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94" r:id="rId2"/>
    <p:sldId id="303" r:id="rId3"/>
    <p:sldId id="328" r:id="rId4"/>
    <p:sldId id="322" r:id="rId5"/>
    <p:sldId id="301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2E4"/>
    <a:srgbClr val="35BCF3"/>
    <a:srgbClr val="3A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24"/>
    <p:restoredTop sz="94757"/>
  </p:normalViewPr>
  <p:slideViewPr>
    <p:cSldViewPr snapToGrid="0" snapToObjects="1">
      <p:cViewPr varScale="1">
        <p:scale>
          <a:sx n="53" d="100"/>
          <a:sy n="53" d="100"/>
        </p:scale>
        <p:origin x="3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22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64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355448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21528A-5D44-294C-8806-0C0C00D69029}"/>
              </a:ext>
            </a:extLst>
          </p:cNvPr>
          <p:cNvSpPr/>
          <p:nvPr userDrawn="1"/>
        </p:nvSpPr>
        <p:spPr>
          <a:xfrm>
            <a:off x="18821400" y="0"/>
            <a:ext cx="55626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13777CF-D4EF-DB4C-B6BB-F895A5B8A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7" b="24034"/>
          <a:stretch/>
        </p:blipFill>
        <p:spPr>
          <a:xfrm>
            <a:off x="19108539" y="11729328"/>
            <a:ext cx="4988322" cy="18143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5ADAF9-720F-F54F-A09E-EF2FE42DB4C6}"/>
              </a:ext>
            </a:extLst>
          </p:cNvPr>
          <p:cNvSpPr/>
          <p:nvPr userDrawn="1"/>
        </p:nvSpPr>
        <p:spPr>
          <a:xfrm>
            <a:off x="0" y="0"/>
            <a:ext cx="188214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8" r:id="rId4"/>
    <p:sldLayoutId id="2147483659" r:id="rId5"/>
    <p:sldLayoutId id="2147483660" r:id="rId6"/>
    <p:sldLayoutId id="2147483661" r:id="rId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.touchcast.com/s/5mcmce12z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A91EFE-8303-1E40-89CC-38076D4205C9}"/>
              </a:ext>
            </a:extLst>
          </p:cNvPr>
          <p:cNvSpPr/>
          <p:nvPr/>
        </p:nvSpPr>
        <p:spPr>
          <a:xfrm>
            <a:off x="19258889" y="683600"/>
            <a:ext cx="4681154" cy="75815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Key Enquiry: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5400" b="1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Have the actions of the British government been the main cause of conflict?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A7AE19-8F0F-EE48-81AF-74872B656002}"/>
              </a:ext>
            </a:extLst>
          </p:cNvPr>
          <p:cNvSpPr/>
          <p:nvPr/>
        </p:nvSpPr>
        <p:spPr>
          <a:xfrm>
            <a:off x="1037967" y="11723157"/>
            <a:ext cx="17130670" cy="15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What can you learn from this source about the conflict in Northern Ireland?</a:t>
            </a:r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4015A0B-A6E6-D749-9DA0-917F29BAD1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0" t="21199" r="34400" b="22623"/>
          <a:stretch/>
        </p:blipFill>
        <p:spPr>
          <a:xfrm>
            <a:off x="3855608" y="412923"/>
            <a:ext cx="10798854" cy="1107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497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2D3636-2300-6A4F-8951-3EBAFB3A7957}"/>
              </a:ext>
            </a:extLst>
          </p:cNvPr>
          <p:cNvSpPr/>
          <p:nvPr/>
        </p:nvSpPr>
        <p:spPr>
          <a:xfrm>
            <a:off x="19156688" y="525618"/>
            <a:ext cx="4807131" cy="10228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b="1" u="sng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Activity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b="1" u="sng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Building the narrative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b="1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students into pairs or groups of four. Each pair watches either the Catholic and Protestant perspective.</a:t>
            </a:r>
            <a:endParaRPr lang="en-US" sz="32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b="1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the pairs ‘what would be the two most important historical event to commemorate if you were a Catholic/Protestant?’ (dependent on which video the pair watched)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GB" sz="3200" dirty="0">
              <a:solidFill>
                <a:srgbClr val="35B2E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what ways has the British government caused conflict?</a:t>
            </a:r>
            <a:endParaRPr lang="en-US" sz="32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</p:txBody>
      </p:sp>
      <p:pic>
        <p:nvPicPr>
          <p:cNvPr id="9" name="Picture 8" descr="A picture containing text, wall, indoor, pers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ACEC08E0-30AC-EE42-B752-3941780F5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1" y="525618"/>
            <a:ext cx="18035937" cy="986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13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2D3636-2300-6A4F-8951-3EBAFB3A7957}"/>
              </a:ext>
            </a:extLst>
          </p:cNvPr>
          <p:cNvSpPr/>
          <p:nvPr/>
        </p:nvSpPr>
        <p:spPr>
          <a:xfrm>
            <a:off x="19156688" y="312821"/>
            <a:ext cx="4807131" cy="10012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2800" b="1" u="sng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Activity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 b="1" u="sng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Building the narrative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Ask students to do the following: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GB" sz="28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events from 1600 – Present and create a dual narrative timeline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GB" sz="28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457200" indent="-4572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The Nationalist Narrative</a:t>
            </a:r>
          </a:p>
          <a:p>
            <a:pPr marL="457200" indent="-4572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The Unionist Narrative</a:t>
            </a:r>
          </a:p>
          <a:p>
            <a:pPr marL="457200" indent="-4572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Events that overlap into both narratives.</a:t>
            </a:r>
          </a:p>
          <a:p>
            <a:pPr marL="457200" indent="-4572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GB" sz="2800" b="1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Discussion:  </a:t>
            </a:r>
            <a:r>
              <a:rPr lang="en-GB" sz="28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During what events were the British government the main cause conflict?</a:t>
            </a:r>
            <a:endParaRPr lang="en-US" sz="28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During what events were the British government not the main cause of conflict?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F32293F-3D2D-CC4F-9E8F-6CEE53309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26134"/>
              </p:ext>
            </p:extLst>
          </p:nvPr>
        </p:nvGraphicFramePr>
        <p:xfrm>
          <a:off x="420181" y="312821"/>
          <a:ext cx="18012200" cy="1310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3050">
                  <a:extLst>
                    <a:ext uri="{9D8B030D-6E8A-4147-A177-3AD203B41FA5}">
                      <a16:colId xmlns:a16="http://schemas.microsoft.com/office/drawing/2014/main" val="3995538697"/>
                    </a:ext>
                  </a:extLst>
                </a:gridCol>
                <a:gridCol w="4503050">
                  <a:extLst>
                    <a:ext uri="{9D8B030D-6E8A-4147-A177-3AD203B41FA5}">
                      <a16:colId xmlns:a16="http://schemas.microsoft.com/office/drawing/2014/main" val="2053275419"/>
                    </a:ext>
                  </a:extLst>
                </a:gridCol>
                <a:gridCol w="4503050">
                  <a:extLst>
                    <a:ext uri="{9D8B030D-6E8A-4147-A177-3AD203B41FA5}">
                      <a16:colId xmlns:a16="http://schemas.microsoft.com/office/drawing/2014/main" val="3776317329"/>
                    </a:ext>
                  </a:extLst>
                </a:gridCol>
                <a:gridCol w="4503050">
                  <a:extLst>
                    <a:ext uri="{9D8B030D-6E8A-4147-A177-3AD203B41FA5}">
                      <a16:colId xmlns:a16="http://schemas.microsoft.com/office/drawing/2014/main" val="3425633189"/>
                    </a:ext>
                  </a:extLst>
                </a:gridCol>
              </a:tblGrid>
              <a:tr h="2442411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1641 – The Rebellion</a:t>
                      </a:r>
                    </a:p>
                    <a:p>
                      <a:pPr algn="l"/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Irish Rebellion was caused by Irish resentment towards Protestant settlers, coupled with poor harvests and financial problems.  </a:t>
                      </a:r>
                      <a:r>
                        <a:rPr lang="en-GB" sz="2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Thousands of Protestant settlers were killed, and many fled as refugees to England. 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1690 - The Battle of the Boyne</a:t>
                      </a:r>
                    </a:p>
                    <a:p>
                      <a:pPr algn="l"/>
                      <a:endParaRPr lang="en-GB" sz="2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Neue"/>
                      </a:endParaRPr>
                    </a:p>
                    <a:p>
                      <a:pPr algn="l"/>
                      <a:r>
                        <a:rPr lang="en-GB" sz="2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A battle between Catholic James II and  Protestant William III.  This battle resulted in victory for William and ensured the continued Protestant ascendancy in Ireland.</a:t>
                      </a:r>
                      <a:endParaRPr lang="en-US" sz="2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1949 - Ireland Act</a:t>
                      </a:r>
                    </a:p>
                    <a:p>
                      <a:pPr algn="l"/>
                      <a:endParaRPr lang="en-GB" sz="2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Neue"/>
                      </a:endParaRPr>
                    </a:p>
                    <a:p>
                      <a:pPr algn="l"/>
                      <a:r>
                        <a:rPr lang="en-GB" sz="2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An Act passed by Westminster that acknowledges Ireland's departure from the Commonwealth and the establishment of the Republic of Ireland.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1921 - The Partition of Ireland</a:t>
                      </a:r>
                    </a:p>
                    <a:p>
                      <a:pPr algn="l"/>
                      <a:endParaRPr lang="en-GB" sz="2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Neue"/>
                      </a:endParaRPr>
                    </a:p>
                    <a:p>
                      <a:pPr algn="l"/>
                      <a:r>
                        <a:rPr lang="en-GB" sz="2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The division of Ireland into two.  Northern Ireland would remain part of Britain and the rest of Ireland would become the Irish Free State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230946"/>
                  </a:ext>
                </a:extLst>
              </a:tr>
              <a:tr h="2329314">
                <a:tc>
                  <a:txBody>
                    <a:bodyPr/>
                    <a:lstStyle/>
                    <a:p>
                      <a:pPr algn="l"/>
                      <a:r>
                        <a:rPr lang="en-GB" sz="2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1967 - The formation of Northern Ireland Civil Rights Association</a:t>
                      </a:r>
                    </a:p>
                    <a:p>
                      <a:pPr algn="l"/>
                      <a:endParaRPr lang="en-GB" sz="2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Neue"/>
                      </a:endParaRPr>
                    </a:p>
                    <a:p>
                      <a:pPr algn="l"/>
                      <a:r>
                        <a:rPr lang="en-GB" sz="2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The Civil Rights movement in the USA inspired the group due to its aim for equality through marches and demonstrations.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1609 – Ulster Plantations</a:t>
                      </a:r>
                    </a:p>
                    <a:p>
                      <a:pPr algn="l"/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After the Flight of the Earls in 1607, James I confiscated their land and aimed to bring Protestantism to Ireland through the plantation scheme.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1916 – The Easter Rising</a:t>
                      </a:r>
                    </a:p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Neue"/>
                      </a:endParaRPr>
                    </a:p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The Easter Rising was launched against British rule in Ireland with the aim to establish an Independent Irish Republic.</a:t>
                      </a:r>
                      <a:endParaRPr lang="en-US" sz="2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1998 - The Good Friday Agreement</a:t>
                      </a:r>
                    </a:p>
                    <a:p>
                      <a:pPr algn="l"/>
                      <a:endParaRPr lang="en-GB" sz="2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Neue"/>
                      </a:endParaRPr>
                    </a:p>
                    <a:p>
                      <a:pPr algn="l"/>
                      <a:r>
                        <a:rPr lang="en-GB" sz="2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Also known as the Belfast Agreement.  The agreement was between British and Irish government, and most of the political parties in Northern Ireland, on how Northern Ireland should be governed.</a:t>
                      </a:r>
                      <a:endParaRPr lang="en-US" sz="2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720232"/>
                  </a:ext>
                </a:extLst>
              </a:tr>
              <a:tr h="2862478">
                <a:tc>
                  <a:txBody>
                    <a:bodyPr/>
                    <a:lstStyle/>
                    <a:p>
                      <a:pPr algn="l"/>
                      <a:r>
                        <a:rPr lang="en-GB" sz="2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1695 - The Beginning of the Penal Laws</a:t>
                      </a:r>
                    </a:p>
                    <a:p>
                      <a:pPr algn="l"/>
                      <a:endParaRPr lang="en-GB" sz="22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Neue"/>
                      </a:endParaRPr>
                    </a:p>
                    <a:p>
                      <a:pPr algn="l"/>
                      <a:r>
                        <a:rPr lang="en-GB" sz="2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Due to Catholic support for James II in 1690, the Penal Laws were designed to maintain Protestant control and dominance by denying Irish Catholics religious freedom, education and political representation.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1829 - Roman Catholic Relief Act</a:t>
                      </a:r>
                    </a:p>
                    <a:p>
                      <a:pPr algn="l"/>
                      <a:endParaRPr lang="en-GB" sz="2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Neue"/>
                      </a:endParaRPr>
                    </a:p>
                    <a:p>
                      <a:pPr algn="l"/>
                      <a:r>
                        <a:rPr lang="en-GB" sz="2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In 1823, Daniel O'Connell established the Catholic Association.  The Roman Catholic Relief Act allowed Catholics to be MPs, own land and practice their religion freely.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1972 - Bloody Sunday</a:t>
                      </a:r>
                    </a:p>
                    <a:p>
                      <a:pPr algn="l"/>
                      <a:endParaRPr lang="en-GB" sz="2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Neue"/>
                      </a:endParaRPr>
                    </a:p>
                    <a:p>
                      <a:pPr algn="l"/>
                      <a:r>
                        <a:rPr lang="en-GB" sz="2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On 30th January 1972, an anti-internment protest was organised by the NICRA.  These types of protests were banned by Stormont.  The army were sent in, to police the march.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1801 - Act of Union</a:t>
                      </a:r>
                    </a:p>
                    <a:p>
                      <a:pPr algn="l"/>
                      <a:endParaRPr lang="en-GB" sz="2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Neue"/>
                      </a:endParaRPr>
                    </a:p>
                    <a:p>
                      <a:pPr algn="l"/>
                      <a:r>
                        <a:rPr lang="en-GB" sz="2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The Act of Union brought England and Wales, Scotland and Ireland under one sovereign.  The union was one way to unite the country and remove religious conflict.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31944"/>
                  </a:ext>
                </a:extLst>
              </a:tr>
              <a:tr h="1843633">
                <a:tc>
                  <a:txBody>
                    <a:bodyPr/>
                    <a:lstStyle/>
                    <a:p>
                      <a:pPr algn="l"/>
                      <a:r>
                        <a:rPr lang="en-GB" sz="2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1912 - Ulster's Solemn League and Covenant</a:t>
                      </a:r>
                    </a:p>
                    <a:p>
                      <a:pPr algn="l"/>
                      <a:endParaRPr lang="en-GB" sz="2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Neue"/>
                      </a:endParaRPr>
                    </a:p>
                    <a:p>
                      <a:pPr algn="l"/>
                      <a:r>
                        <a:rPr lang="en-GB" sz="2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Unionist resistance to Home Rule was consolidated through the Solemn League and Covenant.  Those who signed it pledged themselves to defend the union.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1845: Beginning of the Famine</a:t>
                      </a:r>
                    </a:p>
                    <a:p>
                      <a:pPr algn="l"/>
                      <a:endParaRPr lang="en-GB" sz="2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Neue"/>
                      </a:endParaRPr>
                    </a:p>
                    <a:p>
                      <a:pPr algn="l"/>
                      <a:r>
                        <a:rPr lang="en-GB" sz="2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In September 1845, the potato blight struck.  It destroyed three quarters of Ireland’s potato crop, a crop that many people depended on for their survival. As Britain governed Ireland under the Act of Union, 1801.  It was the British government’s responsibility to intervene and find a solution to the Great Famine in Ireland.</a:t>
                      </a:r>
                      <a:endParaRPr lang="en-GB" sz="2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1916: The Ulster Division fought at the Somme </a:t>
                      </a:r>
                    </a:p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Neue"/>
                      </a:endParaRPr>
                    </a:p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The 36th Division was almost destroyed in the Battle of the Somme in 1916, with 5,500 men were killed in this one battle alone.  This had a huge impact in unionist areas.</a:t>
                      </a:r>
                      <a:endParaRPr lang="en-GB" sz="2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1969: Battle of the Bogside </a:t>
                      </a:r>
                    </a:p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Neue"/>
                      </a:endParaRPr>
                    </a:p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On 12th August 1969, nationalists from the Bogside area of Derry/Londonderry and the RUC engaged in a riot which resulted in</a:t>
                      </a:r>
                      <a:br>
                        <a:rPr lang="en-GB" sz="2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</a:br>
                      <a:r>
                        <a:rPr lang="en-GB" sz="2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the deployment of British soldiers onto the streets ion 14th August. Rioting also broke out across Northern Ireland.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317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186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6A98C5-FF59-3E46-9BA9-957721B546D2}"/>
              </a:ext>
            </a:extLst>
          </p:cNvPr>
          <p:cNvCxnSpPr>
            <a:cxnSpLocks/>
          </p:cNvCxnSpPr>
          <p:nvPr/>
        </p:nvCxnSpPr>
        <p:spPr>
          <a:xfrm>
            <a:off x="9605447" y="0"/>
            <a:ext cx="0" cy="137160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9CEAA9-9E34-EC4B-A264-774D65302DC0}"/>
              </a:ext>
            </a:extLst>
          </p:cNvPr>
          <p:cNvCxnSpPr>
            <a:cxnSpLocks/>
          </p:cNvCxnSpPr>
          <p:nvPr/>
        </p:nvCxnSpPr>
        <p:spPr>
          <a:xfrm>
            <a:off x="0" y="6669741"/>
            <a:ext cx="187692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D604E-69CA-C641-B7EB-3A5B2D6E1B07}"/>
              </a:ext>
            </a:extLst>
          </p:cNvPr>
          <p:cNvSpPr/>
          <p:nvPr/>
        </p:nvSpPr>
        <p:spPr>
          <a:xfrm>
            <a:off x="755515" y="680298"/>
            <a:ext cx="7883145" cy="42011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600" u="sng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1: Divide yourselves into two teams of five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US" sz="3600" dirty="0">
              <a:solidFill>
                <a:srgbClr val="35B2E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1: </a:t>
            </a: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British government are the main cause of conflict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2: </a:t>
            </a: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British government are not the main cause of conflict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779D07-8478-6641-844B-27A3EAB31A79}"/>
              </a:ext>
            </a:extLst>
          </p:cNvPr>
          <p:cNvSpPr/>
          <p:nvPr/>
        </p:nvSpPr>
        <p:spPr>
          <a:xfrm>
            <a:off x="10812543" y="995769"/>
            <a:ext cx="6530310" cy="3016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600" u="sng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2: Your team’s arguments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US" sz="3600" dirty="0">
              <a:solidFill>
                <a:srgbClr val="35B2E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video, agree as a team what four arguments you will use in a debate.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80638-CB98-164E-AFAB-B9D1046D9211}"/>
              </a:ext>
            </a:extLst>
          </p:cNvPr>
          <p:cNvSpPr/>
          <p:nvPr/>
        </p:nvSpPr>
        <p:spPr>
          <a:xfrm>
            <a:off x="10788472" y="7046259"/>
            <a:ext cx="7066377" cy="62632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600" u="sng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3: Explore the sources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US" sz="3600" dirty="0">
              <a:solidFill>
                <a:srgbClr val="35B2E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GB" sz="3600" b="1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In groups of 4 </a:t>
            </a:r>
            <a:r>
              <a:rPr lang="en-US" sz="3600" b="1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e</a:t>
            </a: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xplore all the sources:</a:t>
            </a:r>
          </a:p>
          <a:p>
            <a:pPr marL="685800" lvl="1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Make inferences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Question its reliability 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Question its utility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As a team choose the best source that would strengthen each argument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453C3D-7B29-C64D-82F7-6020E234DECB}"/>
              </a:ext>
            </a:extLst>
          </p:cNvPr>
          <p:cNvSpPr/>
          <p:nvPr/>
        </p:nvSpPr>
        <p:spPr>
          <a:xfrm>
            <a:off x="806975" y="7649612"/>
            <a:ext cx="7831685" cy="55399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600" u="sng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4: Writing your speech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US" sz="3600" dirty="0">
              <a:solidFill>
                <a:srgbClr val="35B2E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a 60 second speech for your debate.  You can use this format to help you: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– </a:t>
            </a:r>
            <a:r>
              <a:rPr lang="en-US" sz="3600" b="1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tate your argument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– </a:t>
            </a:r>
            <a:r>
              <a:rPr lang="en-US" sz="3600" b="1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vidence from the source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- Factual </a:t>
            </a:r>
            <a:r>
              <a:rPr lang="en-US" sz="3600" b="1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vidence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– </a:t>
            </a:r>
            <a:r>
              <a:rPr lang="en-US" sz="3600" b="1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ink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5DB3C5-981E-964D-8BC9-176058EB9FBE}"/>
              </a:ext>
            </a:extLst>
          </p:cNvPr>
          <p:cNvSpPr/>
          <p:nvPr/>
        </p:nvSpPr>
        <p:spPr>
          <a:xfrm>
            <a:off x="19210895" y="452431"/>
            <a:ext cx="4807131" cy="105546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Activity </a:t>
            </a:r>
            <a:endParaRPr lang="en-US" sz="3600" b="1" u="sng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Prepare, Debate and Reflect</a:t>
            </a:r>
            <a:endParaRPr kumimoji="0" lang="en-US" sz="3600" i="0" strike="noStrike" cap="none" spc="0" normalizeH="0" baseline="0" dirty="0">
              <a:ln>
                <a:noFill/>
              </a:ln>
              <a:solidFill>
                <a:srgbClr val="35B2E4"/>
              </a:solidFill>
              <a:effectLst/>
              <a:uFillTx/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groups of 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each group with the source booklet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are to explore the sources and use them as evidence to support their arguments.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are then to write a 60 second speech to use in a debate.</a:t>
            </a:r>
          </a:p>
        </p:txBody>
      </p:sp>
    </p:spTree>
    <p:extLst>
      <p:ext uri="{BB962C8B-B14F-4D97-AF65-F5344CB8AC3E}">
        <p14:creationId xmlns:p14="http://schemas.microsoft.com/office/powerpoint/2010/main" val="32020236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3E61A9-8BF9-C449-A483-697FCA8D3FB8}"/>
              </a:ext>
            </a:extLst>
          </p:cNvPr>
          <p:cNvSpPr/>
          <p:nvPr/>
        </p:nvSpPr>
        <p:spPr>
          <a:xfrm>
            <a:off x="3683726" y="7393577"/>
            <a:ext cx="10058400" cy="13062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00AB-A813-894A-B862-A40E6E8B231F}"/>
              </a:ext>
            </a:extLst>
          </p:cNvPr>
          <p:cNvSpPr/>
          <p:nvPr/>
        </p:nvSpPr>
        <p:spPr>
          <a:xfrm>
            <a:off x="3683726" y="8699863"/>
            <a:ext cx="10058400" cy="13062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D00942-39B9-3C48-B30D-46CB1828176F}"/>
              </a:ext>
            </a:extLst>
          </p:cNvPr>
          <p:cNvSpPr/>
          <p:nvPr/>
        </p:nvSpPr>
        <p:spPr>
          <a:xfrm>
            <a:off x="19217869" y="851651"/>
            <a:ext cx="4807131" cy="81124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Activity </a:t>
            </a:r>
            <a:endParaRPr lang="en-US" sz="4000" b="1" u="sng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Prepare, Debate and Reflect</a:t>
            </a:r>
            <a:endParaRPr kumimoji="0" lang="en-US" sz="4000" i="0" strike="noStrike" cap="none" spc="0" normalizeH="0" baseline="0" dirty="0">
              <a:ln>
                <a:noFill/>
              </a:ln>
              <a:solidFill>
                <a:srgbClr val="35B2E4"/>
              </a:solidFill>
              <a:effectLst/>
              <a:uFillTx/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debates in groups of ten (two teams of four and two judges)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debates will run for 20mins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Reflection for 5 mins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53DD6B1-076C-A647-8520-96F297E15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8" y="1777657"/>
            <a:ext cx="17334784" cy="8552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451930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83434</TotalTime>
  <Words>973</Words>
  <Application>Microsoft Macintosh PowerPoint</Application>
  <PresentationFormat>Custom</PresentationFormat>
  <Paragraphs>109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Controversial history</dc:title>
  <cp:lastModifiedBy>Sarah Gillen</cp:lastModifiedBy>
  <cp:revision>38</cp:revision>
  <dcterms:modified xsi:type="dcterms:W3CDTF">2022-04-12T16:06:47Z</dcterms:modified>
</cp:coreProperties>
</file>