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2" r:id="rId2"/>
  </p:sldMasterIdLst>
  <p:notesMasterIdLst>
    <p:notesMasterId r:id="rId10"/>
  </p:notesMasterIdLst>
  <p:sldIdLst>
    <p:sldId id="301" r:id="rId3"/>
    <p:sldId id="296" r:id="rId4"/>
    <p:sldId id="300" r:id="rId5"/>
    <p:sldId id="295" r:id="rId6"/>
    <p:sldId id="294" r:id="rId7"/>
    <p:sldId id="298" r:id="rId8"/>
    <p:sldId id="297" r:id="rId9"/>
  </p:sldIdLst>
  <p:sldSz cx="24384000" cy="13716000"/>
  <p:notesSz cx="6858000" cy="9144000"/>
  <p:embeddedFontLst>
    <p:embeddedFont>
      <p:font typeface="Open Sans" panose="020B0606030504020204" pitchFamily="34" charset="0"/>
      <p:regular r:id="rId11"/>
      <p:bold r:id="rId12"/>
      <p:italic r:id="rId13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BCF3"/>
    <a:srgbClr val="35B2E4"/>
    <a:srgbClr val="3AC5FF"/>
    <a:srgbClr val="39C3F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322"/>
    <p:restoredTop sz="94694"/>
  </p:normalViewPr>
  <p:slideViewPr>
    <p:cSldViewPr snapToGrid="0" snapToObjects="1">
      <p:cViewPr varScale="1">
        <p:scale>
          <a:sx n="31" d="100"/>
          <a:sy n="31" d="100"/>
        </p:scale>
        <p:origin x="3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8827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F5ADAF9-720F-F54F-A09E-EF2FE42DB4C6}"/>
              </a:ext>
            </a:extLst>
          </p:cNvPr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bg1"/>
          </a:solidFill>
          <a:ln w="76200" cap="flat">
            <a:solidFill>
              <a:srgbClr val="35B2E4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313777CF-D4EF-DB4C-B6BB-F895A5B8A0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08539" y="11729328"/>
            <a:ext cx="4988322" cy="181434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61" r:id="rId3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8341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13C5D-8AC7-E4B0-F74F-792DD3293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Should the British Government be praised or blamed for the Balfour Declaration?</a:t>
            </a:r>
          </a:p>
        </p:txBody>
      </p:sp>
    </p:spTree>
    <p:extLst>
      <p:ext uri="{BB962C8B-B14F-4D97-AF65-F5344CB8AC3E}">
        <p14:creationId xmlns:p14="http://schemas.microsoft.com/office/powerpoint/2010/main" val="280860004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FF0CAEC-3702-B430-7682-AE782F57D68E}"/>
              </a:ext>
            </a:extLst>
          </p:cNvPr>
          <p:cNvSpPr txBox="1"/>
          <p:nvPr/>
        </p:nvSpPr>
        <p:spPr>
          <a:xfrm>
            <a:off x="337157" y="429248"/>
            <a:ext cx="22527491" cy="14219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 rtl="0" fontAlgn="base"/>
            <a:r>
              <a:rPr lang="en-GB" sz="48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Activity 1: </a:t>
            </a:r>
            <a:r>
              <a:rPr lang="en-GB" sz="4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Compare and contrast these two pieces of evidence suggesting motivations for the 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</a:t>
            </a:r>
            <a:r>
              <a:rPr lang="en-GB" sz="4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ritish policy</a:t>
            </a:r>
            <a:endParaRPr lang="en-GB" sz="2800" i="0" dirty="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4405F1F4-5056-20C5-FA90-0E41AF0CB1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39600" y="6705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1D332898-F882-704E-9AEE-AFB53A42CDB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450" y="1896670"/>
            <a:ext cx="7588797" cy="11390082"/>
          </a:xfrm>
          <a:prstGeom prst="rect">
            <a:avLst/>
          </a:prstGeom>
        </p:spPr>
      </p:pic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29988693-7F3D-AC4C-B562-4AAD1BDC738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0816" y="1498875"/>
            <a:ext cx="11563832" cy="96329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E2FEB2-4527-A880-345A-711648605861}"/>
              </a:ext>
            </a:extLst>
          </p:cNvPr>
          <p:cNvSpPr txBox="1"/>
          <p:nvPr/>
        </p:nvSpPr>
        <p:spPr>
          <a:xfrm>
            <a:off x="7973247" y="11745838"/>
            <a:ext cx="4066353" cy="14552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The Pale of Settlement in Russia</a:t>
            </a:r>
          </a:p>
        </p:txBody>
      </p:sp>
    </p:spTree>
    <p:extLst>
      <p:ext uri="{BB962C8B-B14F-4D97-AF65-F5344CB8AC3E}">
        <p14:creationId xmlns:p14="http://schemas.microsoft.com/office/powerpoint/2010/main" val="2759642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FF0CAEC-3702-B430-7682-AE782F57D68E}"/>
              </a:ext>
            </a:extLst>
          </p:cNvPr>
          <p:cNvSpPr txBox="1"/>
          <p:nvPr/>
        </p:nvSpPr>
        <p:spPr>
          <a:xfrm>
            <a:off x="928254" y="603653"/>
            <a:ext cx="22527491" cy="14219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 rtl="0" fontAlgn="base"/>
            <a:r>
              <a:rPr lang="en-GB" sz="48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Activity 2: </a:t>
            </a:r>
            <a:r>
              <a:rPr kumimoji="0" lang="en-GB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Was the B</a:t>
            </a:r>
            <a:r>
              <a:rPr lang="en-GB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alfour Declaration a creative solution to the refugee problem or simply storing up trouble for later?</a:t>
            </a:r>
            <a:endParaRPr lang="en-GB" i="0" dirty="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F82A01-DCFD-B722-C851-FCABB2FAF144}"/>
              </a:ext>
            </a:extLst>
          </p:cNvPr>
          <p:cNvSpPr/>
          <p:nvPr/>
        </p:nvSpPr>
        <p:spPr>
          <a:xfrm>
            <a:off x="928254" y="11247077"/>
            <a:ext cx="17969345" cy="21339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14350" marR="0" indent="-51435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GB" sz="4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Examine both pieces of evidence and use your own knowledge to come to a view</a:t>
            </a:r>
          </a:p>
          <a:p>
            <a:pPr marL="514350" marR="0" indent="-51435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GB" sz="4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What other information would you want to know? </a:t>
            </a: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4405F1F4-5056-20C5-FA90-0E41AF0CB1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39600" y="6705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B84EC12-B36D-7445-AFD6-D519C4D422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2512212"/>
              </p:ext>
            </p:extLst>
          </p:nvPr>
        </p:nvGraphicFramePr>
        <p:xfrm>
          <a:off x="13290002" y="2006337"/>
          <a:ext cx="9608102" cy="9657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728027" imgH="5093103" progId="Word.Document.12">
                  <p:embed/>
                </p:oleObj>
              </mc:Choice>
              <mc:Fallback>
                <p:oleObj name="Document" r:id="rId2" imgW="5728027" imgH="5093103" progId="Word.Document.12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966D8B03-10B5-814E-AF20-FBFDC49FB3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290002" y="2006337"/>
                        <a:ext cx="9608102" cy="96574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C471E3C2-57DB-434D-A298-D658B505B3B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376" y="2025580"/>
            <a:ext cx="10108372" cy="859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97989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FF0CAEC-3702-B430-7682-AE782F57D68E}"/>
              </a:ext>
            </a:extLst>
          </p:cNvPr>
          <p:cNvSpPr txBox="1"/>
          <p:nvPr/>
        </p:nvSpPr>
        <p:spPr>
          <a:xfrm>
            <a:off x="928254" y="603653"/>
            <a:ext cx="23086778" cy="14219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 rtl="0" fontAlgn="base"/>
            <a:r>
              <a:rPr lang="en-GB" sz="48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Activity 3: </a:t>
            </a:r>
            <a:r>
              <a:rPr lang="en-GB" sz="4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Compare and contrast these two promises made by the 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British</a:t>
            </a:r>
            <a:r>
              <a:rPr lang="en-GB" sz="4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WW1.</a:t>
            </a:r>
            <a:endParaRPr lang="en-GB" sz="2800" i="0" dirty="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A1038D7-D1A6-5411-483E-499012B9A48F}"/>
              </a:ext>
            </a:extLst>
          </p:cNvPr>
          <p:cNvSpPr/>
          <p:nvPr/>
        </p:nvSpPr>
        <p:spPr>
          <a:xfrm>
            <a:off x="928255" y="10654612"/>
            <a:ext cx="17725505" cy="28110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14350" marR="0" indent="-51435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GB" sz="4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How are these two promises similar?</a:t>
            </a:r>
          </a:p>
          <a:p>
            <a:pPr marL="514350" marR="0" indent="-51435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GB" sz="4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How are these two promises different?</a:t>
            </a:r>
          </a:p>
          <a:p>
            <a:pPr marL="514350" marR="0" indent="-51435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GB" sz="4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What might account for the differences? Consider the purpose and timing.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78E736-2644-FF4E-B63C-EAE4964DFC17}"/>
              </a:ext>
            </a:extLst>
          </p:cNvPr>
          <p:cNvSpPr txBox="1"/>
          <p:nvPr/>
        </p:nvSpPr>
        <p:spPr>
          <a:xfrm>
            <a:off x="18915360" y="-6141241"/>
            <a:ext cx="9192127" cy="4860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pic>
        <p:nvPicPr>
          <p:cNvPr id="1025" name="Picture 1" descr="page1image1582848">
            <a:extLst>
              <a:ext uri="{FF2B5EF4-FFF2-40B4-BE49-F238E27FC236}">
                <a16:creationId xmlns:a16="http://schemas.microsoft.com/office/drawing/2014/main" id="{0EDACBEA-C1C0-9D41-8581-F50DBDE35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351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id="{3A9D2EF9-360E-2343-947E-471736CF6BB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94113" y="1543136"/>
            <a:ext cx="9119294" cy="9855380"/>
          </a:xfrm>
          <a:prstGeom prst="rect">
            <a:avLst/>
          </a:prstGeom>
        </p:spPr>
      </p:pic>
      <p:pic>
        <p:nvPicPr>
          <p:cNvPr id="9" name="Picture 8" descr="Text, letter&#10;&#10;Description automatically generated">
            <a:extLst>
              <a:ext uri="{FF2B5EF4-FFF2-40B4-BE49-F238E27FC236}">
                <a16:creationId xmlns:a16="http://schemas.microsoft.com/office/drawing/2014/main" id="{E92CB159-EF8C-7546-984B-91E731BF149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1883" y="1314617"/>
            <a:ext cx="8551553" cy="911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75850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FF0CAEC-3702-B430-7682-AE782F57D68E}"/>
              </a:ext>
            </a:extLst>
          </p:cNvPr>
          <p:cNvSpPr txBox="1"/>
          <p:nvPr/>
        </p:nvSpPr>
        <p:spPr>
          <a:xfrm>
            <a:off x="928254" y="603653"/>
            <a:ext cx="22527491" cy="14219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 rtl="0" fontAlgn="base"/>
            <a:r>
              <a:rPr lang="en-GB" sz="48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Activity </a:t>
            </a:r>
            <a:r>
              <a:rPr lang="en-GB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r>
              <a:rPr lang="en-GB" sz="48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Examine </a:t>
            </a:r>
            <a:r>
              <a:rPr lang="en-GB" sz="4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these two pieces of about the consequences of the 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</a:t>
            </a:r>
            <a:r>
              <a:rPr lang="en-GB" sz="4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alfour Declaration</a:t>
            </a:r>
            <a:endParaRPr lang="en-GB" sz="2800" i="0" dirty="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033681-3A20-1ECF-109F-2378A6A4D49D}"/>
              </a:ext>
            </a:extLst>
          </p:cNvPr>
          <p:cNvSpPr/>
          <p:nvPr/>
        </p:nvSpPr>
        <p:spPr>
          <a:xfrm>
            <a:off x="928254" y="10830347"/>
            <a:ext cx="18176174" cy="145680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14350" marR="0" indent="-51435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GB" sz="4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What can you tell from these two pieces of evidence about the consequences of the Balfour Declaration for Jews and Arabs?</a:t>
            </a:r>
          </a:p>
        </p:txBody>
      </p:sp>
      <p:pic>
        <p:nvPicPr>
          <p:cNvPr id="22" name="Picture 21" descr="Text, letter&#10;&#10;Description automatically generated">
            <a:extLst>
              <a:ext uri="{FF2B5EF4-FFF2-40B4-BE49-F238E27FC236}">
                <a16:creationId xmlns:a16="http://schemas.microsoft.com/office/drawing/2014/main" id="{69CB583E-6172-EA4A-A4C1-018EFE73FE0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55271" y="2025581"/>
            <a:ext cx="10864362" cy="8517917"/>
          </a:xfrm>
          <a:prstGeom prst="rect">
            <a:avLst/>
          </a:prstGeom>
        </p:spPr>
      </p:pic>
      <p:pic>
        <p:nvPicPr>
          <p:cNvPr id="28" name="Picture 27" descr="A group of people standing in front of tents&#10;&#10;Description automatically generated with medium confidence">
            <a:extLst>
              <a:ext uri="{FF2B5EF4-FFF2-40B4-BE49-F238E27FC236}">
                <a16:creationId xmlns:a16="http://schemas.microsoft.com/office/drawing/2014/main" id="{C839378D-60C3-0648-8AE7-D1559DF7E1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253" y="2650984"/>
            <a:ext cx="9420773" cy="789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14970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FF0CAEC-3702-B430-7682-AE782F57D68E}"/>
              </a:ext>
            </a:extLst>
          </p:cNvPr>
          <p:cNvSpPr txBox="1"/>
          <p:nvPr/>
        </p:nvSpPr>
        <p:spPr>
          <a:xfrm>
            <a:off x="928254" y="603653"/>
            <a:ext cx="22527491" cy="14219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 rtl="0" fontAlgn="base"/>
            <a:r>
              <a:rPr lang="en-GB" sz="48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Activity 5: </a:t>
            </a:r>
            <a:r>
              <a:rPr lang="en-GB" sz="4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Compare and contrast 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these two pieces of evidence about the significance of WW1.</a:t>
            </a:r>
            <a:endParaRPr lang="en-GB" sz="2800" i="0" dirty="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F82A01-DCFD-B722-C851-FCABB2FAF144}"/>
              </a:ext>
            </a:extLst>
          </p:cNvPr>
          <p:cNvSpPr/>
          <p:nvPr/>
        </p:nvSpPr>
        <p:spPr>
          <a:xfrm>
            <a:off x="8229601" y="10715793"/>
            <a:ext cx="12184912" cy="19492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14350" marR="0" indent="-51435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GB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How are these two pieces of evidence similar? </a:t>
            </a:r>
          </a:p>
          <a:p>
            <a:pPr marL="514350" marR="0" indent="-51435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GB" sz="4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And how are they different?</a:t>
            </a:r>
          </a:p>
          <a:p>
            <a:pPr marL="514350" marR="0" indent="-51435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GB" sz="4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What do they tell us about Britain in WW1?</a:t>
            </a: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4405F1F4-5056-20C5-FA90-0E41AF0CB1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39600" y="6705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 descr="Text, whiteboard&#10;&#10;Description automatically generated">
            <a:extLst>
              <a:ext uri="{FF2B5EF4-FFF2-40B4-BE49-F238E27FC236}">
                <a16:creationId xmlns:a16="http://schemas.microsoft.com/office/drawing/2014/main" id="{3740A1BE-E3C6-1F49-9931-AC165BB2B20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254" y="2025581"/>
            <a:ext cx="6921500" cy="11493500"/>
          </a:xfrm>
          <a:prstGeom prst="rect">
            <a:avLst/>
          </a:prstGeom>
        </p:spPr>
      </p:pic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B4427399-779E-2948-A08B-15BB7B7A3E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3631" y="1571699"/>
            <a:ext cx="10046062" cy="872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40197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FF0CAEC-3702-B430-7682-AE782F57D68E}"/>
              </a:ext>
            </a:extLst>
          </p:cNvPr>
          <p:cNvSpPr txBox="1"/>
          <p:nvPr/>
        </p:nvSpPr>
        <p:spPr>
          <a:xfrm>
            <a:off x="928254" y="603653"/>
            <a:ext cx="22527491" cy="7571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 rtl="0" fontAlgn="base"/>
            <a:r>
              <a:rPr lang="en-GB" sz="4800" b="1" i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Activity 6: </a:t>
            </a:r>
            <a:r>
              <a:rPr lang="en-GB" sz="4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Using evidence in a debate</a:t>
            </a:r>
            <a:endParaRPr lang="en-GB" sz="2800" i="0" dirty="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ABE857ED-E05E-00C0-DF9D-E82D5785001D}"/>
              </a:ext>
            </a:extLst>
          </p:cNvPr>
          <p:cNvSpPr/>
          <p:nvPr/>
        </p:nvSpPr>
        <p:spPr>
          <a:xfrm>
            <a:off x="3054927" y="2886884"/>
            <a:ext cx="18225656" cy="6196568"/>
          </a:xfrm>
          <a:prstGeom prst="wedgeRectCallou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GB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Working in groups prepare to debate the proposition</a:t>
            </a:r>
          </a:p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GB" sz="6600" i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Helvetica Neue Medium"/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GB" sz="6600" i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“This house believes that the British government should be (either praised or blamed) for the Balfour Declaration</a:t>
            </a:r>
            <a:endParaRPr kumimoji="0" lang="en-GB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60943696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107530</TotalTime>
  <Words>240</Words>
  <Application>Microsoft Office PowerPoint</Application>
  <PresentationFormat>Custom</PresentationFormat>
  <Paragraphs>20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Open Sans</vt:lpstr>
      <vt:lpstr>Arial</vt:lpstr>
      <vt:lpstr>Helvetica Neue</vt:lpstr>
      <vt:lpstr>Helvetica Neue Medium</vt:lpstr>
      <vt:lpstr>21_BasicWhite</vt:lpstr>
      <vt:lpstr>Custom Design</vt:lpstr>
      <vt:lpstr>Document</vt:lpstr>
      <vt:lpstr>Should the British Government be praised or blamed for the Balfour Declaration?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Controversial history</dc:title>
  <cp:lastModifiedBy>Sarah Gillen</cp:lastModifiedBy>
  <cp:revision>71</cp:revision>
  <dcterms:modified xsi:type="dcterms:W3CDTF">2023-03-28T14:53:04Z</dcterms:modified>
</cp:coreProperties>
</file>