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94" r:id="rId2"/>
    <p:sldId id="323" r:id="rId3"/>
    <p:sldId id="327" r:id="rId4"/>
    <p:sldId id="324" r:id="rId5"/>
    <p:sldId id="325" r:id="rId6"/>
    <p:sldId id="326" r:id="rId7"/>
    <p:sldId id="303" r:id="rId8"/>
    <p:sldId id="322" r:id="rId9"/>
    <p:sldId id="301" r:id="rId1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2E4"/>
    <a:srgbClr val="35BCF3"/>
    <a:srgbClr val="3A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F6111C-EA19-4DEA-AFF4-C7B52BD6A3F8}" v="32" dt="2022-04-14T16:01:32.09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0"/>
    <p:restoredTop sz="94757"/>
  </p:normalViewPr>
  <p:slideViewPr>
    <p:cSldViewPr snapToGrid="0" snapToObjects="1">
      <p:cViewPr varScale="1">
        <p:scale>
          <a:sx n="39" d="100"/>
          <a:sy n="39" d="100"/>
        </p:scale>
        <p:origin x="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allel Histories" userId="gzfRTXDD2F64Cl3Z5/YFJAGHPioe2PToZj0zZGE2AWU=" providerId="None" clId="Web-{38F6111C-EA19-4DEA-AFF4-C7B52BD6A3F8}"/>
    <pc:docChg chg="modSld">
      <pc:chgData name="Parallel Histories" userId="gzfRTXDD2F64Cl3Z5/YFJAGHPioe2PToZj0zZGE2AWU=" providerId="None" clId="Web-{38F6111C-EA19-4DEA-AFF4-C7B52BD6A3F8}" dt="2022-04-14T16:01:32.093" v="13" actId="20577"/>
      <pc:docMkLst>
        <pc:docMk/>
      </pc:docMkLst>
      <pc:sldChg chg="modSp">
        <pc:chgData name="Parallel Histories" userId="gzfRTXDD2F64Cl3Z5/YFJAGHPioe2PToZj0zZGE2AWU=" providerId="None" clId="Web-{38F6111C-EA19-4DEA-AFF4-C7B52BD6A3F8}" dt="2022-04-14T16:01:32.093" v="13" actId="20577"/>
        <pc:sldMkLst>
          <pc:docMk/>
          <pc:sldMk cId="1334519304" sldId="301"/>
        </pc:sldMkLst>
        <pc:spChg chg="mod">
          <ac:chgData name="Parallel Histories" userId="gzfRTXDD2F64Cl3Z5/YFJAGHPioe2PToZj0zZGE2AWU=" providerId="None" clId="Web-{38F6111C-EA19-4DEA-AFF4-C7B52BD6A3F8}" dt="2022-04-14T16:01:32.093" v="13" actId="20577"/>
          <ac:spMkLst>
            <pc:docMk/>
            <pc:sldMk cId="1334519304" sldId="301"/>
            <ac:spMk id="9" creationId="{71D00942-39B9-3C48-B30D-46CB1828176F}"/>
          </ac:spMkLst>
        </pc:spChg>
      </pc:sldChg>
      <pc:sldChg chg="modSp">
        <pc:chgData name="Parallel Histories" userId="gzfRTXDD2F64Cl3Z5/YFJAGHPioe2PToZj0zZGE2AWU=" providerId="None" clId="Web-{38F6111C-EA19-4DEA-AFF4-C7B52BD6A3F8}" dt="2022-04-14T16:01:28.937" v="12" actId="20577"/>
        <pc:sldMkLst>
          <pc:docMk/>
          <pc:sldMk cId="3202023658" sldId="322"/>
        </pc:sldMkLst>
        <pc:spChg chg="mod">
          <ac:chgData name="Parallel Histories" userId="gzfRTXDD2F64Cl3Z5/YFJAGHPioe2PToZj0zZGE2AWU=" providerId="None" clId="Web-{38F6111C-EA19-4DEA-AFF4-C7B52BD6A3F8}" dt="2022-04-14T16:01:23.718" v="11" actId="20577"/>
          <ac:spMkLst>
            <pc:docMk/>
            <pc:sldMk cId="3202023658" sldId="322"/>
            <ac:spMk id="12" creationId="{E85DB3C5-981E-964D-8BC9-176058EB9FBE}"/>
          </ac:spMkLst>
        </pc:spChg>
        <pc:spChg chg="mod">
          <ac:chgData name="Parallel Histories" userId="gzfRTXDD2F64Cl3Z5/YFJAGHPioe2PToZj0zZGE2AWU=" providerId="None" clId="Web-{38F6111C-EA19-4DEA-AFF4-C7B52BD6A3F8}" dt="2022-04-14T16:01:28.937" v="12" actId="20577"/>
          <ac:spMkLst>
            <pc:docMk/>
            <pc:sldMk cId="3202023658" sldId="322"/>
            <ac:spMk id="15" creationId="{0F4D604E-69CA-C641-B7EB-3A5B2D6E1B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3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2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27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78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636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32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3554483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21528A-5D44-294C-8806-0C0C00D69029}"/>
              </a:ext>
            </a:extLst>
          </p:cNvPr>
          <p:cNvSpPr/>
          <p:nvPr userDrawn="1"/>
        </p:nvSpPr>
        <p:spPr>
          <a:xfrm>
            <a:off x="18821400" y="0"/>
            <a:ext cx="5562600" cy="13716000"/>
          </a:xfrm>
          <a:prstGeom prst="rect">
            <a:avLst/>
          </a:prstGeom>
          <a:solidFill>
            <a:schemeClr val="bg1"/>
          </a:solidFill>
          <a:ln w="76200" cap="flat">
            <a:solidFill>
              <a:srgbClr val="35B2E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13777CF-D4EF-DB4C-B6BB-F895A5B8A0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7" b="24034"/>
          <a:stretch/>
        </p:blipFill>
        <p:spPr>
          <a:xfrm>
            <a:off x="19108539" y="11729328"/>
            <a:ext cx="4988322" cy="1814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5ADAF9-720F-F54F-A09E-EF2FE42DB4C6}"/>
              </a:ext>
            </a:extLst>
          </p:cNvPr>
          <p:cNvSpPr/>
          <p:nvPr userDrawn="1"/>
        </p:nvSpPr>
        <p:spPr>
          <a:xfrm>
            <a:off x="0" y="0"/>
            <a:ext cx="18821400" cy="13716000"/>
          </a:xfrm>
          <a:prstGeom prst="rect">
            <a:avLst/>
          </a:prstGeom>
          <a:solidFill>
            <a:schemeClr val="bg1"/>
          </a:solidFill>
          <a:ln w="76200" cap="flat">
            <a:solidFill>
              <a:srgbClr val="35B2E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8" r:id="rId4"/>
    <p:sldLayoutId id="2147483659" r:id="rId5"/>
    <p:sldLayoutId id="2147483660" r:id="rId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.touchcast.com/s/cbixxbw3f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parallelhistories.org.uk/s/DebateGuidelines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A91EFE-8303-1E40-89CC-38076D4205C9}"/>
              </a:ext>
            </a:extLst>
          </p:cNvPr>
          <p:cNvSpPr/>
          <p:nvPr/>
        </p:nvSpPr>
        <p:spPr>
          <a:xfrm>
            <a:off x="19258889" y="683605"/>
            <a:ext cx="4681154" cy="75815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Key Enquiry: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54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Does the UK’s decision to leave the EU (Brexit) justify a second independence referendum?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E6990-9D6C-3544-9596-27E13859271A}"/>
              </a:ext>
            </a:extLst>
          </p:cNvPr>
          <p:cNvSpPr/>
          <p:nvPr/>
        </p:nvSpPr>
        <p:spPr>
          <a:xfrm>
            <a:off x="12192000" y="971821"/>
            <a:ext cx="5965371" cy="9582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What type of source is this?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Who made it? Does this influence you in any way?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Who is the target audience?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What is the tone?</a:t>
            </a: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4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What message does this source give its audience?</a:t>
            </a:r>
          </a:p>
        </p:txBody>
      </p:sp>
      <p:pic>
        <p:nvPicPr>
          <p:cNvPr id="15" name="Picture 14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4D89C3BB-2A15-4946-8341-E4705C2FE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6" y="525163"/>
            <a:ext cx="10166836" cy="126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497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31C5526-70C6-D949-B0D4-0EA0AD455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4" y="481720"/>
            <a:ext cx="17644215" cy="74828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56C4A5-EAD2-1840-B7C3-19ACECF9045C}"/>
              </a:ext>
            </a:extLst>
          </p:cNvPr>
          <p:cNvSpPr/>
          <p:nvPr/>
        </p:nvSpPr>
        <p:spPr>
          <a:xfrm>
            <a:off x="672564" y="8996197"/>
            <a:ext cx="17644215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Source A in helping us understand Scottish responses to the Act of Union of 1707?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fully does source B explain why Scots thought the Act of Union was necessary for the protection of Scottish identity?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comparison of these two sources tell you about Scottish attitudes to the Act of Union?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394FA6-DB6F-3B4A-8E7D-8EB6B438E320}"/>
              </a:ext>
            </a:extLst>
          </p:cNvPr>
          <p:cNvSpPr/>
          <p:nvPr/>
        </p:nvSpPr>
        <p:spPr>
          <a:xfrm>
            <a:off x="19198218" y="965449"/>
            <a:ext cx="4807131" cy="899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The passing of the Act of Union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students paired source questions related to the question of benefit from the Union.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responses in class or set as written work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5441905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56C4A5-EAD2-1840-B7C3-19ACECF9045C}"/>
              </a:ext>
            </a:extLst>
          </p:cNvPr>
          <p:cNvSpPr/>
          <p:nvPr/>
        </p:nvSpPr>
        <p:spPr>
          <a:xfrm>
            <a:off x="672564" y="11098360"/>
            <a:ext cx="17644215" cy="2409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28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fully does Source A explain Scottish responses to the impact of Union ?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28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source B in helping us understand the impact of Union on Scottish economy and society? </a:t>
            </a:r>
          </a:p>
          <a:p>
            <a:pPr marL="914400" indent="-914400">
              <a:buFont typeface="+mj-lt"/>
              <a:buAutoNum type="arabicPeriod"/>
            </a:pPr>
            <a:r>
              <a:rPr lang="en-GB" sz="28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comparison of these two sources tell you about the impact of the Union on Scottish identity? </a:t>
            </a:r>
            <a:endParaRPr lang="en-GB" sz="18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030191-F2B0-1E42-8D01-6A47C040B5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>
          <a:xfrm>
            <a:off x="245959" y="783771"/>
            <a:ext cx="18070820" cy="96338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48FEBD-4783-9440-9112-86CABE11B0BF}"/>
              </a:ext>
            </a:extLst>
          </p:cNvPr>
          <p:cNvSpPr/>
          <p:nvPr/>
        </p:nvSpPr>
        <p:spPr>
          <a:xfrm>
            <a:off x="19198218" y="965449"/>
            <a:ext cx="4807131" cy="899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The impact of the Act of Union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students paired source questions related to the question of benefit from the Union.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responses in class or set as written work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5047887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56C4A5-EAD2-1840-B7C3-19ACECF9045C}"/>
              </a:ext>
            </a:extLst>
          </p:cNvPr>
          <p:cNvSpPr/>
          <p:nvPr/>
        </p:nvSpPr>
        <p:spPr>
          <a:xfrm>
            <a:off x="672564" y="8996197"/>
            <a:ext cx="17644215" cy="4404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GB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painting A in helping us understand the reasons for Scottish support of Union and empire? </a:t>
            </a:r>
            <a:endParaRPr lang="en-GB" sz="32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fully does painting B explain the push factors in migration of Scots? </a:t>
            </a:r>
            <a:endParaRPr lang="en-GB" sz="32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4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comparison of these two sources tell you about the impact of empire on Scottish identity? </a:t>
            </a:r>
            <a:endParaRPr lang="en-GB" sz="32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014D50-A710-2B4D-9AF6-1F006204F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 r="1096"/>
          <a:stretch/>
        </p:blipFill>
        <p:spPr>
          <a:xfrm>
            <a:off x="414817" y="481719"/>
            <a:ext cx="18265069" cy="7551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16A14-F3F2-CD47-8D79-14B54CDF2B29}"/>
              </a:ext>
            </a:extLst>
          </p:cNvPr>
          <p:cNvSpPr/>
          <p:nvPr/>
        </p:nvSpPr>
        <p:spPr>
          <a:xfrm>
            <a:off x="19162052" y="946654"/>
            <a:ext cx="4807131" cy="83817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Migration and Empire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students paired source questions related to the question of benefit from the Union.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responses in class or set as written work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915513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56C4A5-EAD2-1840-B7C3-19ACECF9045C}"/>
              </a:ext>
            </a:extLst>
          </p:cNvPr>
          <p:cNvSpPr/>
          <p:nvPr/>
        </p:nvSpPr>
        <p:spPr>
          <a:xfrm>
            <a:off x="8581000" y="8497598"/>
            <a:ext cx="9669021" cy="4736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source A in helping us understand the reasons for Scottish emigration?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fully does source B explain why Scots did not migrate from the UK? </a:t>
            </a:r>
            <a:endParaRPr lang="en-GB" sz="24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comparison of these two sources tell you about the impact of empire on Scottish identity? </a:t>
            </a:r>
            <a:endParaRPr lang="en-GB" sz="24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0F222D-577F-404A-B12D-B7EAA70BA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7846" r="69704"/>
          <a:stretch/>
        </p:blipFill>
        <p:spPr>
          <a:xfrm>
            <a:off x="1338942" y="783770"/>
            <a:ext cx="6834333" cy="12450509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B72B4EB-7376-264A-BE89-DA43966B1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9" t="21848"/>
          <a:stretch/>
        </p:blipFill>
        <p:spPr>
          <a:xfrm>
            <a:off x="8581000" y="783770"/>
            <a:ext cx="9669021" cy="69559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D0986-0C9B-E74B-A293-B3218DEF6F22}"/>
              </a:ext>
            </a:extLst>
          </p:cNvPr>
          <p:cNvSpPr/>
          <p:nvPr/>
        </p:nvSpPr>
        <p:spPr>
          <a:xfrm>
            <a:off x="19198218" y="1273225"/>
            <a:ext cx="4807131" cy="83817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Migration and Empire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students paired source questions related to the question of benefit from the Union.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responses in class or set as written work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769387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56C4A5-EAD2-1840-B7C3-19ACECF9045C}"/>
              </a:ext>
            </a:extLst>
          </p:cNvPr>
          <p:cNvSpPr/>
          <p:nvPr/>
        </p:nvSpPr>
        <p:spPr>
          <a:xfrm>
            <a:off x="7699292" y="8996197"/>
            <a:ext cx="10617487" cy="390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useful is source A in helping us understand the reasons for continued Scottish support for the Union after the Great War? </a:t>
            </a:r>
            <a:endParaRPr lang="en-GB" sz="2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fully does source B explain post-war migration? </a:t>
            </a:r>
            <a:endParaRPr lang="en-GB" sz="2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914400">
              <a:buFont typeface="+mj-lt"/>
              <a:buAutoNum type="arabicPeriod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does a comparison of these two sources tell you about the impact of the Great War on Scottish identity? </a:t>
            </a:r>
            <a:endParaRPr lang="en-GB" sz="2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06F6214-E24D-FC4A-9D61-2D3737C349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" t="7221" r="62334"/>
          <a:stretch/>
        </p:blipFill>
        <p:spPr>
          <a:xfrm>
            <a:off x="414817" y="474374"/>
            <a:ext cx="7234784" cy="12416216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5230DCA-03E4-6E4B-A049-3B0C88303A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t="20954" r="2378" b="29316"/>
          <a:stretch/>
        </p:blipFill>
        <p:spPr>
          <a:xfrm>
            <a:off x="7935685" y="825410"/>
            <a:ext cx="10617487" cy="74368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AFAE55-565D-864B-8A22-FB93BC45CC67}"/>
              </a:ext>
            </a:extLst>
          </p:cNvPr>
          <p:cNvSpPr/>
          <p:nvPr/>
        </p:nvSpPr>
        <p:spPr>
          <a:xfrm>
            <a:off x="19162052" y="474374"/>
            <a:ext cx="4807131" cy="89973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40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40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Impact of the Great War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students paired source questions related to the question of benefit from the Union. 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GB" sz="40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GB" sz="40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responses in class or set as written work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779977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2D3636-2300-6A4F-8951-3EBAFB3A7957}"/>
              </a:ext>
            </a:extLst>
          </p:cNvPr>
          <p:cNvSpPr/>
          <p:nvPr/>
        </p:nvSpPr>
        <p:spPr>
          <a:xfrm>
            <a:off x="19096739" y="799918"/>
            <a:ext cx="4807131" cy="89665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b="1" u="sng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Building the narrative</a:t>
            </a:r>
          </a:p>
          <a:p>
            <a:pPr algn="ctr" defTabSz="825500">
              <a:lnSpc>
                <a:spcPct val="100000"/>
              </a:lnSpc>
              <a:spcBef>
                <a:spcPts val="0"/>
              </a:spcBef>
            </a:pPr>
            <a:endParaRPr lang="en-US" sz="36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students in groups: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GB" sz="36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Group 1: </a:t>
            </a:r>
            <a:r>
              <a:rPr lang="en-GB" sz="36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Brexit does not justify Scottish independence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GB" sz="36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Group 2: </a:t>
            </a:r>
            <a:r>
              <a:rPr lang="en-GB" sz="36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Brexit does justify Scottish independence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GB" sz="3600" b="1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What are the lines of argument made?</a:t>
            </a:r>
            <a:endParaRPr lang="en-US" sz="20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9E6DA-D347-9A49-9416-30F66075CC52}"/>
              </a:ext>
            </a:extLst>
          </p:cNvPr>
          <p:cNvSpPr/>
          <p:nvPr/>
        </p:nvSpPr>
        <p:spPr>
          <a:xfrm>
            <a:off x="327731" y="11604887"/>
            <a:ext cx="181863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me.touchcast.com</a:t>
            </a:r>
            <a:r>
              <a:rPr lang="en-US" dirty="0">
                <a:hlinkClick r:id="rId3"/>
              </a:rPr>
              <a:t>/s/cbixxbw3f9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5746A0-2596-0746-AAB8-5B34651F8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9" y="799918"/>
            <a:ext cx="17170400" cy="104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8050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6A98C5-FF59-3E46-9BA9-957721B546D2}"/>
              </a:ext>
            </a:extLst>
          </p:cNvPr>
          <p:cNvCxnSpPr>
            <a:cxnSpLocks/>
          </p:cNvCxnSpPr>
          <p:nvPr/>
        </p:nvCxnSpPr>
        <p:spPr>
          <a:xfrm>
            <a:off x="9605447" y="0"/>
            <a:ext cx="0" cy="1371600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9CEAA9-9E34-EC4B-A264-774D65302DC0}"/>
              </a:ext>
            </a:extLst>
          </p:cNvPr>
          <p:cNvCxnSpPr>
            <a:cxnSpLocks/>
          </p:cNvCxnSpPr>
          <p:nvPr/>
        </p:nvCxnSpPr>
        <p:spPr>
          <a:xfrm>
            <a:off x="0" y="6669741"/>
            <a:ext cx="18769263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F4D604E-69CA-C641-B7EB-3A5B2D6E1B07}"/>
              </a:ext>
            </a:extLst>
          </p:cNvPr>
          <p:cNvSpPr/>
          <p:nvPr/>
        </p:nvSpPr>
        <p:spPr>
          <a:xfrm>
            <a:off x="755515" y="680298"/>
            <a:ext cx="7883145" cy="47551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3600" u="sng" dirty="0">
                <a:solidFill>
                  <a:srgbClr val="35B2E4"/>
                </a:solidFill>
                <a:latin typeface="Calibri"/>
                <a:cs typeface="Calibri"/>
              </a:rPr>
              <a:t>Stage 1: Divide yourselves into two teams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6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1: </a:t>
            </a: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Brexit does not justify Scottish independence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2: </a:t>
            </a: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Brexit does justify Scottish independence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779D07-8478-6641-844B-27A3EAB31A79}"/>
              </a:ext>
            </a:extLst>
          </p:cNvPr>
          <p:cNvSpPr/>
          <p:nvPr/>
        </p:nvSpPr>
        <p:spPr>
          <a:xfrm>
            <a:off x="10812543" y="995769"/>
            <a:ext cx="6530310" cy="30162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3600" u="sng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2: Your team’s arguments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6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video, agree as a team what four arguments you will use in a debate.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F80638-CB98-164E-AFAB-B9D1046D9211}"/>
              </a:ext>
            </a:extLst>
          </p:cNvPr>
          <p:cNvSpPr/>
          <p:nvPr/>
        </p:nvSpPr>
        <p:spPr>
          <a:xfrm>
            <a:off x="10047080" y="7046259"/>
            <a:ext cx="8229779" cy="62632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3300" u="sng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3: Explore the sources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3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3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In groups </a:t>
            </a:r>
            <a:r>
              <a:rPr lang="en-US" sz="3300" b="1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e</a:t>
            </a:r>
            <a:r>
              <a:rPr lang="en-US" sz="33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xplore all the sources:</a:t>
            </a:r>
          </a:p>
          <a:p>
            <a:pPr marL="685800" lvl="1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Make inferences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Question its reliability 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Question its utility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3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US" sz="3300" dirty="0">
                <a:solidFill>
                  <a:srgbClr val="35B2E4"/>
                </a:solidFill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As a team choose the best source that would strengthen each argument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endParaRPr lang="en-US" sz="33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</a:pPr>
            <a:r>
              <a:rPr lang="en-GB" sz="33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 discussion: </a:t>
            </a:r>
            <a:r>
              <a:rPr lang="en-GB" sz="33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some sources stronger than others, and why? </a:t>
            </a:r>
            <a:endParaRPr lang="en-US" sz="3300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453C3D-7B29-C64D-82F7-6020E234DECB}"/>
              </a:ext>
            </a:extLst>
          </p:cNvPr>
          <p:cNvSpPr/>
          <p:nvPr/>
        </p:nvSpPr>
        <p:spPr>
          <a:xfrm>
            <a:off x="886881" y="6933025"/>
            <a:ext cx="7831685" cy="55399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3600" u="sng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4: Writing your speech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3600" dirty="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60 second speech for your debate.  You can use this format to help you: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– </a:t>
            </a: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tate your argument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– </a:t>
            </a: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vidence from the source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- Factual </a:t>
            </a: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vidence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– </a:t>
            </a:r>
            <a:r>
              <a:rPr lang="en-US" sz="3600" b="1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5DB3C5-981E-964D-8BC9-176058EB9FBE}"/>
              </a:ext>
            </a:extLst>
          </p:cNvPr>
          <p:cNvSpPr/>
          <p:nvPr/>
        </p:nvSpPr>
        <p:spPr>
          <a:xfrm>
            <a:off x="19210895" y="680298"/>
            <a:ext cx="4807131" cy="10670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sng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 </a:t>
            </a:r>
            <a:endParaRPr lang="en-US" sz="32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Prepare, Debate and Reflect</a:t>
            </a:r>
            <a:endParaRPr kumimoji="0" lang="en-US" sz="32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35B2E4"/>
                </a:solidFill>
                <a:latin typeface="Calibri"/>
                <a:cs typeface="Calibri"/>
              </a:rPr>
              <a:t>Create teams of 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each group with the source booklet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are to explore the sources and use them as evidence to support their arguments.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findings as a class before starting stage 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then to write a 60 second speech to use in a debate.</a:t>
            </a:r>
          </a:p>
        </p:txBody>
      </p:sp>
    </p:spTree>
    <p:extLst>
      <p:ext uri="{BB962C8B-B14F-4D97-AF65-F5344CB8AC3E}">
        <p14:creationId xmlns:p14="http://schemas.microsoft.com/office/powerpoint/2010/main" val="32020236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3E61A9-8BF9-C449-A483-697FCA8D3FB8}"/>
              </a:ext>
            </a:extLst>
          </p:cNvPr>
          <p:cNvSpPr/>
          <p:nvPr/>
        </p:nvSpPr>
        <p:spPr>
          <a:xfrm>
            <a:off x="3683726" y="7393577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500AB-A813-894A-B862-A40E6E8B231F}"/>
              </a:ext>
            </a:extLst>
          </p:cNvPr>
          <p:cNvSpPr/>
          <p:nvPr/>
        </p:nvSpPr>
        <p:spPr>
          <a:xfrm>
            <a:off x="3683726" y="8699863"/>
            <a:ext cx="10058400" cy="130628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D00942-39B9-3C48-B30D-46CB1828176F}"/>
              </a:ext>
            </a:extLst>
          </p:cNvPr>
          <p:cNvSpPr/>
          <p:nvPr/>
        </p:nvSpPr>
        <p:spPr>
          <a:xfrm>
            <a:off x="19169742" y="947259"/>
            <a:ext cx="4807131" cy="90588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sng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Activity </a:t>
            </a:r>
            <a:endParaRPr lang="en-US" sz="3600" b="1" u="sng" dirty="0">
              <a:solidFill>
                <a:srgbClr val="35B2E4"/>
              </a:solidFill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strike="noStrike" cap="none" spc="0" normalizeH="0" baseline="0" dirty="0">
                <a:ln>
                  <a:noFill/>
                </a:ln>
                <a:solidFill>
                  <a:srgbClr val="35B2E4"/>
                </a:solidFill>
                <a:effectLst/>
                <a:uFillTx/>
                <a:latin typeface="Calibri" panose="020F0502020204030204" pitchFamily="34" charset="0"/>
                <a:ea typeface="Helvetica Neue Medium"/>
                <a:cs typeface="Calibri" panose="020F0502020204030204" pitchFamily="34" charset="0"/>
                <a:sym typeface="Helvetica Neue Medium"/>
              </a:rPr>
              <a:t>Prepare, Debate and Reflect</a:t>
            </a:r>
            <a:endParaRPr kumimoji="0" lang="en-US" sz="3600" i="0" strike="noStrike" cap="none" spc="0" normalizeH="0" baseline="0" dirty="0">
              <a:ln>
                <a:noFill/>
              </a:ln>
              <a:solidFill>
                <a:srgbClr val="35B2E4"/>
              </a:solidFill>
              <a:effectLst/>
              <a:uFillTx/>
              <a:latin typeface="Calibri" panose="020F0502020204030204" pitchFamily="34" charset="0"/>
              <a:ea typeface="Helvetica Neue Medium"/>
              <a:cs typeface="Calibri" panose="020F0502020204030204" pitchFamily="34" charset="0"/>
              <a:sym typeface="Helvetica Neue Medium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debates in groups of ten (two teams of four and two judges) 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GB" sz="3600" u="sng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 on debates and on how to judge debates</a:t>
            </a: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B2E4"/>
                </a:solidFill>
                <a:latin typeface="Calibri"/>
                <a:cs typeface="Calibri"/>
              </a:rPr>
              <a:t>The debates will run </a:t>
            </a:r>
            <a:r>
              <a:rPr lang="en-GB" sz="3600">
                <a:solidFill>
                  <a:srgbClr val="35B2E4"/>
                </a:solidFill>
                <a:latin typeface="Calibri"/>
                <a:cs typeface="Calibri"/>
              </a:rPr>
              <a:t>for 20 mins</a:t>
            </a:r>
            <a:endParaRPr lang="en-GB" sz="3600">
              <a:solidFill>
                <a:srgbClr val="35B2E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35B2E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Reflection for 5 mins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53DD6B1-076C-A647-8520-96F297E15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8" y="1777657"/>
            <a:ext cx="17334784" cy="855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51930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83496</TotalTime>
  <Words>760</Words>
  <Application>Microsoft Office PowerPoint</Application>
  <PresentationFormat>Custom</PresentationFormat>
  <Paragraphs>111</Paragraphs>
  <Slides>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Controversial history</dc:title>
  <cp:lastModifiedBy>Sarah Gillen</cp:lastModifiedBy>
  <cp:revision>45</cp:revision>
  <dcterms:modified xsi:type="dcterms:W3CDTF">2022-04-14T16:01:34Z</dcterms:modified>
</cp:coreProperties>
</file>