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4" r:id="rId2"/>
    <p:sldId id="303" r:id="rId3"/>
    <p:sldId id="301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E4"/>
    <a:srgbClr val="35BCF3"/>
    <a:srgbClr val="3A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79BB7-138B-4F64-98E9-F719C7A8F5F2}" v="23" dt="2022-04-14T15:51:45.195"/>
    <p1510:client id="{FB58BBE8-80F1-4189-B242-0C458A5D7855}" v="6" dt="2022-04-14T15:52:49.99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0"/>
    <p:restoredTop sz="94787"/>
  </p:normalViewPr>
  <p:slideViewPr>
    <p:cSldViewPr snapToGrid="0" snapToObjects="1">
      <p:cViewPr>
        <p:scale>
          <a:sx n="52" d="100"/>
          <a:sy n="52" d="100"/>
        </p:scale>
        <p:origin x="44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llel Histories" userId="gzfRTXDD2F64Cl3Z5/YFJAGHPioe2PToZj0zZGE2AWU=" providerId="None" clId="Web-{FB58BBE8-80F1-4189-B242-0C458A5D7855}"/>
    <pc:docChg chg="modSld">
      <pc:chgData name="Parallel Histories" userId="gzfRTXDD2F64Cl3Z5/YFJAGHPioe2PToZj0zZGE2AWU=" providerId="None" clId="Web-{FB58BBE8-80F1-4189-B242-0C458A5D7855}" dt="2022-04-14T15:52:49.990" v="2" actId="20577"/>
      <pc:docMkLst>
        <pc:docMk/>
      </pc:docMkLst>
      <pc:sldChg chg="modSp">
        <pc:chgData name="Parallel Histories" userId="gzfRTXDD2F64Cl3Z5/YFJAGHPioe2PToZj0zZGE2AWU=" providerId="None" clId="Web-{FB58BBE8-80F1-4189-B242-0C458A5D7855}" dt="2022-04-14T15:52:49.990" v="2" actId="20577"/>
        <pc:sldMkLst>
          <pc:docMk/>
          <pc:sldMk cId="1334519304" sldId="301"/>
        </pc:sldMkLst>
        <pc:spChg chg="mod">
          <ac:chgData name="Parallel Histories" userId="gzfRTXDD2F64Cl3Z5/YFJAGHPioe2PToZj0zZGE2AWU=" providerId="None" clId="Web-{FB58BBE8-80F1-4189-B242-0C458A5D7855}" dt="2022-04-14T15:52:49.990" v="2" actId="20577"/>
          <ac:spMkLst>
            <pc:docMk/>
            <pc:sldMk cId="1334519304" sldId="301"/>
            <ac:spMk id="9" creationId="{71D00942-39B9-3C48-B30D-46CB1828176F}"/>
          </ac:spMkLst>
        </pc:spChg>
      </pc:sldChg>
    </pc:docChg>
  </pc:docChgLst>
  <pc:docChgLst>
    <pc:chgData name="Parallel Histories" userId="gzfRTXDD2F64Cl3Z5/YFJAGHPioe2PToZj0zZGE2AWU=" providerId="None" clId="Web-{F0179BB7-138B-4F64-98E9-F719C7A8F5F2}"/>
    <pc:docChg chg="modSld">
      <pc:chgData name="Parallel Histories" userId="gzfRTXDD2F64Cl3Z5/YFJAGHPioe2PToZj0zZGE2AWU=" providerId="None" clId="Web-{F0179BB7-138B-4F64-98E9-F719C7A8F5F2}" dt="2022-04-14T15:51:45.179" v="11" actId="20577"/>
      <pc:docMkLst>
        <pc:docMk/>
      </pc:docMkLst>
      <pc:sldChg chg="modSp">
        <pc:chgData name="Parallel Histories" userId="gzfRTXDD2F64Cl3Z5/YFJAGHPioe2PToZj0zZGE2AWU=" providerId="None" clId="Web-{F0179BB7-138B-4F64-98E9-F719C7A8F5F2}" dt="2022-04-14T15:51:32.553" v="1" actId="20577"/>
        <pc:sldMkLst>
          <pc:docMk/>
          <pc:sldMk cId="2611149702" sldId="294"/>
        </pc:sldMkLst>
        <pc:spChg chg="mod">
          <ac:chgData name="Parallel Histories" userId="gzfRTXDD2F64Cl3Z5/YFJAGHPioe2PToZj0zZGE2AWU=" providerId="None" clId="Web-{F0179BB7-138B-4F64-98E9-F719C7A8F5F2}" dt="2022-04-14T15:51:32.553" v="1" actId="20577"/>
          <ac:spMkLst>
            <pc:docMk/>
            <pc:sldMk cId="2611149702" sldId="294"/>
            <ac:spMk id="8" creationId="{1DA91EFE-8303-1E40-89CC-38076D4205C9}"/>
          </ac:spMkLst>
        </pc:spChg>
      </pc:sldChg>
      <pc:sldChg chg="modSp">
        <pc:chgData name="Parallel Histories" userId="gzfRTXDD2F64Cl3Z5/YFJAGHPioe2PToZj0zZGE2AWU=" providerId="None" clId="Web-{F0179BB7-138B-4F64-98E9-F719C7A8F5F2}" dt="2022-04-14T15:51:45.179" v="11" actId="20577"/>
        <pc:sldMkLst>
          <pc:docMk/>
          <pc:sldMk cId="1334519304" sldId="301"/>
        </pc:sldMkLst>
        <pc:spChg chg="mod">
          <ac:chgData name="Parallel Histories" userId="gzfRTXDD2F64Cl3Z5/YFJAGHPioe2PToZj0zZGE2AWU=" providerId="None" clId="Web-{F0179BB7-138B-4F64-98E9-F719C7A8F5F2}" dt="2022-04-14T15:51:45.179" v="11" actId="20577"/>
          <ac:spMkLst>
            <pc:docMk/>
            <pc:sldMk cId="1334519304" sldId="301"/>
            <ac:spMk id="9" creationId="{71D00942-39B9-3C48-B30D-46CB182817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1528A-5D44-294C-8806-0C0C00D69029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7" b="24034"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A91EFE-8303-1E40-89CC-38076D4205C9}"/>
              </a:ext>
            </a:extLst>
          </p:cNvPr>
          <p:cNvSpPr/>
          <p:nvPr/>
        </p:nvSpPr>
        <p:spPr>
          <a:xfrm>
            <a:off x="19258889" y="1099095"/>
            <a:ext cx="4681154" cy="6750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Key Enquiry: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54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/>
                <a:ea typeface="Helvetica Neue Medium"/>
                <a:cs typeface="Calibri"/>
                <a:sym typeface="Helvetica Neue Medium"/>
              </a:rPr>
              <a:t>Would a one </a:t>
            </a:r>
            <a:r>
              <a:rPr lang="en-US" sz="5400" dirty="0">
                <a:solidFill>
                  <a:srgbClr val="35B2E4"/>
                </a:solidFill>
                <a:latin typeface="Calibri"/>
                <a:ea typeface="Helvetica Neue Medium"/>
                <a:cs typeface="Calibri"/>
                <a:sym typeface="Helvetica Neue Medium"/>
              </a:rPr>
              <a:t>S</a:t>
            </a:r>
            <a:r>
              <a:rPr kumimoji="0" lang="en-US" sz="5400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/>
                <a:ea typeface="Helvetica Neue Medium"/>
                <a:cs typeface="Calibri"/>
                <a:sym typeface="Helvetica Neue Medium"/>
              </a:rPr>
              <a:t>tate or a Two State outcome be better for Israelis and Palestinians</a:t>
            </a:r>
            <a:r>
              <a:rPr lang="en-US" sz="5400" dirty="0">
                <a:solidFill>
                  <a:srgbClr val="35B2E4"/>
                </a:solidFill>
                <a:latin typeface="Calibri"/>
                <a:ea typeface="Helvetica Neue Medium"/>
                <a:cs typeface="Calibri"/>
                <a:sym typeface="Helvetica Neue Medium"/>
              </a:rPr>
              <a:t>?</a:t>
            </a:r>
            <a:endParaRPr lang="en-US" sz="54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32937AD3-1619-F348-853D-58CE117D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67" y="320590"/>
            <a:ext cx="17130670" cy="114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3A7AE19-8F0F-EE48-81AF-74872B656002}"/>
              </a:ext>
            </a:extLst>
          </p:cNvPr>
          <p:cNvSpPr/>
          <p:nvPr/>
        </p:nvSpPr>
        <p:spPr>
          <a:xfrm>
            <a:off x="1037967" y="11723157"/>
            <a:ext cx="17130670" cy="15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How reliable is this source for an enquiry into a One-State or a Two-State solution?</a:t>
            </a:r>
          </a:p>
        </p:txBody>
      </p:sp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2D3636-2300-6A4F-8951-3EBAFB3A7957}"/>
              </a:ext>
            </a:extLst>
          </p:cNvPr>
          <p:cNvSpPr/>
          <p:nvPr/>
        </p:nvSpPr>
        <p:spPr>
          <a:xfrm>
            <a:off x="19156687" y="621330"/>
            <a:ext cx="4807131" cy="10459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400" b="1" u="sng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1: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Using sources as evidence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4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44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In groups of 4 </a:t>
            </a:r>
            <a:r>
              <a:rPr lang="en-US" sz="44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e</a:t>
            </a: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xplore all the sources:</a:t>
            </a:r>
          </a:p>
          <a:p>
            <a:pPr marL="685800" lvl="1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Make inferences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reliability 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utility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ADC545-D6C0-8C42-AF1B-1ACCAB1291FE}"/>
              </a:ext>
            </a:extLst>
          </p:cNvPr>
          <p:cNvSpPr/>
          <p:nvPr/>
        </p:nvSpPr>
        <p:spPr>
          <a:xfrm>
            <a:off x="609600" y="12489313"/>
            <a:ext cx="174312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5B2E4"/>
                </a:solidFill>
                <a:latin typeface="proxima-nova"/>
              </a:rPr>
              <a:t>Discuss: </a:t>
            </a:r>
            <a:r>
              <a:rPr lang="en-GB" dirty="0">
                <a:solidFill>
                  <a:srgbClr val="35B2E4"/>
                </a:solidFill>
                <a:latin typeface="proxima-nova"/>
              </a:rPr>
              <a:t>how do these sources help you answer the key question? </a:t>
            </a:r>
            <a:endParaRPr lang="en-US" dirty="0">
              <a:solidFill>
                <a:srgbClr val="35B2E4"/>
              </a:solidFill>
            </a:endParaRPr>
          </a:p>
        </p:txBody>
      </p:sp>
      <p:pic>
        <p:nvPicPr>
          <p:cNvPr id="30" name="Picture 29" descr="Chart, bar chart&#10;&#10;Description automatically generated">
            <a:extLst>
              <a:ext uri="{FF2B5EF4-FFF2-40B4-BE49-F238E27FC236}">
                <a16:creationId xmlns:a16="http://schemas.microsoft.com/office/drawing/2014/main" id="{397AC4B3-8348-D04D-996B-D403648B9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8" y="5758172"/>
            <a:ext cx="7626195" cy="6363809"/>
          </a:xfrm>
          <a:prstGeom prst="rect">
            <a:avLst/>
          </a:prstGeom>
        </p:spPr>
      </p:pic>
      <p:pic>
        <p:nvPicPr>
          <p:cNvPr id="32" name="Picture 31" descr="Graphical user interface&#10;&#10;Description automatically generated">
            <a:extLst>
              <a:ext uri="{FF2B5EF4-FFF2-40B4-BE49-F238E27FC236}">
                <a16:creationId xmlns:a16="http://schemas.microsoft.com/office/drawing/2014/main" id="{B1062939-060B-3545-964B-4A445C0F6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61" y="6137554"/>
            <a:ext cx="8827527" cy="5984427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A64FCE3C-2E6E-6E49-A825-364365FFC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9868">
            <a:off x="2956793" y="-1339981"/>
            <a:ext cx="6472868" cy="11235922"/>
          </a:xfrm>
          <a:prstGeom prst="rect">
            <a:avLst/>
          </a:prstGeom>
        </p:spPr>
      </p:pic>
      <p:pic>
        <p:nvPicPr>
          <p:cNvPr id="26" name="Picture 25" descr="Chart, bar chart&#10;&#10;Description automatically generated">
            <a:extLst>
              <a:ext uri="{FF2B5EF4-FFF2-40B4-BE49-F238E27FC236}">
                <a16:creationId xmlns:a16="http://schemas.microsoft.com/office/drawing/2014/main" id="{AF746F45-A8DA-EA46-A45E-36BAB1DC1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6742">
            <a:off x="10575780" y="-55618"/>
            <a:ext cx="5349236" cy="7838212"/>
          </a:xfrm>
          <a:prstGeom prst="rect">
            <a:avLst/>
          </a:prstGeom>
        </p:spPr>
      </p:pic>
      <p:pic>
        <p:nvPicPr>
          <p:cNvPr id="28" name="Picture 2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52AC648-CD30-724A-8008-88B0C316F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02" y="4949108"/>
            <a:ext cx="56007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13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3E61A9-8BF9-C449-A483-697FCA8D3FB8}"/>
              </a:ext>
            </a:extLst>
          </p:cNvPr>
          <p:cNvSpPr/>
          <p:nvPr/>
        </p:nvSpPr>
        <p:spPr>
          <a:xfrm>
            <a:off x="3683726" y="7393577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8699863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169743" y="-41266"/>
            <a:ext cx="4807131" cy="11795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2:</a:t>
            </a:r>
            <a:endParaRPr lang="en-US" sz="28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Prepare, Debate and Reflect</a:t>
            </a:r>
            <a:endParaRPr kumimoji="0" lang="en-US" sz="28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/>
                <a:ea typeface="Helvetica Neue Medium"/>
                <a:cs typeface="Calibri"/>
                <a:sym typeface="Helvetica Neue Medium"/>
              </a:rPr>
              <a:t>I</a:t>
            </a:r>
            <a:r>
              <a:rPr lang="en-GB" sz="2800" dirty="0">
                <a:solidFill>
                  <a:srgbClr val="35B2E4"/>
                </a:solidFill>
                <a:latin typeface="Calibri"/>
                <a:cs typeface="Calibri"/>
              </a:rPr>
              <a:t>n groups of four prepare arguments for  either a </a:t>
            </a:r>
            <a:r>
              <a:rPr lang="en-GB" sz="2800" b="1" dirty="0">
                <a:solidFill>
                  <a:srgbClr val="35B2E4"/>
                </a:solidFill>
                <a:latin typeface="Calibri"/>
                <a:cs typeface="Calibri"/>
              </a:rPr>
              <a:t>‘one state solution would be better’ </a:t>
            </a:r>
            <a:r>
              <a:rPr lang="en-GB" sz="2800" dirty="0">
                <a:solidFill>
                  <a:srgbClr val="35B2E4"/>
                </a:solidFill>
                <a:latin typeface="Calibri"/>
                <a:cs typeface="Calibri"/>
              </a:rPr>
              <a:t>or</a:t>
            </a:r>
            <a:r>
              <a:rPr lang="en-GB" sz="2800" b="1" dirty="0">
                <a:solidFill>
                  <a:srgbClr val="35B2E4"/>
                </a:solidFill>
                <a:latin typeface="Calibri"/>
                <a:cs typeface="Calibri"/>
              </a:rPr>
              <a:t> ‘ a two-state </a:t>
            </a:r>
            <a:r>
              <a:rPr lang="en-GB" sz="2800" b="1">
                <a:solidFill>
                  <a:srgbClr val="35B2E4"/>
                </a:solidFill>
                <a:latin typeface="Calibri"/>
                <a:cs typeface="Calibri"/>
              </a:rPr>
              <a:t>solution would be better’.</a:t>
            </a:r>
            <a:endParaRPr lang="en-GB" sz="2800">
              <a:solidFill>
                <a:srgbClr val="35B2E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student picks  sources to support his/her argument.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students to look beyond a source’s content and make comments on a source’s provenance.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should have to speak for 90s-2mins.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run debates in groups of ten (two teams of four and two judges)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53DD6B1-076C-A647-8520-96F297E1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8" y="1777657"/>
            <a:ext cx="17334784" cy="855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5193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83330</TotalTime>
  <Words>157</Words>
  <Application>Microsoft Office PowerPoint</Application>
  <PresentationFormat>Custom</PresentationFormat>
  <Paragraphs>23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21_BasicWhite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45</cp:revision>
  <dcterms:modified xsi:type="dcterms:W3CDTF">2022-04-14T15:52:50Z</dcterms:modified>
</cp:coreProperties>
</file>