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94" r:id="rId2"/>
    <p:sldId id="295" r:id="rId3"/>
    <p:sldId id="297" r:id="rId4"/>
    <p:sldId id="296" r:id="rId5"/>
    <p:sldId id="298" r:id="rId6"/>
    <p:sldId id="299" r:id="rId7"/>
  </p:sldIdLst>
  <p:sldSz cx="24384000" cy="13716000"/>
  <p:notesSz cx="6858000" cy="9144000"/>
  <p:embeddedFontLst>
    <p:embeddedFont>
      <p:font typeface="Open Sans" panose="020B0606030504020204" pitchFamily="34" charset="0"/>
      <p:regular r:id="rId9"/>
      <p:bold r:id="rId10"/>
      <p:italic r:id="rId11"/>
    </p:embeddedFont>
  </p:embeddedFont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B2E4"/>
    <a:srgbClr val="3AC5FF"/>
    <a:srgbClr val="39C3FF"/>
    <a:srgbClr val="35BCF3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97"/>
    <p:restoredTop sz="94689"/>
  </p:normalViewPr>
  <p:slideViewPr>
    <p:cSldViewPr snapToGrid="0" snapToObjects="1">
      <p:cViewPr varScale="1">
        <p:scale>
          <a:sx n="31" d="100"/>
          <a:sy n="31" d="100"/>
        </p:scale>
        <p:origin x="1144" y="1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660384004_1290x1720.jpg"/>
          <p:cNvSpPr>
            <a:spLocks noGrp="1"/>
          </p:cNvSpPr>
          <p:nvPr>
            <p:ph type="pic" idx="14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>
            <a:spLocks noGrp="1"/>
          </p:cNvSpPr>
          <p:nvPr>
            <p:ph type="pic" sz="quarter" idx="13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Image"/>
          <p:cNvSpPr>
            <a:spLocks noGrp="1"/>
          </p:cNvSpPr>
          <p:nvPr>
            <p:ph type="pic" sz="half" idx="14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Image"/>
          <p:cNvSpPr>
            <a:spLocks noGrp="1"/>
          </p:cNvSpPr>
          <p:nvPr>
            <p:ph type="pic" idx="15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21528A-5D44-294C-8806-0C0C00D69029}"/>
              </a:ext>
            </a:extLst>
          </p:cNvPr>
          <p:cNvSpPr/>
          <p:nvPr userDrawn="1"/>
        </p:nvSpPr>
        <p:spPr>
          <a:xfrm>
            <a:off x="18821400" y="0"/>
            <a:ext cx="5562600" cy="13716000"/>
          </a:xfrm>
          <a:prstGeom prst="rect">
            <a:avLst/>
          </a:prstGeom>
          <a:solidFill>
            <a:schemeClr val="bg1"/>
          </a:solidFill>
          <a:ln w="76200" cap="flat">
            <a:solidFill>
              <a:srgbClr val="35B2E4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313777CF-D4EF-DB4C-B6BB-F895A5B8A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108539" y="11729328"/>
            <a:ext cx="4988322" cy="181434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F5ADAF9-720F-F54F-A09E-EF2FE42DB4C6}"/>
              </a:ext>
            </a:extLst>
          </p:cNvPr>
          <p:cNvSpPr/>
          <p:nvPr userDrawn="1"/>
        </p:nvSpPr>
        <p:spPr>
          <a:xfrm>
            <a:off x="0" y="0"/>
            <a:ext cx="18821400" cy="13716000"/>
          </a:xfrm>
          <a:prstGeom prst="rect">
            <a:avLst/>
          </a:prstGeom>
          <a:solidFill>
            <a:schemeClr val="bg1"/>
          </a:solidFill>
          <a:ln w="76200" cap="flat">
            <a:solidFill>
              <a:srgbClr val="35B2E4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8" r:id="rId4"/>
    <p:sldLayoutId id="2147483659" r:id="rId5"/>
    <p:sldLayoutId id="2147483660" r:id="rId6"/>
    <p:sldLayoutId id="2147483661" r:id="rId7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youtube.com/watch?v=VVFbXqH3KT0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me.touchcast.com/s/tn4vkoludj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men in suits&#10;&#10;Description automatically generated with low confidence">
            <a:hlinkClick r:id="rId2"/>
            <a:extLst>
              <a:ext uri="{FF2B5EF4-FFF2-40B4-BE49-F238E27FC236}">
                <a16:creationId xmlns:a16="http://schemas.microsoft.com/office/drawing/2014/main" id="{5D18C62D-CE4E-A146-301E-4A4E0A27B4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31" y="152855"/>
            <a:ext cx="17990872" cy="89524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DEB2E4D-9C3E-C47D-A232-4EE2E8F9EB77}"/>
              </a:ext>
            </a:extLst>
          </p:cNvPr>
          <p:cNvSpPr txBox="1"/>
          <p:nvPr/>
        </p:nvSpPr>
        <p:spPr>
          <a:xfrm>
            <a:off x="19170490" y="576513"/>
            <a:ext cx="4465983" cy="920098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 fontAlgn="base"/>
            <a:r>
              <a:rPr lang="en-GB" sz="4400" b="1" i="0" u="none" strike="noStrike" dirty="0">
                <a:solidFill>
                  <a:srgbClr val="14141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Starter: Margaret Thatcher today</a:t>
            </a:r>
          </a:p>
          <a:p>
            <a:pPr algn="l" fontAlgn="base"/>
            <a:r>
              <a:rPr lang="en-GB" sz="4400" dirty="0">
                <a:solidFill>
                  <a:srgbClr val="14141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Watch the interview from the Independent and think about what Rishi Sunak says about Thatcher.  Is it a complete view of her leadership?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9B073F-834B-9405-A63D-59CF5E162644}"/>
              </a:ext>
            </a:extLst>
          </p:cNvPr>
          <p:cNvSpPr txBox="1"/>
          <p:nvPr/>
        </p:nvSpPr>
        <p:spPr>
          <a:xfrm>
            <a:off x="469231" y="9459441"/>
            <a:ext cx="17990872" cy="3785652"/>
          </a:xfrm>
          <a:prstGeom prst="rect">
            <a:avLst/>
          </a:prstGeom>
          <a:solidFill>
            <a:srgbClr val="39C3FF">
              <a:alpha val="4117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Questions: </a:t>
            </a: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Rishi Sunak stated that “Margaret Thatcher was the best ever leader of the Conservative party”.  What reasons did he give to support his view?</a:t>
            </a: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4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 Medium"/>
            </a:endParaRP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What impression does Sunak’s interview give you about Margaret Thatcher’s legacy?</a:t>
            </a:r>
          </a:p>
        </p:txBody>
      </p:sp>
    </p:spTree>
    <p:extLst>
      <p:ext uri="{BB962C8B-B14F-4D97-AF65-F5344CB8AC3E}">
        <p14:creationId xmlns:p14="http://schemas.microsoft.com/office/powerpoint/2010/main" val="261114970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speaking into a microphone&#10;&#10;Description automatically generated with medium confidence">
            <a:extLst>
              <a:ext uri="{FF2B5EF4-FFF2-40B4-BE49-F238E27FC236}">
                <a16:creationId xmlns:a16="http://schemas.microsoft.com/office/drawing/2014/main" id="{C7C99481-F942-6F10-D857-D90D677FBE5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1549" y="377687"/>
            <a:ext cx="18155478" cy="129606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14A1C0A-0050-DA95-35F9-8FF95E1134CA}"/>
              </a:ext>
            </a:extLst>
          </p:cNvPr>
          <p:cNvSpPr/>
          <p:nvPr/>
        </p:nvSpPr>
        <p:spPr>
          <a:xfrm>
            <a:off x="19202400" y="438703"/>
            <a:ext cx="4890052" cy="625812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8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Was Margaret Thatcher good for Britain?</a:t>
            </a:r>
          </a:p>
        </p:txBody>
      </p:sp>
    </p:spTree>
    <p:extLst>
      <p:ext uri="{BB962C8B-B14F-4D97-AF65-F5344CB8AC3E}">
        <p14:creationId xmlns:p14="http://schemas.microsoft.com/office/powerpoint/2010/main" val="382330654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EFCD824-948A-61A4-7056-D2527C8761E6}"/>
              </a:ext>
            </a:extLst>
          </p:cNvPr>
          <p:cNvSpPr txBox="1"/>
          <p:nvPr/>
        </p:nvSpPr>
        <p:spPr>
          <a:xfrm>
            <a:off x="19122887" y="771177"/>
            <a:ext cx="4545495" cy="60016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New information:</a:t>
            </a: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 </a:t>
            </a: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Watch the video on Thatcher and answer the  questions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8EB729-DAE9-8FD9-096F-35730F430CBF}"/>
              </a:ext>
            </a:extLst>
          </p:cNvPr>
          <p:cNvSpPr txBox="1"/>
          <p:nvPr/>
        </p:nvSpPr>
        <p:spPr>
          <a:xfrm>
            <a:off x="559375" y="10071065"/>
            <a:ext cx="17967164" cy="3416320"/>
          </a:xfrm>
          <a:prstGeom prst="rect">
            <a:avLst/>
          </a:prstGeom>
          <a:solidFill>
            <a:srgbClr val="39C3FF">
              <a:alpha val="4117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742950" marR="0" indent="-74295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When did Margaret Thatcher become Prime Minister?</a:t>
            </a:r>
          </a:p>
          <a:p>
            <a:pPr marL="742950" marR="0" indent="-74295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What Party was Margaret Thatcher leader of?</a:t>
            </a:r>
          </a:p>
          <a:p>
            <a:pPr marL="742950" marR="0" indent="-74295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Write down </a:t>
            </a:r>
            <a:r>
              <a:rPr lang="en-US" sz="3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two arguments </a:t>
            </a:r>
            <a:r>
              <a:rPr lang="en-US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that suggest that Margaret Thatcher was not good for Britain?</a:t>
            </a:r>
          </a:p>
          <a:p>
            <a:pPr marL="742950" marR="0" indent="-74295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Write down </a:t>
            </a:r>
            <a:r>
              <a:rPr lang="en-US" sz="3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two arguments </a:t>
            </a:r>
            <a:r>
              <a:rPr lang="en-US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that suggest that Margaret Thatcher was good for Britain.</a:t>
            </a:r>
          </a:p>
        </p:txBody>
      </p:sp>
      <p:pic>
        <p:nvPicPr>
          <p:cNvPr id="3" name="Picture 2" descr="A picture containing text, pers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AA8B3F5C-92AE-7D3E-30DC-B2791A9492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75" y="228615"/>
            <a:ext cx="17967164" cy="938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14556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87FBB0A-E2FE-A21F-DFFF-A4F743012F48}"/>
              </a:ext>
            </a:extLst>
          </p:cNvPr>
          <p:cNvSpPr txBox="1"/>
          <p:nvPr/>
        </p:nvSpPr>
        <p:spPr>
          <a:xfrm>
            <a:off x="19164033" y="375957"/>
            <a:ext cx="4781247" cy="78483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 fontAlgn="base"/>
            <a:r>
              <a:rPr lang="en-GB" sz="4000" b="1" i="0" u="none" strike="noStrike" dirty="0">
                <a:solidFill>
                  <a:srgbClr val="14141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Develop your knowledge: </a:t>
            </a:r>
            <a:r>
              <a:rPr lang="en-GB" sz="4000" b="0" i="0" u="none" strike="noStrike" dirty="0">
                <a:solidFill>
                  <a:srgbClr val="14141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1979 Margaret Thatcher became Britain’s first ever female Prime Minister.  During her role as PM, she became a very controversial figure, but why does Margaret Thatcher divide opinion?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556592-BF21-33CE-D440-F9FF873A8B46}"/>
              </a:ext>
            </a:extLst>
          </p:cNvPr>
          <p:cNvSpPr txBox="1"/>
          <p:nvPr/>
        </p:nvSpPr>
        <p:spPr>
          <a:xfrm>
            <a:off x="19164033" y="8607323"/>
            <a:ext cx="4781247" cy="2862322"/>
          </a:xfrm>
          <a:prstGeom prst="rect">
            <a:avLst/>
          </a:prstGeom>
          <a:solidFill>
            <a:srgbClr val="39C3FF">
              <a:alpha val="4117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fontAlgn="base"/>
            <a:r>
              <a:rPr lang="en-GB" sz="4000" b="1" dirty="0">
                <a:solidFill>
                  <a:srgbClr val="14141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Task: </a:t>
            </a:r>
            <a:r>
              <a:rPr lang="en-GB" sz="4000" dirty="0">
                <a:solidFill>
                  <a:srgbClr val="14141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pairs discuss how these opinions are different and why they are different</a:t>
            </a:r>
          </a:p>
        </p:txBody>
      </p:sp>
      <p:pic>
        <p:nvPicPr>
          <p:cNvPr id="15" name="Picture 14" descr="Text&#10;&#10;Description automatically generated">
            <a:extLst>
              <a:ext uri="{FF2B5EF4-FFF2-40B4-BE49-F238E27FC236}">
                <a16:creationId xmlns:a16="http://schemas.microsoft.com/office/drawing/2014/main" id="{279F9C5C-DB30-B7D7-EB6A-6AEC235770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2492" y="375957"/>
            <a:ext cx="18055678" cy="12653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297064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EFCD824-948A-61A4-7056-D2527C8761E6}"/>
              </a:ext>
            </a:extLst>
          </p:cNvPr>
          <p:cNvSpPr txBox="1"/>
          <p:nvPr/>
        </p:nvSpPr>
        <p:spPr>
          <a:xfrm>
            <a:off x="19122888" y="667711"/>
            <a:ext cx="4545495" cy="1092606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Preparing for a debate on Thatcher</a:t>
            </a: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44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 Medium"/>
            </a:endParaRP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From the previous activity, you can see that people hold different opinions of Margaret  Thatcher.  Now it is over to you.  Was Margaret Thatcher good for Britain?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32C338-B1FE-9C32-0111-7FCD6F8A5D41}"/>
              </a:ext>
            </a:extLst>
          </p:cNvPr>
          <p:cNvSpPr txBox="1"/>
          <p:nvPr/>
        </p:nvSpPr>
        <p:spPr>
          <a:xfrm>
            <a:off x="3420453" y="771177"/>
            <a:ext cx="12245008" cy="15696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Was Margaret Thatcher good for Britain?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99C3F3-4D48-B81F-2B77-75AFA64B8657}"/>
              </a:ext>
            </a:extLst>
          </p:cNvPr>
          <p:cNvSpPr txBox="1"/>
          <p:nvPr/>
        </p:nvSpPr>
        <p:spPr>
          <a:xfrm>
            <a:off x="1128526" y="3003640"/>
            <a:ext cx="16828861" cy="99411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R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Split the class into teams of 4 and assign each team a position:</a:t>
            </a:r>
          </a:p>
          <a:p>
            <a:pPr marL="685800" lvl="8" indent="-685800" defTabSz="8255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EITHER </a:t>
            </a:r>
            <a:r>
              <a:rPr lang="en-US" sz="40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YES, Margaret Thatcher was good for Britain </a:t>
            </a:r>
          </a:p>
          <a:p>
            <a:pPr marL="685800" lvl="8" indent="-685800" defTabSz="8255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OR</a:t>
            </a:r>
            <a:r>
              <a:rPr lang="en-US" sz="40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 No, Margaret Thatcher was not good for Britain</a:t>
            </a:r>
          </a:p>
          <a:p>
            <a:pPr lvl="8" defTabSz="825500">
              <a:lnSpc>
                <a:spcPct val="100000"/>
              </a:lnSpc>
              <a:spcBef>
                <a:spcPts val="0"/>
              </a:spcBef>
            </a:pPr>
            <a:endParaRPr lang="en-US" sz="4000" i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 Medium"/>
            </a:endParaRPr>
          </a:p>
          <a:p>
            <a:pPr lvl="8" defTabSz="825500">
              <a:lnSpc>
                <a:spcPct val="100000"/>
              </a:lnSpc>
              <a:spcBef>
                <a:spcPts val="0"/>
              </a:spcBef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Each team should:</a:t>
            </a:r>
          </a:p>
          <a:p>
            <a:pPr marL="914400" lvl="8" indent="-914400" defTabSz="8255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Decide on 4 arguments to use in their debate</a:t>
            </a:r>
          </a:p>
          <a:p>
            <a:pPr marL="914400" lvl="8" indent="-914400" defTabSz="8255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Choose sources to support each argument </a:t>
            </a:r>
          </a:p>
          <a:p>
            <a:pPr marL="914400" lvl="8" indent="-914400" defTabSz="8255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Analyse</a:t>
            </a: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 each source and comment on:</a:t>
            </a:r>
          </a:p>
          <a:p>
            <a:pPr lvl="8" defTabSz="825500">
              <a:lnSpc>
                <a:spcPct val="100000"/>
              </a:lnSpc>
              <a:spcBef>
                <a:spcPts val="0"/>
              </a:spcBef>
            </a:pPr>
            <a:endParaRPr lang="en-US" sz="4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 Medium"/>
            </a:endParaRPr>
          </a:p>
          <a:p>
            <a:pPr marL="685800" lvl="8" indent="-685800" defTabSz="82550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What does the source tell you?</a:t>
            </a:r>
          </a:p>
          <a:p>
            <a:pPr marL="685800" lvl="8" indent="-685800" defTabSz="82550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Who is the author of the source? </a:t>
            </a:r>
          </a:p>
          <a:p>
            <a:pPr marL="685800" lvl="8" indent="-685800" defTabSz="82550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Why do you think this source has been produced?</a:t>
            </a:r>
          </a:p>
          <a:p>
            <a:pPr marL="685800" lvl="8" indent="-685800" defTabSz="82550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In what ways is the source credible?</a:t>
            </a:r>
          </a:p>
          <a:p>
            <a:pPr lvl="8" defTabSz="825500">
              <a:lnSpc>
                <a:spcPct val="100000"/>
              </a:lnSpc>
              <a:spcBef>
                <a:spcPts val="0"/>
              </a:spcBef>
            </a:pPr>
            <a:endParaRPr lang="en-US" sz="4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 Medium"/>
            </a:endParaRPr>
          </a:p>
          <a:p>
            <a:pPr marL="914400" lvl="8" indent="-914400" defTabSz="825500">
              <a:lnSpc>
                <a:spcPct val="100000"/>
              </a:lnSpc>
              <a:spcBef>
                <a:spcPts val="0"/>
              </a:spcBef>
              <a:buFont typeface="+mj-lt"/>
              <a:buAutoNum type="arabicPeriod" startAt="4"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Write a 1–2-minute speech.  Don’t forget you need to persuade your opposition that your argument is convincing.</a:t>
            </a:r>
          </a:p>
        </p:txBody>
      </p:sp>
    </p:spTree>
    <p:extLst>
      <p:ext uri="{BB962C8B-B14F-4D97-AF65-F5344CB8AC3E}">
        <p14:creationId xmlns:p14="http://schemas.microsoft.com/office/powerpoint/2010/main" val="318628602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D48946E-40D3-FFD9-D211-B689C7820DB8}"/>
              </a:ext>
            </a:extLst>
          </p:cNvPr>
          <p:cNvSpPr txBox="1"/>
          <p:nvPr/>
        </p:nvSpPr>
        <p:spPr>
          <a:xfrm>
            <a:off x="3420453" y="771177"/>
            <a:ext cx="12245008" cy="830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Let the debates begin!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5A571C-CADF-7928-4504-B5AC41AC81C2}"/>
              </a:ext>
            </a:extLst>
          </p:cNvPr>
          <p:cNvSpPr txBox="1"/>
          <p:nvPr/>
        </p:nvSpPr>
        <p:spPr>
          <a:xfrm>
            <a:off x="929744" y="1850347"/>
            <a:ext cx="9327438" cy="111722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R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Classroom set up:</a:t>
            </a:r>
          </a:p>
          <a:p>
            <a:pPr marL="571500" marR="0" indent="-5715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Create groups of 10</a:t>
            </a:r>
          </a:p>
          <a:p>
            <a:pPr marL="571500" marR="0" indent="-5715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Team 1 (4 students) – YES argument</a:t>
            </a:r>
          </a:p>
          <a:p>
            <a:pPr marL="571500" marR="0" indent="-5715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Team 2 (4 students) – NO argument</a:t>
            </a:r>
          </a:p>
          <a:p>
            <a:pPr marL="571500" marR="0" indent="-5715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2 students will act as judges.  They will give feedback to each speaker</a:t>
            </a:r>
          </a:p>
          <a:p>
            <a:pPr marR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4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 Medium"/>
            </a:endParaRPr>
          </a:p>
          <a:p>
            <a:pPr marR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Rules:</a:t>
            </a:r>
          </a:p>
          <a:p>
            <a:pPr marL="571500" marR="0" indent="-5715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You have 2 minutes maximum to deliver your speech</a:t>
            </a:r>
          </a:p>
          <a:p>
            <a:pPr marL="571500" marR="0" indent="-5715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After all speeches have been delivered, allow 5-10-minutes for rebuttals.</a:t>
            </a:r>
          </a:p>
          <a:p>
            <a:pPr marL="571500" marR="0" indent="-5715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At the end, each speaker will deliver their feedback.  The feedback should contain </a:t>
            </a:r>
            <a:r>
              <a:rPr lang="en-US" sz="40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What was good about the speech </a:t>
            </a: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and </a:t>
            </a:r>
            <a:r>
              <a:rPr lang="en-US" sz="40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what could be improved.</a:t>
            </a:r>
            <a:endParaRPr lang="en-US" sz="4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 Medium"/>
            </a:endParaRPr>
          </a:p>
        </p:txBody>
      </p:sp>
      <p:pic>
        <p:nvPicPr>
          <p:cNvPr id="5122" name="Picture 2" descr="Margaret Thatcher History: How She Won Britain's Top Office | Time">
            <a:extLst>
              <a:ext uri="{FF2B5EF4-FFF2-40B4-BE49-F238E27FC236}">
                <a16:creationId xmlns:a16="http://schemas.microsoft.com/office/drawing/2014/main" id="{1597C646-326B-7C52-053D-07ABE880C8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827028" y="2466076"/>
            <a:ext cx="6599584" cy="99408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6617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83559</TotalTime>
  <Words>438</Words>
  <Application>Microsoft Office PowerPoint</Application>
  <PresentationFormat>Custom</PresentationFormat>
  <Paragraphs>45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Open Sans</vt:lpstr>
      <vt:lpstr>Helvetica Neue Medium</vt:lpstr>
      <vt:lpstr>Arial</vt:lpstr>
      <vt:lpstr>Helvetica Neue</vt:lpstr>
      <vt:lpstr>Wingdings</vt:lpstr>
      <vt:lpstr>21_BasicWhite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Controversial history</dc:title>
  <cp:lastModifiedBy>Sarah Gillen</cp:lastModifiedBy>
  <cp:revision>47</cp:revision>
  <dcterms:modified xsi:type="dcterms:W3CDTF">2023-03-27T11:19:00Z</dcterms:modified>
</cp:coreProperties>
</file>