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2" r:id="rId2"/>
  </p:sldMasterIdLst>
  <p:notesMasterIdLst>
    <p:notesMasterId r:id="rId11"/>
  </p:notesMasterIdLst>
  <p:sldIdLst>
    <p:sldId id="294" r:id="rId3"/>
    <p:sldId id="299" r:id="rId4"/>
    <p:sldId id="295" r:id="rId5"/>
    <p:sldId id="300" r:id="rId6"/>
    <p:sldId id="302" r:id="rId7"/>
    <p:sldId id="297" r:id="rId8"/>
    <p:sldId id="298" r:id="rId9"/>
    <p:sldId id="301" r:id="rId10"/>
  </p:sldIdLst>
  <p:sldSz cx="24384000" cy="13716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Open Sans" panose="020B0606030504020204" pitchFamily="34" charset="0"/>
      <p:regular r:id="rId16"/>
      <p:bold r:id="rId17"/>
      <p:italic r:id="rId18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B2E4"/>
    <a:srgbClr val="3AC5FF"/>
    <a:srgbClr val="39C3FF"/>
    <a:srgbClr val="35BCF3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35E1AA-55AC-4DFC-882C-F92526109352}" v="3" dt="2022-11-10T10:15:37.852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27"/>
    <p:restoredTop sz="94717"/>
  </p:normalViewPr>
  <p:slideViewPr>
    <p:cSldViewPr snapToGrid="0" snapToObjects="1">
      <p:cViewPr varScale="1">
        <p:scale>
          <a:sx n="31" d="100"/>
          <a:sy n="31" d="100"/>
        </p:scale>
        <p:origin x="1164" y="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rallel Histories" userId="gzfRTXDD2F64Cl3Z5/YFJAGHPioe2PToZj0zZGE2AWU=" providerId="None" clId="Web-{C835E1AA-55AC-4DFC-882C-F92526109352}"/>
    <pc:docChg chg="modSld">
      <pc:chgData name="Parallel Histories" userId="gzfRTXDD2F64Cl3Z5/YFJAGHPioe2PToZj0zZGE2AWU=" providerId="None" clId="Web-{C835E1AA-55AC-4DFC-882C-F92526109352}" dt="2022-11-10T10:15:37.852" v="2" actId="1076"/>
      <pc:docMkLst>
        <pc:docMk/>
      </pc:docMkLst>
      <pc:sldChg chg="delSp modSp">
        <pc:chgData name="Parallel Histories" userId="gzfRTXDD2F64Cl3Z5/YFJAGHPioe2PToZj0zZGE2AWU=" providerId="None" clId="Web-{C835E1AA-55AC-4DFC-882C-F92526109352}" dt="2022-11-10T10:15:37.852" v="2" actId="1076"/>
        <pc:sldMkLst>
          <pc:docMk/>
          <pc:sldMk cId="3823306543" sldId="295"/>
        </pc:sldMkLst>
        <pc:spChg chg="del">
          <ac:chgData name="Parallel Histories" userId="gzfRTXDD2F64Cl3Z5/YFJAGHPioe2PToZj0zZGE2AWU=" providerId="None" clId="Web-{C835E1AA-55AC-4DFC-882C-F92526109352}" dt="2022-11-10T10:15:33.555" v="0"/>
          <ac:spMkLst>
            <pc:docMk/>
            <pc:sldMk cId="3823306543" sldId="295"/>
            <ac:spMk id="7" creationId="{B4B53988-9D10-C7BC-D52B-434FFD497DCD}"/>
          </ac:spMkLst>
        </pc:spChg>
        <pc:picChg chg="mod">
          <ac:chgData name="Parallel Histories" userId="gzfRTXDD2F64Cl3Z5/YFJAGHPioe2PToZj0zZGE2AWU=" providerId="None" clId="Web-{C835E1AA-55AC-4DFC-882C-F92526109352}" dt="2022-11-10T10:15:37.852" v="2" actId="1076"/>
          <ac:picMkLst>
            <pc:docMk/>
            <pc:sldMk cId="3823306543" sldId="295"/>
            <ac:picMk id="6148" creationId="{6A2E9F0C-3AEC-EAF3-E43C-CD71DE81631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914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8827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21528A-5D44-294C-8806-0C0C00D69029}"/>
              </a:ext>
            </a:extLst>
          </p:cNvPr>
          <p:cNvSpPr/>
          <p:nvPr userDrawn="1"/>
        </p:nvSpPr>
        <p:spPr>
          <a:xfrm>
            <a:off x="18821400" y="0"/>
            <a:ext cx="5562600" cy="13716000"/>
          </a:xfrm>
          <a:prstGeom prst="rect">
            <a:avLst/>
          </a:prstGeom>
          <a:solidFill>
            <a:schemeClr val="bg1"/>
          </a:solidFill>
          <a:ln w="76200" cap="flat">
            <a:solidFill>
              <a:srgbClr val="35B2E4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313777CF-D4EF-DB4C-B6BB-F895A5B8A0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108539" y="11729328"/>
            <a:ext cx="4988322" cy="181434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F5ADAF9-720F-F54F-A09E-EF2FE42DB4C6}"/>
              </a:ext>
            </a:extLst>
          </p:cNvPr>
          <p:cNvSpPr/>
          <p:nvPr userDrawn="1"/>
        </p:nvSpPr>
        <p:spPr>
          <a:xfrm>
            <a:off x="0" y="0"/>
            <a:ext cx="18821400" cy="13716000"/>
          </a:xfrm>
          <a:prstGeom prst="rect">
            <a:avLst/>
          </a:prstGeom>
          <a:solidFill>
            <a:schemeClr val="bg1"/>
          </a:solidFill>
          <a:ln w="76200" cap="flat">
            <a:solidFill>
              <a:srgbClr val="35B2E4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61" r:id="rId3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8341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n5tmznVwEmg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me.touchcast.com/s/aj2zjojdo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DEB2E4D-9C3E-C47D-A232-4EE2E8F9EB77}"/>
              </a:ext>
            </a:extLst>
          </p:cNvPr>
          <p:cNvSpPr txBox="1"/>
          <p:nvPr/>
        </p:nvSpPr>
        <p:spPr>
          <a:xfrm>
            <a:off x="19170490" y="576513"/>
            <a:ext cx="4465983" cy="89147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 fontAlgn="base"/>
            <a:r>
              <a:rPr lang="en-GB" sz="3200" b="1" i="0" u="none" strike="noStrike" dirty="0">
                <a:solidFill>
                  <a:srgbClr val="14141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Starter: The Simpson’s take on Fidel Castro</a:t>
            </a:r>
            <a:endParaRPr lang="en-GB" sz="3200" dirty="0">
              <a:solidFill>
                <a:srgbClr val="14141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 fontAlgn="base"/>
            <a:r>
              <a:rPr lang="en-GB" sz="3200" i="0" u="none" strike="noStrike" dirty="0">
                <a:solidFill>
                  <a:srgbClr val="141414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Cartoons offer an insight into public opinion on events or individuals but they too could exaggerate or oversimplify th</a:t>
            </a:r>
            <a:r>
              <a:rPr lang="en-GB" sz="3200" dirty="0">
                <a:solidFill>
                  <a:srgbClr val="14141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 past for a particular purpose.  </a:t>
            </a:r>
          </a:p>
          <a:p>
            <a:pPr algn="l" fontAlgn="base"/>
            <a:endParaRPr lang="en-GB" sz="3200" i="0" u="none" strike="noStrike" dirty="0">
              <a:solidFill>
                <a:srgbClr val="141414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 fontAlgn="base"/>
            <a:r>
              <a:rPr lang="en-GB" sz="3200" dirty="0">
                <a:solidFill>
                  <a:srgbClr val="14141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Watch this clip from The Simpsons and put your source analysis skills to the test. </a:t>
            </a:r>
            <a:endParaRPr lang="en-GB" sz="3200" i="0" u="none" strike="noStrike" dirty="0">
              <a:solidFill>
                <a:srgbClr val="141414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6" name="Picture 15" descr="A person sitting in a chair&#10;&#10;Description automatically generated with low confidence">
            <a:extLst>
              <a:ext uri="{FF2B5EF4-FFF2-40B4-BE49-F238E27FC236}">
                <a16:creationId xmlns:a16="http://schemas.microsoft.com/office/drawing/2014/main" id="{8BDC65C0-B3FB-139C-74C2-447E2745BC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799" y="196850"/>
            <a:ext cx="15559541" cy="1275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14970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people in clothing&#10;&#10;Description automatically generated with low confidence">
            <a:hlinkClick r:id="rId2"/>
            <a:extLst>
              <a:ext uri="{FF2B5EF4-FFF2-40B4-BE49-F238E27FC236}">
                <a16:creationId xmlns:a16="http://schemas.microsoft.com/office/drawing/2014/main" id="{FB7D85F9-A3A6-242F-B470-96AD7CEFA9E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" y="477909"/>
            <a:ext cx="8916419" cy="575779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5DAC204-3041-5A69-4E77-CC3A6B369E7A}"/>
              </a:ext>
            </a:extLst>
          </p:cNvPr>
          <p:cNvSpPr/>
          <p:nvPr/>
        </p:nvSpPr>
        <p:spPr>
          <a:xfrm>
            <a:off x="368808" y="8334815"/>
            <a:ext cx="9141970" cy="443484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/>
              <a:t>Step 1: </a:t>
            </a:r>
            <a:r>
              <a:rPr lang="en-US" sz="2400" dirty="0"/>
              <a:t>Watch this video clip from the Simpsons.  Make a list of the things you see that are in the cartoon.</a:t>
            </a:r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7AFCB4-A68D-DE6C-8DE9-A7A51C255201}"/>
              </a:ext>
            </a:extLst>
          </p:cNvPr>
          <p:cNvSpPr/>
          <p:nvPr/>
        </p:nvSpPr>
        <p:spPr>
          <a:xfrm>
            <a:off x="9883649" y="477908"/>
            <a:ext cx="6766560" cy="5757793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400" dirty="0"/>
          </a:p>
          <a:p>
            <a:r>
              <a:rPr lang="en-US" sz="2400" b="1" dirty="0"/>
              <a:t>Step 2: </a:t>
            </a:r>
            <a:r>
              <a:rPr lang="en-US" sz="2400" dirty="0"/>
              <a:t>How is Fidel Castro being presented?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9AC6A7-1327-80D3-0F82-210CF4FE850B}"/>
              </a:ext>
            </a:extLst>
          </p:cNvPr>
          <p:cNvSpPr/>
          <p:nvPr/>
        </p:nvSpPr>
        <p:spPr>
          <a:xfrm>
            <a:off x="9883649" y="6514711"/>
            <a:ext cx="6766560" cy="6254944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/>
              <a:t>Step 3: </a:t>
            </a:r>
            <a:r>
              <a:rPr lang="en-US" sz="2400" dirty="0"/>
              <a:t>Now consider who made the cartoon.  Where do they come from? What is their motive? What are they trying to say?</a:t>
            </a:r>
          </a:p>
          <a:p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8EDA14-5461-C617-5D6C-A6758855BD2F}"/>
              </a:ext>
            </a:extLst>
          </p:cNvPr>
          <p:cNvSpPr/>
          <p:nvPr/>
        </p:nvSpPr>
        <p:spPr>
          <a:xfrm>
            <a:off x="17023079" y="477908"/>
            <a:ext cx="6766560" cy="8081892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/>
              <a:t>Step 4: </a:t>
            </a:r>
            <a:r>
              <a:rPr lang="en-US" sz="2400" dirty="0"/>
              <a:t>Watch the cartoon clip again.  Review your list and comment on what they could stand for e.g., posters, people, things they they say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22663C-226E-1DAB-14AF-BB38960E40F6}"/>
              </a:ext>
            </a:extLst>
          </p:cNvPr>
          <p:cNvSpPr/>
          <p:nvPr/>
        </p:nvSpPr>
        <p:spPr>
          <a:xfrm>
            <a:off x="594359" y="6434896"/>
            <a:ext cx="8916419" cy="17007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/>
              <a:t>From the Simpson, “The Trouble with Trillions”, Season 9, Episode 20, 1998.   The Simpsons is created by Matt Groening, an American cartoonist and animator.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3F6449-4E94-6364-544C-6BB8612FE1A4}"/>
              </a:ext>
            </a:extLst>
          </p:cNvPr>
          <p:cNvSpPr/>
          <p:nvPr/>
        </p:nvSpPr>
        <p:spPr>
          <a:xfrm>
            <a:off x="17023079" y="8915400"/>
            <a:ext cx="6766560" cy="3854255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/>
              <a:t>Step 5: </a:t>
            </a:r>
            <a:r>
              <a:rPr lang="en-US" sz="2400" dirty="0"/>
              <a:t>What is the message of the cartoon?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72872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14A1C0A-0050-DA95-35F9-8FF95E1134CA}"/>
              </a:ext>
            </a:extLst>
          </p:cNvPr>
          <p:cNvSpPr/>
          <p:nvPr/>
        </p:nvSpPr>
        <p:spPr>
          <a:xfrm>
            <a:off x="19202400" y="1054257"/>
            <a:ext cx="4890052" cy="502701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Was Fidel Castro a Great Leader?</a:t>
            </a:r>
            <a:endParaRPr lang="en-US" sz="8000" b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Helvetica Neue Medium"/>
            </a:endParaRPr>
          </a:p>
        </p:txBody>
      </p:sp>
      <p:pic>
        <p:nvPicPr>
          <p:cNvPr id="6148" name="Picture 4" descr="Cuba's Fidel Castro dies at age 90 - POLITICO">
            <a:extLst>
              <a:ext uri="{FF2B5EF4-FFF2-40B4-BE49-F238E27FC236}">
                <a16:creationId xmlns:a16="http://schemas.microsoft.com/office/drawing/2014/main" id="{6A2E9F0C-3AEC-EAF3-E43C-CD71DE8163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8140" y="632409"/>
            <a:ext cx="17344945" cy="11642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30654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EFCD824-948A-61A4-7056-D2527C8761E6}"/>
              </a:ext>
            </a:extLst>
          </p:cNvPr>
          <p:cNvSpPr txBox="1"/>
          <p:nvPr/>
        </p:nvSpPr>
        <p:spPr>
          <a:xfrm>
            <a:off x="19122887" y="771177"/>
            <a:ext cx="4545495" cy="60016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8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New information:</a:t>
            </a:r>
          </a:p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8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 </a:t>
            </a:r>
          </a:p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Watch the video on Fidel Castro and answer the  questions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8EB729-DAE9-8FD9-096F-35730F430CBF}"/>
              </a:ext>
            </a:extLst>
          </p:cNvPr>
          <p:cNvSpPr txBox="1"/>
          <p:nvPr/>
        </p:nvSpPr>
        <p:spPr>
          <a:xfrm>
            <a:off x="559375" y="7903558"/>
            <a:ext cx="17967164" cy="5632311"/>
          </a:xfrm>
          <a:prstGeom prst="rect">
            <a:avLst/>
          </a:prstGeom>
          <a:solidFill>
            <a:srgbClr val="39C3FF">
              <a:alpha val="4117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742950" marR="0" indent="-74295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4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When did Fidel Castro take power?</a:t>
            </a:r>
          </a:p>
          <a:p>
            <a:pPr marL="742950" marR="0" indent="-74295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4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List 3 things Fidel Castro did when he came to power?</a:t>
            </a:r>
          </a:p>
          <a:p>
            <a:pPr marL="742950" marR="0" indent="-74295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4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What crisis did Fidel Castro play a key role in?</a:t>
            </a:r>
          </a:p>
          <a:p>
            <a:pPr marL="742950" marR="0" indent="-74295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4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Who was Fidel Castro allied with during this crisis?</a:t>
            </a:r>
          </a:p>
          <a:p>
            <a:pPr marL="742950" marR="0" indent="-74295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4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Write down </a:t>
            </a:r>
            <a:r>
              <a:rPr lang="en-US" sz="40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two arguments </a:t>
            </a:r>
            <a:r>
              <a:rPr lang="en-US" sz="4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that suggest that Fidel Castro was a great leader.</a:t>
            </a:r>
          </a:p>
          <a:p>
            <a:pPr marL="742950" indent="-742950" defTabSz="8255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4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Write down </a:t>
            </a:r>
            <a:r>
              <a:rPr lang="en-US" sz="40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two arguments </a:t>
            </a:r>
            <a:r>
              <a:rPr lang="en-US" sz="4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that suggest that Fidel Castro was not a great leader.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Extension: Using the video, create a dual narrative timeline on Fidel Castro</a:t>
            </a:r>
          </a:p>
        </p:txBody>
      </p:sp>
      <p:pic>
        <p:nvPicPr>
          <p:cNvPr id="23" name="Picture 22">
            <a:hlinkClick r:id="rId2"/>
            <a:extLst>
              <a:ext uri="{FF2B5EF4-FFF2-40B4-BE49-F238E27FC236}">
                <a16:creationId xmlns:a16="http://schemas.microsoft.com/office/drawing/2014/main" id="{BBC92E2F-4825-3932-5EE2-26C6ECD1A7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78182" y="180131"/>
            <a:ext cx="15253855" cy="7335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988594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41CEAE2-ABE3-07A0-5AE9-9471ED3BC645}"/>
              </a:ext>
            </a:extLst>
          </p:cNvPr>
          <p:cNvSpPr txBox="1"/>
          <p:nvPr/>
        </p:nvSpPr>
        <p:spPr>
          <a:xfrm>
            <a:off x="19122886" y="327986"/>
            <a:ext cx="4545495" cy="114185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Match the source to the argument.</a:t>
            </a:r>
          </a:p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200" b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Helvetica Neue Medium"/>
            </a:endParaRPr>
          </a:p>
          <a:p>
            <a:pPr marL="914400" marR="0" indent="-91440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3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In groups of four </a:t>
            </a:r>
            <a:r>
              <a:rPr lang="en-US" sz="32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organise</a:t>
            </a:r>
            <a:r>
              <a:rPr lang="en-US" sz="3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 the arguments into PRO and ANTI Fidel Castro</a:t>
            </a:r>
          </a:p>
          <a:p>
            <a:pPr marL="914400" marR="0" indent="-91440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3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Using the source booklet, match each source to an argument (2 sources per argument)</a:t>
            </a:r>
          </a:p>
          <a:p>
            <a:pPr marL="914400" marR="0" indent="-91440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3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Compare the two sources and select the strongest source for each argument.</a:t>
            </a:r>
          </a:p>
          <a:p>
            <a:pPr marL="914400" marR="0" indent="-91440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3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Explain why you’ve selected each source.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3130C50-7FA6-8B7C-CFB3-3917ED1E43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917519"/>
              </p:ext>
            </p:extLst>
          </p:nvPr>
        </p:nvGraphicFramePr>
        <p:xfrm>
          <a:off x="1092200" y="327986"/>
          <a:ext cx="7975600" cy="130600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75600">
                  <a:extLst>
                    <a:ext uri="{9D8B030D-6E8A-4147-A177-3AD203B41FA5}">
                      <a16:colId xmlns:a16="http://schemas.microsoft.com/office/drawing/2014/main" val="3155770386"/>
                    </a:ext>
                  </a:extLst>
                </a:gridCol>
              </a:tblGrid>
              <a:tr h="1721468"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He raised the international profile of Cuba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602131"/>
                  </a:ext>
                </a:extLst>
              </a:tr>
              <a:tr h="1721468"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He resisted the USA’s efforts to turn Cuba into a colony</a:t>
                      </a:r>
                    </a:p>
                    <a:p>
                      <a:endParaRPr lang="en-US" sz="40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6601960"/>
                  </a:ext>
                </a:extLst>
              </a:tr>
              <a:tr h="3073655">
                <a:tc>
                  <a:txBody>
                    <a:bodyPr/>
                    <a:lstStyle/>
                    <a:p>
                      <a:r>
                        <a:rPr lang="en-US" sz="40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Castro brought the world to the brink of nuclear destruction by inviting the Soviets to place missiles in Cuba in 1962. Only the statesmanship of American and Soviet officials – not Castro – prevented nuclear war.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567873"/>
                  </a:ext>
                </a:extLst>
              </a:tr>
              <a:tr h="1721468"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Against the odds, he put an end to a criminal regime in Cuba that was backed by the USA.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810987"/>
                  </a:ext>
                </a:extLst>
              </a:tr>
              <a:tr h="2573873"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He presided over a stagnating, poor economy that never manage to develop to the level of capitalist, democratic countries.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530224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E868260-5359-4515-AB8C-1120C77B2C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1546915"/>
              </p:ext>
            </p:extLst>
          </p:nvPr>
        </p:nvGraphicFramePr>
        <p:xfrm>
          <a:off x="10107543" y="327987"/>
          <a:ext cx="7975600" cy="130684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75600">
                  <a:extLst>
                    <a:ext uri="{9D8B030D-6E8A-4147-A177-3AD203B41FA5}">
                      <a16:colId xmlns:a16="http://schemas.microsoft.com/office/drawing/2014/main" val="3155770386"/>
                    </a:ext>
                  </a:extLst>
                </a:gridCol>
              </a:tblGrid>
              <a:tr h="2063318"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Castro had homosexuals rounded up, put into camps, and killed.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602131"/>
                  </a:ext>
                </a:extLst>
              </a:tr>
              <a:tr h="3739022">
                <a:tc>
                  <a:txBody>
                    <a:bodyPr/>
                    <a:lstStyle/>
                    <a:p>
                      <a:r>
                        <a:rPr lang="en-US" sz="40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He made sure that the Cuban government provided healthcare, education and other social services for the whole population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6601960"/>
                  </a:ext>
                </a:extLst>
              </a:tr>
              <a:tr h="2063318"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Cubans’ dissatisfaction with his rule is demonstrated by mass emigration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567873"/>
                  </a:ext>
                </a:extLst>
              </a:tr>
              <a:tr h="3131051">
                <a:tc>
                  <a:txBody>
                    <a:bodyPr/>
                    <a:lstStyle/>
                    <a:p>
                      <a:r>
                        <a:rPr lang="en-US" sz="40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Cuba’s economic problems were a result of the USA’s unprecedented, long, trade embargo – not Castro’s policies.</a:t>
                      </a:r>
                    </a:p>
                    <a:p>
                      <a:endParaRPr lang="en-US" sz="40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810987"/>
                  </a:ext>
                </a:extLst>
              </a:tr>
              <a:tr h="2063318">
                <a:tc>
                  <a:txBody>
                    <a:bodyPr/>
                    <a:lstStyle/>
                    <a:p>
                      <a:pPr marL="0" marR="0" lvl="0" indent="0" algn="ctr" defTabSz="584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Castro was an authoritarian dictator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53022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355536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EFCD824-948A-61A4-7056-D2527C8761E6}"/>
              </a:ext>
            </a:extLst>
          </p:cNvPr>
          <p:cNvSpPr txBox="1"/>
          <p:nvPr/>
        </p:nvSpPr>
        <p:spPr>
          <a:xfrm>
            <a:off x="19122887" y="771177"/>
            <a:ext cx="4545495" cy="89562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8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Exploring sources in depth</a:t>
            </a:r>
          </a:p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b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Helvetica Neue Medium"/>
            </a:endParaRPr>
          </a:p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In order to assess Fidel Castro’s leadership, compare these sources.</a:t>
            </a:r>
          </a:p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Helvetica Neue Medium"/>
            </a:endParaRPr>
          </a:p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48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Helvetica Neue Medium"/>
            </a:endParaRPr>
          </a:p>
        </p:txBody>
      </p:sp>
      <p:pic>
        <p:nvPicPr>
          <p:cNvPr id="14" name="Picture 13" descr="Text, letter&#10;&#10;Description automatically generated">
            <a:extLst>
              <a:ext uri="{FF2B5EF4-FFF2-40B4-BE49-F238E27FC236}">
                <a16:creationId xmlns:a16="http://schemas.microsoft.com/office/drawing/2014/main" id="{1AAA4BB1-AC52-C922-9A4F-38220C9DE4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6"/>
          <a:stretch/>
        </p:blipFill>
        <p:spPr>
          <a:xfrm>
            <a:off x="8366322" y="6858000"/>
            <a:ext cx="10342442" cy="6339532"/>
          </a:xfrm>
          <a:prstGeom prst="rect">
            <a:avLst/>
          </a:prstGeom>
        </p:spPr>
      </p:pic>
      <p:pic>
        <p:nvPicPr>
          <p:cNvPr id="16" name="Picture 15" descr="A street with buildings on both sides&#10;&#10;Description automatically generated with low confidence">
            <a:extLst>
              <a:ext uri="{FF2B5EF4-FFF2-40B4-BE49-F238E27FC236}">
                <a16:creationId xmlns:a16="http://schemas.microsoft.com/office/drawing/2014/main" id="{C224736A-604E-B9F7-6D21-85F0E9C360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0"/>
          <a:stretch/>
        </p:blipFill>
        <p:spPr>
          <a:xfrm>
            <a:off x="8487782" y="518468"/>
            <a:ext cx="10099523" cy="633953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92F182F-4C26-EF04-CB03-C55A25228ACE}"/>
              </a:ext>
            </a:extLst>
          </p:cNvPr>
          <p:cNvSpPr txBox="1"/>
          <p:nvPr/>
        </p:nvSpPr>
        <p:spPr>
          <a:xfrm>
            <a:off x="427373" y="270618"/>
            <a:ext cx="7700627" cy="12834283"/>
          </a:xfrm>
          <a:prstGeom prst="rect">
            <a:avLst/>
          </a:prstGeom>
          <a:solidFill>
            <a:srgbClr val="39C3FF">
              <a:alpha val="4117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3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In pairs examine each source below and discuss the following questions:</a:t>
            </a:r>
          </a:p>
          <a:p>
            <a:pPr marR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sz="36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Helvetica Neue Medium"/>
            </a:endParaRPr>
          </a:p>
          <a:p>
            <a:pPr marL="914400" marR="0" indent="-91440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3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What theme do both sources focus on?</a:t>
            </a:r>
          </a:p>
          <a:p>
            <a:pPr marL="914400" marR="0" indent="-91440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3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Take a closer look at Source 3.  What is the main subject of the photograph?</a:t>
            </a:r>
          </a:p>
          <a:p>
            <a:pPr marL="914400" marR="0" indent="-91440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3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Why do you think the photographer has taken the photograph in this way?</a:t>
            </a:r>
          </a:p>
          <a:p>
            <a:pPr marL="914400" marR="0" indent="-91440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3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Take a closer look at Source 4.  Discuss the strengths and weaknesses of the source being a biography of Fidel Castro.</a:t>
            </a:r>
          </a:p>
          <a:p>
            <a:pPr marL="914400" marR="0" indent="-91440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3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What does the content tell you about Fidel Castro’s leadership?</a:t>
            </a:r>
          </a:p>
          <a:p>
            <a:pPr marL="914400" indent="-914400" defTabSz="8255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3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What does each source suggest about Fidel Castro’s leadership?</a:t>
            </a:r>
          </a:p>
        </p:txBody>
      </p:sp>
    </p:spTree>
    <p:extLst>
      <p:ext uri="{BB962C8B-B14F-4D97-AF65-F5344CB8AC3E}">
        <p14:creationId xmlns:p14="http://schemas.microsoft.com/office/powerpoint/2010/main" val="117919285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EFCD824-948A-61A4-7056-D2527C8761E6}"/>
              </a:ext>
            </a:extLst>
          </p:cNvPr>
          <p:cNvSpPr txBox="1"/>
          <p:nvPr/>
        </p:nvSpPr>
        <p:spPr>
          <a:xfrm>
            <a:off x="19122888" y="540711"/>
            <a:ext cx="4545495" cy="109260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Preparing for a debate on Fidel Castro</a:t>
            </a:r>
          </a:p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4400" b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Helvetica Neue Medium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From the previous activity, you can see that different sources reveal different views on Fidel Castro’s leadership . Now it is over to you. </a:t>
            </a:r>
            <a:r>
              <a:rPr lang="en-GB" sz="4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Was Fidel Castro a Great Leader?</a:t>
            </a:r>
            <a:endParaRPr lang="en-US" sz="4400" b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Helvetica Neue Medium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32C338-B1FE-9C32-0111-7FCD6F8A5D41}"/>
              </a:ext>
            </a:extLst>
          </p:cNvPr>
          <p:cNvSpPr txBox="1"/>
          <p:nvPr/>
        </p:nvSpPr>
        <p:spPr>
          <a:xfrm>
            <a:off x="3420453" y="771177"/>
            <a:ext cx="12245008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4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Was Fidel Castro a Great Leader?</a:t>
            </a:r>
            <a:endParaRPr lang="en-US" sz="4800" b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Helvetica Neue Medium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99C3F3-4D48-B81F-2B77-75AFA64B8657}"/>
              </a:ext>
            </a:extLst>
          </p:cNvPr>
          <p:cNvSpPr txBox="1"/>
          <p:nvPr/>
        </p:nvSpPr>
        <p:spPr>
          <a:xfrm>
            <a:off x="1128526" y="2521040"/>
            <a:ext cx="16828861" cy="99411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R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4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Split the class into teams of 4 and assign each team a position:</a:t>
            </a:r>
          </a:p>
          <a:p>
            <a:pPr marL="685800" lvl="8" indent="-6858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EITHER </a:t>
            </a:r>
            <a:r>
              <a:rPr lang="en-US" sz="4000" i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Yes, Fidel Castro was a great leader</a:t>
            </a:r>
          </a:p>
          <a:p>
            <a:pPr marL="685800" lvl="8" indent="-6858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OR</a:t>
            </a:r>
            <a:r>
              <a:rPr lang="en-US" sz="4000" i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 No, Fidel Castro was not a great leader</a:t>
            </a:r>
          </a:p>
          <a:p>
            <a:pPr lvl="8" defTabSz="825500">
              <a:lnSpc>
                <a:spcPct val="100000"/>
              </a:lnSpc>
              <a:spcBef>
                <a:spcPts val="0"/>
              </a:spcBef>
            </a:pPr>
            <a:endParaRPr lang="en-US" sz="4000" i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Helvetica Neue Medium"/>
            </a:endParaRPr>
          </a:p>
          <a:p>
            <a:pPr lvl="8" defTabSz="825500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Each team should:</a:t>
            </a:r>
          </a:p>
          <a:p>
            <a:pPr marL="914400" lvl="8" indent="-914400" defTabSz="8255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4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Decide on 4 arguments to use in their debate</a:t>
            </a:r>
          </a:p>
          <a:p>
            <a:pPr marL="914400" lvl="8" indent="-914400" defTabSz="8255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4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Choose sources to support each argument </a:t>
            </a:r>
          </a:p>
          <a:p>
            <a:pPr marL="914400" lvl="8" indent="-914400" defTabSz="8255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40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Analyse</a:t>
            </a:r>
            <a:r>
              <a:rPr lang="en-US" sz="4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 each source and comment on:</a:t>
            </a:r>
          </a:p>
          <a:p>
            <a:pPr lvl="8" defTabSz="825500">
              <a:lnSpc>
                <a:spcPct val="100000"/>
              </a:lnSpc>
              <a:spcBef>
                <a:spcPts val="0"/>
              </a:spcBef>
            </a:pPr>
            <a:endParaRPr lang="en-US" sz="40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Helvetica Neue Medium"/>
            </a:endParaRPr>
          </a:p>
          <a:p>
            <a:pPr marL="685800" lvl="8" indent="-685800" defTabSz="8255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sz="4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What does the source tell you?</a:t>
            </a:r>
          </a:p>
          <a:p>
            <a:pPr marL="685800" lvl="8" indent="-685800" defTabSz="8255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sz="4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Who is the author of the source? </a:t>
            </a:r>
          </a:p>
          <a:p>
            <a:pPr marL="685800" lvl="8" indent="-685800" defTabSz="8255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sz="4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Why do you think this source has been produced?</a:t>
            </a:r>
          </a:p>
          <a:p>
            <a:pPr marL="685800" lvl="8" indent="-685800" defTabSz="82550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n-US" sz="4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In what ways is the source credible?</a:t>
            </a:r>
          </a:p>
          <a:p>
            <a:pPr lvl="8" defTabSz="825500">
              <a:lnSpc>
                <a:spcPct val="100000"/>
              </a:lnSpc>
              <a:spcBef>
                <a:spcPts val="0"/>
              </a:spcBef>
            </a:pPr>
            <a:endParaRPr lang="en-US" sz="40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Helvetica Neue Medium"/>
            </a:endParaRPr>
          </a:p>
          <a:p>
            <a:pPr marL="914400" lvl="8" indent="-914400" defTabSz="8255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4"/>
            </a:pPr>
            <a:r>
              <a:rPr lang="en-US" sz="4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Write a 1–2-minute speech.  Don’t forget you need to persuade your opposition that your argument is convincing.</a:t>
            </a:r>
          </a:p>
        </p:txBody>
      </p:sp>
    </p:spTree>
    <p:extLst>
      <p:ext uri="{BB962C8B-B14F-4D97-AF65-F5344CB8AC3E}">
        <p14:creationId xmlns:p14="http://schemas.microsoft.com/office/powerpoint/2010/main" val="318628602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D48946E-40D3-FFD9-D211-B689C7820DB8}"/>
              </a:ext>
            </a:extLst>
          </p:cNvPr>
          <p:cNvSpPr txBox="1"/>
          <p:nvPr/>
        </p:nvSpPr>
        <p:spPr>
          <a:xfrm>
            <a:off x="3420453" y="771177"/>
            <a:ext cx="12245008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8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Let the debates begin!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5A571C-CADF-7928-4504-B5AC41AC81C2}"/>
              </a:ext>
            </a:extLst>
          </p:cNvPr>
          <p:cNvSpPr txBox="1"/>
          <p:nvPr/>
        </p:nvSpPr>
        <p:spPr>
          <a:xfrm>
            <a:off x="929744" y="1850347"/>
            <a:ext cx="9327438" cy="111722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R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4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Classroom set up:</a:t>
            </a:r>
          </a:p>
          <a:p>
            <a:pPr marL="571500" marR="0" indent="-57150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4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Create groups of 10</a:t>
            </a:r>
          </a:p>
          <a:p>
            <a:pPr marL="571500" marR="0" indent="-57150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4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Team 1 (4 students) – YES argument</a:t>
            </a:r>
          </a:p>
          <a:p>
            <a:pPr marL="571500" marR="0" indent="-57150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4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Team 2 (4 students) – NO argument</a:t>
            </a:r>
          </a:p>
          <a:p>
            <a:pPr marL="571500" marR="0" indent="-57150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4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2 students will act as judges.  They will give feedback to each speaker</a:t>
            </a:r>
          </a:p>
          <a:p>
            <a:pPr marR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sz="40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Helvetica Neue Medium"/>
            </a:endParaRPr>
          </a:p>
          <a:p>
            <a:pPr marR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4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Rules:</a:t>
            </a:r>
          </a:p>
          <a:p>
            <a:pPr marL="571500" marR="0" indent="-57150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4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You have 2 minutes maximum to deliver your speech</a:t>
            </a:r>
          </a:p>
          <a:p>
            <a:pPr marL="571500" marR="0" indent="-57150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4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After all speeches have been delivered, allow 5-10-minutes for rebuttals.</a:t>
            </a:r>
          </a:p>
          <a:p>
            <a:pPr marL="571500" marR="0" indent="-57150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4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At the end, each speaker will deliver their feedback.  The feedback should contain </a:t>
            </a:r>
            <a:r>
              <a:rPr lang="en-US" sz="4000" i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What was good about the speech </a:t>
            </a:r>
            <a:r>
              <a:rPr lang="en-US" sz="4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and </a:t>
            </a:r>
            <a:r>
              <a:rPr lang="en-US" sz="4000" i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Helvetica Neue Medium"/>
              </a:rPr>
              <a:t>what could be improved.</a:t>
            </a:r>
            <a:endParaRPr lang="en-US" sz="40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Helvetica Neue Medium"/>
            </a:endParaRPr>
          </a:p>
        </p:txBody>
      </p:sp>
      <p:pic>
        <p:nvPicPr>
          <p:cNvPr id="10242" name="Picture 2" descr="Postscript: Fidel Castro, 1926-2016 | The New Yorker">
            <a:extLst>
              <a:ext uri="{FF2B5EF4-FFF2-40B4-BE49-F238E27FC236}">
                <a16:creationId xmlns:a16="http://schemas.microsoft.com/office/drawing/2014/main" id="{74A05859-6B6F-6376-7A6F-9458F7017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9434" y="2057400"/>
            <a:ext cx="7619365" cy="1054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6617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84817</TotalTime>
  <Words>879</Words>
  <Application>Microsoft Office PowerPoint</Application>
  <PresentationFormat>Custom</PresentationFormat>
  <Paragraphs>93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Open Sans</vt:lpstr>
      <vt:lpstr>Helvetica Neue Medium</vt:lpstr>
      <vt:lpstr>Arial</vt:lpstr>
      <vt:lpstr>Helvetica Neue</vt:lpstr>
      <vt:lpstr>Calibri</vt:lpstr>
      <vt:lpstr>Wingdings</vt:lpstr>
      <vt:lpstr>21_BasicWhite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Controversial history</dc:title>
  <cp:lastModifiedBy>Sarah Gillen</cp:lastModifiedBy>
  <cp:revision>58</cp:revision>
  <dcterms:modified xsi:type="dcterms:W3CDTF">2023-03-27T11:09:32Z</dcterms:modified>
</cp:coreProperties>
</file>