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23" r:id="rId2"/>
    <p:sldId id="294" r:id="rId3"/>
    <p:sldId id="303" r:id="rId4"/>
    <p:sldId id="322" r:id="rId5"/>
    <p:sldId id="299" r:id="rId6"/>
    <p:sldId id="297" r:id="rId7"/>
    <p:sldId id="298"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2E4"/>
    <a:srgbClr val="35BCF3"/>
    <a:srgbClr val="3A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8EB63-931B-4099-8789-CAF472E6C536}" v="6" dt="2022-04-12T21:09:05.95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40"/>
    <p:restoredTop sz="94757"/>
  </p:normalViewPr>
  <p:slideViewPr>
    <p:cSldViewPr snapToGrid="0" snapToObjects="1">
      <p:cViewPr varScale="1">
        <p:scale>
          <a:sx n="39" d="100"/>
          <a:sy n="39" d="100"/>
        </p:scale>
        <p:origin x="192"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allel Histories" userId="gzfRTXDD2F64Cl3Z5/YFJAGHPioe2PToZj0zZGE2AWU=" providerId="None" clId="Web-{B4A8EB63-931B-4099-8789-CAF472E6C536}"/>
    <pc:docChg chg="modSld">
      <pc:chgData name="Parallel Histories" userId="gzfRTXDD2F64Cl3Z5/YFJAGHPioe2PToZj0zZGE2AWU=" providerId="None" clId="Web-{B4A8EB63-931B-4099-8789-CAF472E6C536}" dt="2022-04-12T21:09:05.955" v="3" actId="20577"/>
      <pc:docMkLst>
        <pc:docMk/>
      </pc:docMkLst>
      <pc:sldChg chg="modSp">
        <pc:chgData name="Parallel Histories" userId="gzfRTXDD2F64Cl3Z5/YFJAGHPioe2PToZj0zZGE2AWU=" providerId="None" clId="Web-{B4A8EB63-931B-4099-8789-CAF472E6C536}" dt="2022-04-12T21:09:05.955" v="3" actId="20577"/>
        <pc:sldMkLst>
          <pc:docMk/>
          <pc:sldMk cId="3202023658" sldId="322"/>
        </pc:sldMkLst>
        <pc:spChg chg="mod">
          <ac:chgData name="Parallel Histories" userId="gzfRTXDD2F64Cl3Z5/YFJAGHPioe2PToZj0zZGE2AWU=" providerId="None" clId="Web-{B4A8EB63-931B-4099-8789-CAF472E6C536}" dt="2022-04-12T21:09:05.955" v="3" actId="20577"/>
          <ac:spMkLst>
            <pc:docMk/>
            <pc:sldMk cId="3202023658" sldId="322"/>
            <ac:spMk id="12" creationId="{E85DB3C5-981E-964D-8BC9-176058EB9F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832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i="0" dirty="0"/>
          </a:p>
        </p:txBody>
      </p:sp>
    </p:spTree>
    <p:extLst>
      <p:ext uri="{BB962C8B-B14F-4D97-AF65-F5344CB8AC3E}">
        <p14:creationId xmlns:p14="http://schemas.microsoft.com/office/powerpoint/2010/main" val="355448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549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13"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14"/>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13"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13"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13"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469900">
              <a:spcBef>
                <a:spcPts val="0"/>
              </a:spcBef>
              <a:buSzTx/>
              <a:buNone/>
              <a:defRPr sz="8500" spc="-170">
                <a:latin typeface="Helvetica Neue Medium"/>
                <a:ea typeface="Helvetica Neue Medium"/>
                <a:cs typeface="Helvetica Neue Medium"/>
                <a:sym typeface="Helvetica Neue Medium"/>
              </a:defRPr>
            </a:lvl2pPr>
            <a:lvl3pPr marL="638923" indent="-469900">
              <a:spcBef>
                <a:spcPts val="0"/>
              </a:spcBef>
              <a:buSzTx/>
              <a:buNone/>
              <a:defRPr sz="8500" spc="-170">
                <a:latin typeface="Helvetica Neue Medium"/>
                <a:ea typeface="Helvetica Neue Medium"/>
                <a:cs typeface="Helvetica Neue Medium"/>
                <a:sym typeface="Helvetica Neue Medium"/>
              </a:defRPr>
            </a:lvl3pPr>
            <a:lvl4pPr marL="638923" indent="-469900">
              <a:spcBef>
                <a:spcPts val="0"/>
              </a:spcBef>
              <a:buSzTx/>
              <a:buNone/>
              <a:defRPr sz="8500" spc="-170">
                <a:latin typeface="Helvetica Neue Medium"/>
                <a:ea typeface="Helvetica Neue Medium"/>
                <a:cs typeface="Helvetica Neue Medium"/>
                <a:sym typeface="Helvetica Neue Medium"/>
              </a:defRPr>
            </a:lvl4pPr>
            <a:lvl5pPr marL="638923" indent="-469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13"/>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14"/>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15"/>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
        <p:nvSpPr>
          <p:cNvPr id="9" name="Rectangle 8">
            <a:extLst>
              <a:ext uri="{FF2B5EF4-FFF2-40B4-BE49-F238E27FC236}">
                <a16:creationId xmlns:a16="http://schemas.microsoft.com/office/drawing/2014/main" id="{1B21528A-5D44-294C-8806-0C0C00D69029}"/>
              </a:ext>
            </a:extLst>
          </p:cNvPr>
          <p:cNvSpPr/>
          <p:nvPr userDrawn="1"/>
        </p:nvSpPr>
        <p:spPr>
          <a:xfrm>
            <a:off x="18821400" y="0"/>
            <a:ext cx="55626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8" name="Picture 7" descr="Logo, company name&#10;&#10;Description automatically generated">
            <a:extLst>
              <a:ext uri="{FF2B5EF4-FFF2-40B4-BE49-F238E27FC236}">
                <a16:creationId xmlns:a16="http://schemas.microsoft.com/office/drawing/2014/main" id="{313777CF-D4EF-DB4C-B6BB-F895A5B8A02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37017" b="24034"/>
          <a:stretch/>
        </p:blipFill>
        <p:spPr>
          <a:xfrm>
            <a:off x="19108539" y="11729328"/>
            <a:ext cx="4988322" cy="1814343"/>
          </a:xfrm>
          <a:prstGeom prst="rect">
            <a:avLst/>
          </a:prstGeom>
        </p:spPr>
      </p:pic>
      <p:sp>
        <p:nvSpPr>
          <p:cNvPr id="11" name="Rectangle 10">
            <a:extLst>
              <a:ext uri="{FF2B5EF4-FFF2-40B4-BE49-F238E27FC236}">
                <a16:creationId xmlns:a16="http://schemas.microsoft.com/office/drawing/2014/main" id="{1F5ADAF9-720F-F54F-A09E-EF2FE42DB4C6}"/>
              </a:ext>
            </a:extLst>
          </p:cNvPr>
          <p:cNvSpPr/>
          <p:nvPr userDrawn="1"/>
        </p:nvSpPr>
        <p:spPr>
          <a:xfrm>
            <a:off x="0" y="0"/>
            <a:ext cx="188214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8" r:id="rId4"/>
    <p:sldLayoutId id="2147483659" r:id="rId5"/>
    <p:sldLayoutId id="2147483660" r:id="rId6"/>
    <p:sldLayoutId id="2147483661" r:id="rId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e.touchcast.com/s/frh41zpxh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ion">
            <a:extLst>
              <a:ext uri="{FF2B5EF4-FFF2-40B4-BE49-F238E27FC236}">
                <a16:creationId xmlns:a16="http://schemas.microsoft.com/office/drawing/2014/main" id="{69C5BE45-58EF-8448-ADB4-E1D74157F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967" y="1001460"/>
            <a:ext cx="9790454" cy="12170078"/>
          </a:xfrm>
          <a:prstGeom prst="rect">
            <a:avLst/>
          </a:prstGeom>
          <a:noFill/>
          <a:ln>
            <a:solidFill>
              <a:srgbClr val="35B2E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2ADAB9B-CABB-904C-9B0E-041A4C994D98}"/>
              </a:ext>
            </a:extLst>
          </p:cNvPr>
          <p:cNvSpPr/>
          <p:nvPr/>
        </p:nvSpPr>
        <p:spPr>
          <a:xfrm>
            <a:off x="11694695" y="1001460"/>
            <a:ext cx="6136105" cy="688188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spcBef>
                <a:spcPts val="600"/>
              </a:spcBef>
            </a:pPr>
            <a:r>
              <a:rPr lang="en-US" sz="3600" dirty="0">
                <a:solidFill>
                  <a:srgbClr val="35B2E4"/>
                </a:solidFill>
                <a:latin typeface="Calibri" panose="020F0502020204030204" pitchFamily="34" charset="0"/>
                <a:cs typeface="Calibri" panose="020F0502020204030204" pitchFamily="34" charset="0"/>
              </a:rPr>
              <a:t>A British cartoon from 1846 showing John Bull (John Bull was used to </a:t>
            </a:r>
            <a:r>
              <a:rPr lang="en-US" sz="3600" dirty="0" err="1">
                <a:solidFill>
                  <a:srgbClr val="35B2E4"/>
                </a:solidFill>
                <a:latin typeface="Calibri" panose="020F0502020204030204" pitchFamily="34" charset="0"/>
                <a:cs typeface="Calibri" panose="020F0502020204030204" pitchFamily="34" charset="0"/>
              </a:rPr>
              <a:t>symbolise</a:t>
            </a:r>
            <a:r>
              <a:rPr lang="en-US" sz="3600" dirty="0">
                <a:solidFill>
                  <a:srgbClr val="35B2E4"/>
                </a:solidFill>
                <a:latin typeface="Calibri" panose="020F0502020204030204" pitchFamily="34" charset="0"/>
                <a:cs typeface="Calibri" panose="020F0502020204030204" pitchFamily="34" charset="0"/>
              </a:rPr>
              <a:t> English people) feeding the poor Irish people.</a:t>
            </a:r>
          </a:p>
          <a:p>
            <a:pPr>
              <a:spcBef>
                <a:spcPts val="600"/>
              </a:spcBef>
            </a:pPr>
            <a:endParaRPr lang="en-US" sz="3600" dirty="0">
              <a:solidFill>
                <a:srgbClr val="35B2E4"/>
              </a:solidFill>
              <a:latin typeface="Calibri" panose="020F0502020204030204" pitchFamily="34" charset="0"/>
              <a:cs typeface="Calibri" panose="020F0502020204030204" pitchFamily="34" charset="0"/>
            </a:endParaRPr>
          </a:p>
          <a:p>
            <a:pPr>
              <a:spcBef>
                <a:spcPts val="600"/>
              </a:spcBef>
            </a:pPr>
            <a:r>
              <a:rPr lang="en-US" sz="3600" dirty="0">
                <a:solidFill>
                  <a:srgbClr val="35B2E4"/>
                </a:solidFill>
                <a:latin typeface="Calibri" panose="020F0502020204030204" pitchFamily="34" charset="0"/>
                <a:cs typeface="Calibri" panose="020F0502020204030204" pitchFamily="34" charset="0"/>
              </a:rPr>
              <a:t>The source says, </a:t>
            </a:r>
          </a:p>
          <a:p>
            <a:pPr>
              <a:spcBef>
                <a:spcPts val="600"/>
              </a:spcBef>
            </a:pPr>
            <a:endParaRPr lang="en-US" sz="3600" dirty="0">
              <a:solidFill>
                <a:srgbClr val="35B2E4"/>
              </a:solidFill>
              <a:latin typeface="Calibri" panose="020F0502020204030204" pitchFamily="34" charset="0"/>
              <a:cs typeface="Calibri" panose="020F0502020204030204" pitchFamily="34" charset="0"/>
            </a:endParaRPr>
          </a:p>
          <a:p>
            <a:pPr>
              <a:spcBef>
                <a:spcPts val="600"/>
              </a:spcBef>
            </a:pPr>
            <a:r>
              <a:rPr lang="en-GB" sz="3600" dirty="0">
                <a:solidFill>
                  <a:srgbClr val="35B2E4"/>
                </a:solidFill>
                <a:latin typeface="Calibri" panose="020F0502020204030204" pitchFamily="34" charset="0"/>
                <a:cs typeface="Calibri" panose="020F0502020204030204" pitchFamily="34" charset="0"/>
              </a:rPr>
              <a:t>Union is Strength. John Bull - </a:t>
            </a:r>
            <a:r>
              <a:rPr lang="en-GB" sz="3600" i="1" dirty="0">
                <a:solidFill>
                  <a:srgbClr val="35B2E4"/>
                </a:solidFill>
                <a:latin typeface="Calibri" panose="020F0502020204030204" pitchFamily="34" charset="0"/>
                <a:cs typeface="Calibri" panose="020F0502020204030204" pitchFamily="34" charset="0"/>
              </a:rPr>
              <a:t>"Here are a few things to go on with, brother, and I'll soon put you in a way to earn your own living.". </a:t>
            </a:r>
            <a:endParaRPr lang="en-US" sz="3600" i="1" dirty="0">
              <a:solidFill>
                <a:srgbClr val="35B2E4"/>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3171100-F3FD-DA4A-95B1-AC48103537C5}"/>
              </a:ext>
            </a:extLst>
          </p:cNvPr>
          <p:cNvSpPr/>
          <p:nvPr/>
        </p:nvSpPr>
        <p:spPr>
          <a:xfrm>
            <a:off x="19233544" y="546198"/>
            <a:ext cx="4468665" cy="8966557"/>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b="1"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Starter: Source analysis</a:t>
            </a:r>
          </a:p>
          <a:p>
            <a:pPr marL="0" marR="0" indent="0" algn="ctr" defTabSz="825500" rtl="0" fontAlgn="auto" latinLnBrk="0" hangingPunct="0">
              <a:lnSpc>
                <a:spcPct val="100000"/>
              </a:lnSpc>
              <a:spcBef>
                <a:spcPts val="0"/>
              </a:spcBef>
              <a:spcAft>
                <a:spcPts val="0"/>
              </a:spcAft>
              <a:buClrTx/>
              <a:buSzTx/>
              <a:buFontTx/>
              <a:buNone/>
              <a:tabLst/>
            </a:pPr>
            <a:endParaRPr lang="en-US"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What can you learn from this source about the Great Famine?</a:t>
            </a:r>
          </a:p>
          <a:p>
            <a:pPr marL="0" marR="0" indent="0" algn="ctr" defTabSz="825500" rtl="0" fontAlgn="auto" latinLnBrk="0" hangingPunct="0">
              <a:lnSpc>
                <a:spcPct val="100000"/>
              </a:lnSpc>
              <a:spcBef>
                <a:spcPts val="0"/>
              </a:spcBef>
              <a:spcAft>
                <a:spcPts val="0"/>
              </a:spcAft>
              <a:buClrTx/>
              <a:buSzTx/>
              <a:buFontTx/>
              <a:buNone/>
              <a:tabLst/>
            </a:pPr>
            <a:endParaRPr lang="en-US"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To what extent are cartoons useful pieces of evidence? </a:t>
            </a:r>
          </a:p>
        </p:txBody>
      </p:sp>
    </p:spTree>
    <p:extLst>
      <p:ext uri="{BB962C8B-B14F-4D97-AF65-F5344CB8AC3E}">
        <p14:creationId xmlns:p14="http://schemas.microsoft.com/office/powerpoint/2010/main" val="15618898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A91EFE-8303-1E40-89CC-38076D4205C9}"/>
              </a:ext>
            </a:extLst>
          </p:cNvPr>
          <p:cNvSpPr/>
          <p:nvPr/>
        </p:nvSpPr>
        <p:spPr>
          <a:xfrm>
            <a:off x="19258889" y="1514598"/>
            <a:ext cx="4681154" cy="5919569"/>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1"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Key Enquiry:</a:t>
            </a:r>
          </a:p>
          <a:p>
            <a:pPr marL="0" marR="0" indent="0" algn="ctr" defTabSz="825500" rtl="0" fontAlgn="auto" latinLnBrk="0" hangingPunct="0">
              <a:lnSpc>
                <a:spcPct val="100000"/>
              </a:lnSpc>
              <a:spcBef>
                <a:spcPts val="0"/>
              </a:spcBef>
              <a:spcAft>
                <a:spcPts val="0"/>
              </a:spcAft>
              <a:buClrTx/>
              <a:buSzTx/>
              <a:buFontTx/>
              <a:buNone/>
              <a:tabLst/>
            </a:pPr>
            <a:endParaRPr lang="en-US" sz="5400" b="1"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54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Is the British Government responsible for the impact of the Famine?</a:t>
            </a:r>
          </a:p>
        </p:txBody>
      </p:sp>
      <p:pic>
        <p:nvPicPr>
          <p:cNvPr id="1026" name="Picture 2" descr="Great Famine | Definition, Causes, Significance, &amp; Deaths | Britannica">
            <a:extLst>
              <a:ext uri="{FF2B5EF4-FFF2-40B4-BE49-F238E27FC236}">
                <a16:creationId xmlns:a16="http://schemas.microsoft.com/office/drawing/2014/main" id="{BA63D737-0A01-7B40-893C-2CC9D705D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10" y="655721"/>
            <a:ext cx="17870905" cy="10052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497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2D3636-2300-6A4F-8951-3EBAFB3A7957}"/>
              </a:ext>
            </a:extLst>
          </p:cNvPr>
          <p:cNvSpPr/>
          <p:nvPr/>
        </p:nvSpPr>
        <p:spPr>
          <a:xfrm>
            <a:off x="19156688" y="525618"/>
            <a:ext cx="4807131" cy="11056360"/>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b="1" u="sng" dirty="0">
                <a:solidFill>
                  <a:srgbClr val="35B2E4"/>
                </a:solidFill>
                <a:latin typeface="Calibri" panose="020F0502020204030204" pitchFamily="34" charset="0"/>
                <a:ea typeface="Helvetica Neue Medium"/>
                <a:cs typeface="Calibri" panose="020F0502020204030204" pitchFamily="34" charset="0"/>
                <a:sym typeface="Helvetica Neue Medium"/>
              </a:rPr>
              <a:t>Activity </a:t>
            </a:r>
          </a:p>
          <a:p>
            <a:pPr defTabSz="825500">
              <a:lnSpc>
                <a:spcPct val="100000"/>
              </a:lnSpc>
              <a:spcBef>
                <a:spcPts val="0"/>
              </a:spcBef>
            </a:pPr>
            <a:r>
              <a:rPr lang="en-US" sz="3200" b="1" dirty="0">
                <a:solidFill>
                  <a:srgbClr val="35B2E4"/>
                </a:solidFill>
                <a:latin typeface="Calibri" panose="020F0502020204030204" pitchFamily="34" charset="0"/>
                <a:ea typeface="Helvetica Neue Medium"/>
                <a:cs typeface="Calibri" panose="020F0502020204030204" pitchFamily="34" charset="0"/>
                <a:sym typeface="Helvetica Neue Medium"/>
              </a:rPr>
              <a:t>Compare and Contrast</a:t>
            </a:r>
          </a:p>
          <a:p>
            <a:pPr defTabSz="825500">
              <a:lnSpc>
                <a:spcPct val="100000"/>
              </a:lnSpc>
              <a:spcBef>
                <a:spcPts val="0"/>
              </a:spcBef>
            </a:pPr>
            <a:endParaRPr lang="en-US" sz="3200" b="1"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defTabSz="825500">
              <a:lnSpc>
                <a:spcPct val="100000"/>
              </a:lnSpc>
              <a:spcBef>
                <a:spcPts val="0"/>
              </a:spcBef>
            </a:pPr>
            <a:r>
              <a:rPr lang="en-GB" sz="3200" dirty="0">
                <a:solidFill>
                  <a:srgbClr val="35B2E4"/>
                </a:solidFill>
                <a:latin typeface="Calibri" panose="020F0502020204030204" pitchFamily="34" charset="0"/>
                <a:cs typeface="Calibri" panose="020F0502020204030204" pitchFamily="34" charset="0"/>
              </a:rPr>
              <a:t>Ask students to analyse Daniel O’Connor speech and the article in the Southern Reporter, or (less challenging) the cartoon ‘English Labourer’s Burden’ and the map of Location of Relief Committees and list the ways they are different and the same.</a:t>
            </a:r>
          </a:p>
          <a:p>
            <a:pPr defTabSz="825500">
              <a:lnSpc>
                <a:spcPct val="100000"/>
              </a:lnSpc>
              <a:spcBef>
                <a:spcPts val="0"/>
              </a:spcBef>
            </a:pPr>
            <a:endParaRPr lang="en-GB" sz="3200" dirty="0">
              <a:solidFill>
                <a:srgbClr val="35B2E4"/>
              </a:solidFill>
              <a:latin typeface="Calibri" panose="020F0502020204030204" pitchFamily="34" charset="0"/>
              <a:cs typeface="Calibri" panose="020F0502020204030204" pitchFamily="34" charset="0"/>
            </a:endParaRPr>
          </a:p>
          <a:p>
            <a:pPr defTabSz="825500">
              <a:lnSpc>
                <a:spcPct val="100000"/>
              </a:lnSpc>
              <a:spcBef>
                <a:spcPts val="0"/>
              </a:spcBef>
            </a:pPr>
            <a:r>
              <a:rPr lang="en-GB" sz="3200" dirty="0">
                <a:solidFill>
                  <a:srgbClr val="35B2E4"/>
                </a:solidFill>
                <a:latin typeface="Calibri" panose="020F0502020204030204" pitchFamily="34" charset="0"/>
                <a:cs typeface="Calibri" panose="020F0502020204030204" pitchFamily="34" charset="0"/>
              </a:rPr>
              <a:t>Compare and contrast the following aspects: </a:t>
            </a:r>
          </a:p>
          <a:p>
            <a:pPr marL="457200" indent="-457200">
              <a:spcBef>
                <a:spcPts val="0"/>
              </a:spcBef>
              <a:buFont typeface="Arial" panose="020B0604020202020204" pitchFamily="34" charset="0"/>
              <a:buChar char="•"/>
            </a:pPr>
            <a:endParaRPr lang="en-GB" sz="3200" b="1"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457200" indent="-457200">
              <a:spcBef>
                <a:spcPts val="0"/>
              </a:spcBef>
              <a:buFont typeface="Arial" panose="020B0604020202020204" pitchFamily="34" charset="0"/>
              <a:buChar char="•"/>
            </a:pPr>
            <a:r>
              <a:rPr lang="en-GB" sz="3200" dirty="0">
                <a:solidFill>
                  <a:srgbClr val="35B2E4"/>
                </a:solidFill>
                <a:latin typeface="Calibri" panose="020F0502020204030204" pitchFamily="34" charset="0"/>
                <a:cs typeface="Calibri" panose="020F0502020204030204" pitchFamily="34" charset="0"/>
              </a:rPr>
              <a:t>Content and Message</a:t>
            </a:r>
          </a:p>
          <a:p>
            <a:pPr marL="457200" indent="-457200">
              <a:spcBef>
                <a:spcPts val="0"/>
              </a:spcBef>
              <a:buFont typeface="Arial" panose="020B0604020202020204" pitchFamily="34" charset="0"/>
              <a:buChar char="•"/>
            </a:pPr>
            <a:r>
              <a:rPr lang="en-GB" sz="3200" dirty="0">
                <a:solidFill>
                  <a:srgbClr val="35B2E4"/>
                </a:solidFill>
                <a:latin typeface="Calibri" panose="020F0502020204030204" pitchFamily="34" charset="0"/>
                <a:cs typeface="Calibri" panose="020F0502020204030204" pitchFamily="34" charset="0"/>
              </a:rPr>
              <a:t>Timing</a:t>
            </a:r>
          </a:p>
          <a:p>
            <a:pPr marL="457200" indent="-457200">
              <a:spcBef>
                <a:spcPts val="0"/>
              </a:spcBef>
              <a:buFont typeface="Arial" panose="020B0604020202020204" pitchFamily="34" charset="0"/>
              <a:buChar char="•"/>
            </a:pPr>
            <a:r>
              <a:rPr lang="en-GB" sz="3200" dirty="0">
                <a:solidFill>
                  <a:srgbClr val="35B2E4"/>
                </a:solidFill>
                <a:latin typeface="Calibri" panose="020F0502020204030204" pitchFamily="34" charset="0"/>
                <a:cs typeface="Calibri" panose="020F0502020204030204" pitchFamily="34" charset="0"/>
              </a:rPr>
              <a:t>Media</a:t>
            </a:r>
          </a:p>
          <a:p>
            <a:pPr marL="457200" indent="-457200">
              <a:spcBef>
                <a:spcPts val="0"/>
              </a:spcBef>
              <a:buFont typeface="Arial" panose="020B0604020202020204" pitchFamily="34" charset="0"/>
              <a:buChar char="•"/>
            </a:pPr>
            <a:r>
              <a:rPr lang="en-GB" sz="3200" dirty="0">
                <a:solidFill>
                  <a:srgbClr val="35B2E4"/>
                </a:solidFill>
                <a:latin typeface="Calibri" panose="020F0502020204030204" pitchFamily="34" charset="0"/>
                <a:cs typeface="Calibri" panose="020F0502020204030204" pitchFamily="34" charset="0"/>
              </a:rPr>
              <a:t>Tone of Voice</a:t>
            </a:r>
          </a:p>
          <a:p>
            <a:pPr marL="457200" indent="-457200">
              <a:spcBef>
                <a:spcPts val="0"/>
              </a:spcBef>
              <a:buFont typeface="Arial" panose="020B0604020202020204" pitchFamily="34" charset="0"/>
              <a:buChar char="•"/>
            </a:pPr>
            <a:r>
              <a:rPr lang="en-GB" sz="3200" dirty="0">
                <a:solidFill>
                  <a:srgbClr val="35B2E4"/>
                </a:solidFill>
                <a:latin typeface="Calibri" panose="020F0502020204030204" pitchFamily="34" charset="0"/>
                <a:cs typeface="Calibri" panose="020F0502020204030204" pitchFamily="34" charset="0"/>
              </a:rPr>
              <a:t>Audience and Purpose</a:t>
            </a:r>
          </a:p>
          <a:p>
            <a:pPr defTabSz="825500">
              <a:lnSpc>
                <a:spcPct val="100000"/>
              </a:lnSpc>
              <a:spcBef>
                <a:spcPts val="0"/>
              </a:spcBef>
            </a:pPr>
            <a:endParaRPr lang="en-US" sz="2700" b="1" dirty="0">
              <a:solidFill>
                <a:srgbClr val="35B2E4"/>
              </a:solidFill>
              <a:latin typeface="Calibri" panose="020F0502020204030204" pitchFamily="34" charset="0"/>
              <a:ea typeface="Helvetica Neue Medium"/>
              <a:cs typeface="Calibri" panose="020F0502020204030204" pitchFamily="34" charset="0"/>
              <a:sym typeface="Helvetica Neue Medium"/>
            </a:endParaRPr>
          </a:p>
        </p:txBody>
      </p:sp>
      <p:pic>
        <p:nvPicPr>
          <p:cNvPr id="3" name="Picture 2" descr="Text&#10;&#10;Description automatically generated">
            <a:extLst>
              <a:ext uri="{FF2B5EF4-FFF2-40B4-BE49-F238E27FC236}">
                <a16:creationId xmlns:a16="http://schemas.microsoft.com/office/drawing/2014/main" id="{16553C09-4570-9A49-8A18-A53E712DA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81" y="502819"/>
            <a:ext cx="9326354" cy="11789235"/>
          </a:xfrm>
          <a:prstGeom prst="rect">
            <a:avLst/>
          </a:prstGeom>
        </p:spPr>
      </p:pic>
      <p:pic>
        <p:nvPicPr>
          <p:cNvPr id="5" name="Picture 4" descr="Map&#10;&#10;Description automatically generated">
            <a:extLst>
              <a:ext uri="{FF2B5EF4-FFF2-40B4-BE49-F238E27FC236}">
                <a16:creationId xmlns:a16="http://schemas.microsoft.com/office/drawing/2014/main" id="{D6839163-239B-A848-8CB3-E846BAF9FFDB}"/>
              </a:ext>
            </a:extLst>
          </p:cNvPr>
          <p:cNvPicPr>
            <a:picLocks noChangeAspect="1"/>
          </p:cNvPicPr>
          <p:nvPr/>
        </p:nvPicPr>
        <p:blipFill rotWithShape="1">
          <a:blip r:embed="rId4">
            <a:extLst>
              <a:ext uri="{28A0092B-C50C-407E-A947-70E740481C1C}">
                <a14:useLocalDpi xmlns:a14="http://schemas.microsoft.com/office/drawing/2010/main" val="0"/>
              </a:ext>
            </a:extLst>
          </a:blip>
          <a:srcRect l="4944" t="3290" r="4256"/>
          <a:stretch/>
        </p:blipFill>
        <p:spPr>
          <a:xfrm>
            <a:off x="10548257" y="525618"/>
            <a:ext cx="7805057" cy="11526455"/>
          </a:xfrm>
          <a:prstGeom prst="rect">
            <a:avLst/>
          </a:prstGeom>
        </p:spPr>
      </p:pic>
    </p:spTree>
    <p:extLst>
      <p:ext uri="{BB962C8B-B14F-4D97-AF65-F5344CB8AC3E}">
        <p14:creationId xmlns:p14="http://schemas.microsoft.com/office/powerpoint/2010/main" val="3754013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5DB3C5-981E-964D-8BC9-176058EB9FBE}"/>
              </a:ext>
            </a:extLst>
          </p:cNvPr>
          <p:cNvSpPr/>
          <p:nvPr/>
        </p:nvSpPr>
        <p:spPr>
          <a:xfrm>
            <a:off x="19178238" y="693252"/>
            <a:ext cx="4807131" cy="10282302"/>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300" b="1" i="0" u="sng"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Activity </a:t>
            </a:r>
            <a:endParaRPr lang="en-US" sz="3300" b="1" u="sng"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algn="ctr" defTabSz="825500">
              <a:lnSpc>
                <a:spcPct val="100000"/>
              </a:lnSpc>
              <a:spcBef>
                <a:spcPts val="0"/>
              </a:spcBef>
            </a:pPr>
            <a:r>
              <a:rPr lang="en-US" sz="3300" b="1">
                <a:solidFill>
                  <a:srgbClr val="35B2E4"/>
                </a:solidFill>
                <a:latin typeface="Calibri"/>
                <a:cs typeface="Calibri"/>
                <a:sym typeface="Helvetica Neue Medium"/>
              </a:rPr>
              <a:t>Source analysis</a:t>
            </a:r>
            <a:endParaRPr lang="en-US"/>
          </a:p>
          <a:p>
            <a:pPr marL="571500" indent="-571500">
              <a:buFont typeface="Arial" panose="020B0604020202020204" pitchFamily="34" charset="0"/>
              <a:buChar char="•"/>
            </a:pPr>
            <a:r>
              <a:rPr lang="en-GB" sz="3300" dirty="0">
                <a:solidFill>
                  <a:srgbClr val="35B2E4"/>
                </a:solidFill>
                <a:latin typeface="Calibri" panose="020F0502020204030204" pitchFamily="34" charset="0"/>
                <a:cs typeface="Calibri" panose="020F0502020204030204" pitchFamily="34" charset="0"/>
              </a:rPr>
              <a:t>In either pairs or groups</a:t>
            </a:r>
          </a:p>
          <a:p>
            <a:pPr marL="571500" indent="-571500">
              <a:buFont typeface="Arial" panose="020B0604020202020204" pitchFamily="34" charset="0"/>
              <a:buChar char="•"/>
            </a:pPr>
            <a:r>
              <a:rPr lang="en-GB" sz="3300" dirty="0">
                <a:solidFill>
                  <a:srgbClr val="35B2E4"/>
                </a:solidFill>
                <a:latin typeface="Calibri" panose="020F0502020204030204" pitchFamily="34" charset="0"/>
                <a:cs typeface="Calibri" panose="020F0502020204030204" pitchFamily="34" charset="0"/>
              </a:rPr>
              <a:t>Provide each group with a selection of sources from the source pack.</a:t>
            </a:r>
          </a:p>
          <a:p>
            <a:pPr marL="571500" indent="-571500">
              <a:buFont typeface="Arial" panose="020B0604020202020204" pitchFamily="34" charset="0"/>
              <a:buChar char="•"/>
            </a:pPr>
            <a:r>
              <a:rPr lang="en-GB" sz="3300" dirty="0">
                <a:solidFill>
                  <a:srgbClr val="35B2E4"/>
                </a:solidFill>
                <a:latin typeface="Calibri" panose="020F0502020204030204" pitchFamily="34" charset="0"/>
                <a:cs typeface="Calibri" panose="020F0502020204030204" pitchFamily="34" charset="0"/>
              </a:rPr>
              <a:t>Ensure that students look beyond the content and make comments on utility and reliability of each source.</a:t>
            </a:r>
          </a:p>
          <a:p>
            <a:pPr marL="571500" indent="-571500">
              <a:buFont typeface="Arial" panose="020B0604020202020204" pitchFamily="34" charset="0"/>
              <a:buChar char="•"/>
            </a:pPr>
            <a:r>
              <a:rPr lang="en-GB" sz="3300" dirty="0">
                <a:solidFill>
                  <a:srgbClr val="35B2E4"/>
                </a:solidFill>
                <a:latin typeface="Calibri" panose="020F0502020204030204" pitchFamily="34" charset="0"/>
                <a:cs typeface="Calibri" panose="020F0502020204030204" pitchFamily="34" charset="0"/>
              </a:rPr>
              <a:t>Ask groups to work out the arguments for their ‘side’ they could make from the sources.</a:t>
            </a:r>
          </a:p>
        </p:txBody>
      </p:sp>
      <p:pic>
        <p:nvPicPr>
          <p:cNvPr id="6" name="Picture 5" descr="Graphical user interface&#10;&#10;Description automatically generated">
            <a:extLst>
              <a:ext uri="{FF2B5EF4-FFF2-40B4-BE49-F238E27FC236}">
                <a16:creationId xmlns:a16="http://schemas.microsoft.com/office/drawing/2014/main" id="{212E21B5-8249-D045-828C-B3EA2809F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049" y="439337"/>
            <a:ext cx="15257236" cy="12837326"/>
          </a:xfrm>
          <a:prstGeom prst="rect">
            <a:avLst/>
          </a:prstGeom>
        </p:spPr>
      </p:pic>
    </p:spTree>
    <p:extLst>
      <p:ext uri="{BB962C8B-B14F-4D97-AF65-F5344CB8AC3E}">
        <p14:creationId xmlns:p14="http://schemas.microsoft.com/office/powerpoint/2010/main" val="32020236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3E61A9-8BF9-C449-A483-697FCA8D3FB8}"/>
              </a:ext>
            </a:extLst>
          </p:cNvPr>
          <p:cNvSpPr/>
          <p:nvPr/>
        </p:nvSpPr>
        <p:spPr>
          <a:xfrm>
            <a:off x="3683726" y="7749202"/>
            <a:ext cx="10058400" cy="59503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kumimoji="0" lang="en-US"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182500AB-A813-894A-B862-A40E6E8B231F}"/>
              </a:ext>
            </a:extLst>
          </p:cNvPr>
          <p:cNvSpPr/>
          <p:nvPr/>
        </p:nvSpPr>
        <p:spPr>
          <a:xfrm>
            <a:off x="3683726" y="8699863"/>
            <a:ext cx="10058400" cy="130628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BBB9CA34-A086-9748-BE85-EF269C1B3A52}"/>
              </a:ext>
            </a:extLst>
          </p:cNvPr>
          <p:cNvSpPr/>
          <p:nvPr/>
        </p:nvSpPr>
        <p:spPr>
          <a:xfrm>
            <a:off x="19266677" y="854926"/>
            <a:ext cx="4807131" cy="915122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sng"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Homework or next activity</a:t>
            </a:r>
          </a:p>
          <a:p>
            <a:pPr marL="0" marR="0" indent="0" algn="ctr" defTabSz="825500" rtl="0" fontAlgn="auto" latinLnBrk="0" hangingPunct="0">
              <a:lnSpc>
                <a:spcPct val="100000"/>
              </a:lnSpc>
              <a:spcBef>
                <a:spcPts val="0"/>
              </a:spcBef>
              <a:spcAft>
                <a:spcPts val="0"/>
              </a:spcAft>
              <a:buClrTx/>
              <a:buSzTx/>
              <a:buFontTx/>
              <a:buNone/>
              <a:tabLst/>
            </a:pPr>
            <a:endParaRPr lang="en-US" sz="4000" b="1" u="sng"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defTabSz="825500">
              <a:lnSpc>
                <a:spcPct val="100000"/>
              </a:lnSpc>
              <a:spcBef>
                <a:spcPts val="0"/>
              </a:spcBef>
            </a:pPr>
            <a:r>
              <a:rPr lang="en-US" sz="3600" dirty="0">
                <a:solidFill>
                  <a:srgbClr val="35B2E4"/>
                </a:solidFill>
                <a:latin typeface="Calibri" panose="020F0502020204030204" pitchFamily="34" charset="0"/>
                <a:ea typeface="Helvetica Neue Medium"/>
                <a:cs typeface="Calibri" panose="020F0502020204030204" pitchFamily="34" charset="0"/>
                <a:sym typeface="Helvetica Neue Medium"/>
              </a:rPr>
              <a:t>Split the class into two groups</a:t>
            </a:r>
          </a:p>
          <a:p>
            <a:pPr defTabSz="825500">
              <a:lnSpc>
                <a:spcPct val="100000"/>
              </a:lnSpc>
              <a:spcBef>
                <a:spcPts val="0"/>
              </a:spcBef>
            </a:pPr>
            <a:endParaRPr lang="en-US" sz="3600"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571500" indent="-571500" defTabSz="825500">
              <a:lnSpc>
                <a:spcPct val="100000"/>
              </a:lnSpc>
              <a:spcBef>
                <a:spcPts val="0"/>
              </a:spcBef>
              <a:buFont typeface="Arial" panose="020B0604020202020204" pitchFamily="34" charset="0"/>
              <a:buChar char="•"/>
            </a:pPr>
            <a:r>
              <a:rPr lang="en-US" sz="3600" dirty="0">
                <a:solidFill>
                  <a:srgbClr val="35B2E4"/>
                </a:solidFill>
                <a:latin typeface="Calibri" panose="020F0502020204030204" pitchFamily="34" charset="0"/>
                <a:ea typeface="Helvetica Neue Medium"/>
                <a:cs typeface="Calibri" panose="020F0502020204030204" pitchFamily="34" charset="0"/>
                <a:sym typeface="Helvetica Neue Medium"/>
              </a:rPr>
              <a:t>Group  1 watch the ‘</a:t>
            </a:r>
            <a:r>
              <a:rPr lang="en-US" sz="3600" b="1" dirty="0">
                <a:solidFill>
                  <a:srgbClr val="35B2E4"/>
                </a:solidFill>
                <a:latin typeface="Calibri" panose="020F0502020204030204" pitchFamily="34" charset="0"/>
                <a:ea typeface="Helvetica Neue Medium"/>
                <a:cs typeface="Calibri" panose="020F0502020204030204" pitchFamily="34" charset="0"/>
                <a:sym typeface="Helvetica Neue Medium"/>
              </a:rPr>
              <a:t>Britain is responsible’ </a:t>
            </a:r>
            <a:r>
              <a:rPr lang="en-US" sz="3600" dirty="0">
                <a:solidFill>
                  <a:srgbClr val="35B2E4"/>
                </a:solidFill>
                <a:latin typeface="Calibri" panose="020F0502020204030204" pitchFamily="34" charset="0"/>
                <a:ea typeface="Helvetica Neue Medium"/>
                <a:cs typeface="Calibri" panose="020F0502020204030204" pitchFamily="34" charset="0"/>
                <a:sym typeface="Helvetica Neue Medium"/>
              </a:rPr>
              <a:t>side </a:t>
            </a:r>
          </a:p>
          <a:p>
            <a:pPr marL="571500" indent="-571500" defTabSz="825500">
              <a:lnSpc>
                <a:spcPct val="100000"/>
              </a:lnSpc>
              <a:spcBef>
                <a:spcPts val="0"/>
              </a:spcBef>
              <a:buFont typeface="Arial" panose="020B0604020202020204" pitchFamily="34" charset="0"/>
              <a:buChar char="•"/>
            </a:pPr>
            <a:r>
              <a:rPr lang="en-US" sz="3600" dirty="0">
                <a:solidFill>
                  <a:srgbClr val="35B2E4"/>
                </a:solidFill>
                <a:latin typeface="Calibri" panose="020F0502020204030204" pitchFamily="34" charset="0"/>
                <a:ea typeface="Helvetica Neue Medium"/>
                <a:cs typeface="Calibri" panose="020F0502020204030204" pitchFamily="34" charset="0"/>
                <a:sym typeface="Helvetica Neue Medium"/>
              </a:rPr>
              <a:t>Group 2: watch the ‘</a:t>
            </a:r>
            <a:r>
              <a:rPr lang="en-US" sz="3600" b="1" dirty="0">
                <a:solidFill>
                  <a:srgbClr val="35B2E4"/>
                </a:solidFill>
                <a:latin typeface="Calibri" panose="020F0502020204030204" pitchFamily="34" charset="0"/>
                <a:ea typeface="Helvetica Neue Medium"/>
                <a:cs typeface="Calibri" panose="020F0502020204030204" pitchFamily="34" charset="0"/>
                <a:sym typeface="Helvetica Neue Medium"/>
              </a:rPr>
              <a:t>Britain is not responsible’</a:t>
            </a:r>
            <a:r>
              <a:rPr lang="en-US" sz="3600" dirty="0">
                <a:solidFill>
                  <a:srgbClr val="35B2E4"/>
                </a:solidFill>
                <a:latin typeface="Calibri" panose="020F0502020204030204" pitchFamily="34" charset="0"/>
                <a:ea typeface="Helvetica Neue Medium"/>
                <a:cs typeface="Calibri" panose="020F0502020204030204" pitchFamily="34" charset="0"/>
                <a:sym typeface="Helvetica Neue Medium"/>
              </a:rPr>
              <a:t> side</a:t>
            </a:r>
            <a:endParaRPr lang="en-US" sz="3600" b="1"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defTabSz="825500">
              <a:lnSpc>
                <a:spcPct val="100000"/>
              </a:lnSpc>
              <a:spcBef>
                <a:spcPts val="0"/>
              </a:spcBef>
            </a:pPr>
            <a:endParaRPr lang="en-US" sz="3600"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defTabSz="825500">
              <a:lnSpc>
                <a:spcPct val="100000"/>
              </a:lnSpc>
              <a:spcBef>
                <a:spcPts val="0"/>
              </a:spcBef>
            </a:pPr>
            <a:r>
              <a:rPr lang="en-US" sz="3600" dirty="0">
                <a:solidFill>
                  <a:srgbClr val="35B2E4"/>
                </a:solidFill>
                <a:latin typeface="Calibri" panose="020F0502020204030204" pitchFamily="34" charset="0"/>
                <a:ea typeface="Helvetica Neue Medium"/>
                <a:cs typeface="Calibri" panose="020F0502020204030204" pitchFamily="34" charset="0"/>
                <a:sym typeface="Helvetica Neue Medium"/>
              </a:rPr>
              <a:t>Make a note of some possible lines of argument you can use.</a:t>
            </a:r>
          </a:p>
        </p:txBody>
      </p:sp>
      <p:sp>
        <p:nvSpPr>
          <p:cNvPr id="13" name="Rectangle 12">
            <a:extLst>
              <a:ext uri="{FF2B5EF4-FFF2-40B4-BE49-F238E27FC236}">
                <a16:creationId xmlns:a16="http://schemas.microsoft.com/office/drawing/2014/main" id="{C5F2E715-79BF-464D-8588-F6EC63BF3E9A}"/>
              </a:ext>
            </a:extLst>
          </p:cNvPr>
          <p:cNvSpPr/>
          <p:nvPr/>
        </p:nvSpPr>
        <p:spPr>
          <a:xfrm>
            <a:off x="546272" y="11669273"/>
            <a:ext cx="18019043" cy="757130"/>
          </a:xfrm>
          <a:prstGeom prst="rect">
            <a:avLst/>
          </a:prstGeom>
        </p:spPr>
        <p:txBody>
          <a:bodyPr wrap="square">
            <a:spAutoFit/>
          </a:bodyPr>
          <a:lstStyle/>
          <a:p>
            <a:pPr algn="ctr"/>
            <a:r>
              <a:rPr lang="en-US" dirty="0">
                <a:hlinkClick r:id="rId3"/>
              </a:rPr>
              <a:t>https://</a:t>
            </a:r>
            <a:r>
              <a:rPr lang="en-US" dirty="0" err="1">
                <a:hlinkClick r:id="rId3"/>
              </a:rPr>
              <a:t>me.touchcast.com</a:t>
            </a:r>
            <a:r>
              <a:rPr lang="en-US" dirty="0">
                <a:hlinkClick r:id="rId3"/>
              </a:rPr>
              <a:t>/s/frh41zpxhs</a:t>
            </a:r>
            <a:endParaRPr lang="en-US" dirty="0"/>
          </a:p>
        </p:txBody>
      </p:sp>
      <p:pic>
        <p:nvPicPr>
          <p:cNvPr id="3" name="Picture 2" descr="Graphical user interface, application, Teams&#10;&#10;Description automatically generated">
            <a:extLst>
              <a:ext uri="{FF2B5EF4-FFF2-40B4-BE49-F238E27FC236}">
                <a16:creationId xmlns:a16="http://schemas.microsoft.com/office/drawing/2014/main" id="{3342608D-E0BA-9D43-A328-ACCF86F11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34" y="1338111"/>
            <a:ext cx="17596647" cy="9249678"/>
          </a:xfrm>
          <a:prstGeom prst="rect">
            <a:avLst/>
          </a:prstGeom>
        </p:spPr>
      </p:pic>
    </p:spTree>
    <p:extLst>
      <p:ext uri="{BB962C8B-B14F-4D97-AF65-F5344CB8AC3E}">
        <p14:creationId xmlns:p14="http://schemas.microsoft.com/office/powerpoint/2010/main" val="19494551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2500AB-A813-894A-B862-A40E6E8B231F}"/>
              </a:ext>
            </a:extLst>
          </p:cNvPr>
          <p:cNvSpPr/>
          <p:nvPr/>
        </p:nvSpPr>
        <p:spPr>
          <a:xfrm>
            <a:off x="3683726" y="8699863"/>
            <a:ext cx="10058400" cy="130628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EFBA6045-4C45-2F4E-9F70-D5888DC5C4D2}"/>
              </a:ext>
            </a:extLst>
          </p:cNvPr>
          <p:cNvSpPr/>
          <p:nvPr/>
        </p:nvSpPr>
        <p:spPr>
          <a:xfrm>
            <a:off x="19169742" y="233341"/>
            <a:ext cx="4807131" cy="11413381"/>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500" b="1" i="0" u="sng"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Activity </a:t>
            </a:r>
            <a:endParaRPr lang="en-US" sz="3500" b="1" u="sng"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en-US" sz="3500" b="1" dirty="0">
                <a:solidFill>
                  <a:srgbClr val="35B2E4"/>
                </a:solidFill>
                <a:latin typeface="Calibri" panose="020F0502020204030204" pitchFamily="34" charset="0"/>
                <a:ea typeface="Helvetica Neue Medium"/>
                <a:cs typeface="Calibri" panose="020F0502020204030204" pitchFamily="34" charset="0"/>
                <a:sym typeface="Helvetica Neue Medium"/>
              </a:rPr>
              <a:t>Preparing for a debate</a:t>
            </a:r>
          </a:p>
          <a:p>
            <a:pPr marL="0" marR="0" indent="0" algn="ctr" defTabSz="825500" rtl="0" fontAlgn="auto" latinLnBrk="0" hangingPunct="0">
              <a:lnSpc>
                <a:spcPct val="100000"/>
              </a:lnSpc>
              <a:spcBef>
                <a:spcPts val="0"/>
              </a:spcBef>
              <a:spcAft>
                <a:spcPts val="0"/>
              </a:spcAft>
              <a:buClrTx/>
              <a:buSzTx/>
              <a:buFontTx/>
              <a:buNone/>
              <a:tabLst/>
            </a:pPr>
            <a:endParaRPr lang="en-US" sz="3500" b="1" u="sng"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kumimoji="0" lang="en-US" sz="35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In groups of 10:</a:t>
            </a:r>
          </a:p>
          <a:p>
            <a:pPr marL="0" marR="0" indent="0" defTabSz="825500" rtl="0" fontAlgn="auto" latinLnBrk="0" hangingPunct="0">
              <a:lnSpc>
                <a:spcPct val="100000"/>
              </a:lnSpc>
              <a:spcBef>
                <a:spcPts val="0"/>
              </a:spcBef>
              <a:spcAft>
                <a:spcPts val="0"/>
              </a:spcAft>
              <a:buClrTx/>
              <a:buSzTx/>
              <a:buFontTx/>
              <a:buNone/>
              <a:tabLst/>
            </a:pPr>
            <a:endParaRPr lang="en-US" sz="3500"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685800" marR="0" indent="-685800"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5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Team 1: Responsible (5 students)</a:t>
            </a:r>
          </a:p>
          <a:p>
            <a:pPr marR="0" defTabSz="825500" rtl="0" fontAlgn="auto" latinLnBrk="0" hangingPunct="0">
              <a:lnSpc>
                <a:spcPct val="100000"/>
              </a:lnSpc>
              <a:spcBef>
                <a:spcPts val="0"/>
              </a:spcBef>
              <a:spcAft>
                <a:spcPts val="0"/>
              </a:spcAft>
              <a:buClrTx/>
              <a:buSzTx/>
              <a:tabLst/>
            </a:pPr>
            <a:endParaRPr kumimoji="0" lang="en-US" sz="35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endParaRPr>
          </a:p>
          <a:p>
            <a:pPr marL="685800" marR="0" indent="-68580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3500" dirty="0">
                <a:solidFill>
                  <a:srgbClr val="35B2E4"/>
                </a:solidFill>
                <a:latin typeface="Calibri" panose="020F0502020204030204" pitchFamily="34" charset="0"/>
                <a:ea typeface="Helvetica Neue Medium"/>
                <a:cs typeface="Calibri" panose="020F0502020204030204" pitchFamily="34" charset="0"/>
                <a:sym typeface="Helvetica Neue Medium"/>
              </a:rPr>
              <a:t>Team 2 : Not Responsible (5 students)</a:t>
            </a:r>
          </a:p>
          <a:p>
            <a:pPr marR="0" defTabSz="825500" rtl="0" fontAlgn="auto" latinLnBrk="0" hangingPunct="0">
              <a:lnSpc>
                <a:spcPct val="100000"/>
              </a:lnSpc>
              <a:spcBef>
                <a:spcPts val="0"/>
              </a:spcBef>
              <a:spcAft>
                <a:spcPts val="0"/>
              </a:spcAft>
              <a:buClrTx/>
              <a:buSzTx/>
              <a:tabLst/>
            </a:pPr>
            <a:endParaRPr kumimoji="0" lang="en-US" sz="35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endParaRPr>
          </a:p>
          <a:p>
            <a:pPr marR="0" defTabSz="825500" rtl="0" fontAlgn="auto" latinLnBrk="0" hangingPunct="0">
              <a:lnSpc>
                <a:spcPct val="100000"/>
              </a:lnSpc>
              <a:spcBef>
                <a:spcPts val="0"/>
              </a:spcBef>
              <a:spcAft>
                <a:spcPts val="0"/>
              </a:spcAft>
              <a:buClrTx/>
              <a:buSzTx/>
              <a:tabLst/>
            </a:pPr>
            <a:r>
              <a:rPr lang="en-US" sz="3500" dirty="0">
                <a:solidFill>
                  <a:srgbClr val="35B2E4"/>
                </a:solidFill>
                <a:latin typeface="Calibri" panose="020F0502020204030204" pitchFamily="34" charset="0"/>
                <a:ea typeface="Helvetica Neue Medium"/>
                <a:cs typeface="Calibri" panose="020F0502020204030204" pitchFamily="34" charset="0"/>
                <a:sym typeface="Helvetica Neue Medium"/>
              </a:rPr>
              <a:t>Each student prepares an argument using 1 source to support his/her own argument.</a:t>
            </a:r>
          </a:p>
          <a:p>
            <a:pPr marR="0" defTabSz="825500" rtl="0" fontAlgn="auto" latinLnBrk="0" hangingPunct="0">
              <a:lnSpc>
                <a:spcPct val="100000"/>
              </a:lnSpc>
              <a:spcBef>
                <a:spcPts val="0"/>
              </a:spcBef>
              <a:spcAft>
                <a:spcPts val="0"/>
              </a:spcAft>
              <a:buClrTx/>
              <a:buSzTx/>
              <a:tabLst/>
            </a:pPr>
            <a:endParaRPr kumimoji="0" lang="en-US" sz="35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endParaRPr>
          </a:p>
          <a:p>
            <a:pPr marR="0" defTabSz="825500" rtl="0" fontAlgn="auto" latinLnBrk="0" hangingPunct="0">
              <a:lnSpc>
                <a:spcPct val="100000"/>
              </a:lnSpc>
              <a:spcBef>
                <a:spcPts val="0"/>
              </a:spcBef>
              <a:spcAft>
                <a:spcPts val="0"/>
              </a:spcAft>
              <a:buClrTx/>
              <a:buSzTx/>
              <a:tabLst/>
            </a:pPr>
            <a:r>
              <a:rPr kumimoji="0" lang="en-US" sz="35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You can use the structure to support your students or provide one of your own.</a:t>
            </a:r>
          </a:p>
        </p:txBody>
      </p:sp>
      <p:pic>
        <p:nvPicPr>
          <p:cNvPr id="14" name="Picture 13" descr="Diagram&#10;&#10;Description automatically generated">
            <a:extLst>
              <a:ext uri="{FF2B5EF4-FFF2-40B4-BE49-F238E27FC236}">
                <a16:creationId xmlns:a16="http://schemas.microsoft.com/office/drawing/2014/main" id="{9C75E02A-DBFB-D542-A4B0-D80C1EE908AC}"/>
              </a:ext>
            </a:extLst>
          </p:cNvPr>
          <p:cNvPicPr>
            <a:picLocks noChangeAspect="1"/>
          </p:cNvPicPr>
          <p:nvPr/>
        </p:nvPicPr>
        <p:blipFill rotWithShape="1">
          <a:blip r:embed="rId2">
            <a:extLst>
              <a:ext uri="{28A0092B-C50C-407E-A947-70E740481C1C}">
                <a14:useLocalDpi xmlns:a14="http://schemas.microsoft.com/office/drawing/2010/main" val="0"/>
              </a:ext>
            </a:extLst>
          </a:blip>
          <a:srcRect r="1540"/>
          <a:stretch/>
        </p:blipFill>
        <p:spPr>
          <a:xfrm>
            <a:off x="1914953" y="767881"/>
            <a:ext cx="14222972" cy="11987878"/>
          </a:xfrm>
          <a:prstGeom prst="rect">
            <a:avLst/>
          </a:prstGeom>
        </p:spPr>
      </p:pic>
    </p:spTree>
    <p:extLst>
      <p:ext uri="{BB962C8B-B14F-4D97-AF65-F5344CB8AC3E}">
        <p14:creationId xmlns:p14="http://schemas.microsoft.com/office/powerpoint/2010/main" val="4926899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3E61A9-8BF9-C449-A483-697FCA8D3FB8}"/>
              </a:ext>
            </a:extLst>
          </p:cNvPr>
          <p:cNvSpPr/>
          <p:nvPr/>
        </p:nvSpPr>
        <p:spPr>
          <a:xfrm>
            <a:off x="3683726" y="7393577"/>
            <a:ext cx="10058400" cy="130628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182500AB-A813-894A-B862-A40E6E8B231F}"/>
              </a:ext>
            </a:extLst>
          </p:cNvPr>
          <p:cNvSpPr/>
          <p:nvPr/>
        </p:nvSpPr>
        <p:spPr>
          <a:xfrm>
            <a:off x="3683726" y="8699863"/>
            <a:ext cx="10058400" cy="130628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1D00942-39B9-3C48-B30D-46CB1828176F}"/>
              </a:ext>
            </a:extLst>
          </p:cNvPr>
          <p:cNvSpPr/>
          <p:nvPr/>
        </p:nvSpPr>
        <p:spPr>
          <a:xfrm>
            <a:off x="19169744" y="437858"/>
            <a:ext cx="4807131" cy="10874772"/>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1" i="0" u="sng"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Activity</a:t>
            </a:r>
            <a:endParaRPr lang="en-US" sz="4400" b="1" u="sng"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4000" b="1"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Run a debate, feedback and reflect</a:t>
            </a:r>
          </a:p>
          <a:p>
            <a:pPr marL="0" marR="0" indent="0" algn="ctr" defTabSz="825500" rtl="0" fontAlgn="auto" latinLnBrk="0" hangingPunct="0">
              <a:lnSpc>
                <a:spcPct val="100000"/>
              </a:lnSpc>
              <a:spcBef>
                <a:spcPts val="0"/>
              </a:spcBef>
              <a:spcAft>
                <a:spcPts val="0"/>
              </a:spcAft>
              <a:buClrTx/>
              <a:buSzTx/>
              <a:buFontTx/>
              <a:buNone/>
              <a:tabLst/>
            </a:pPr>
            <a:endParaRPr lang="en-US" sz="3600" dirty="0">
              <a:solidFill>
                <a:srgbClr val="35B2E4"/>
              </a:solidFill>
              <a:latin typeface="Calibri" panose="020F0502020204030204" pitchFamily="34" charset="0"/>
              <a:ea typeface="Helvetica Neue Medium"/>
              <a:cs typeface="Calibri" panose="020F0502020204030204" pitchFamily="34" charset="0"/>
              <a:sym typeface="Helvetica Neue Medium"/>
            </a:endParaRPr>
          </a:p>
          <a:p>
            <a:pPr marL="685800" indent="-685800" defTabSz="825500">
              <a:lnSpc>
                <a:spcPct val="100000"/>
              </a:lnSpc>
              <a:spcBef>
                <a:spcPts val="0"/>
              </a:spcBef>
              <a:buFont typeface="Arial" panose="020B0604020202020204" pitchFamily="34" charset="0"/>
              <a:buChar char="•"/>
            </a:pPr>
            <a:r>
              <a:rPr lang="en-GB" sz="3600" dirty="0">
                <a:solidFill>
                  <a:srgbClr val="35B2E4"/>
                </a:solidFill>
                <a:latin typeface="Calibri" panose="020F0502020204030204" pitchFamily="34" charset="0"/>
                <a:cs typeface="Calibri" panose="020F0502020204030204" pitchFamily="34" charset="0"/>
              </a:rPr>
              <a:t>Run debates in groups of ten (two teams of four and two judges) </a:t>
            </a:r>
            <a:endParaRPr kumimoji="0" lang="en-US" sz="36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endParaRPr>
          </a:p>
          <a:p>
            <a:pPr marL="685800" marR="0" indent="-68580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solidFill>
                  <a:srgbClr val="35B2E4"/>
                </a:solidFill>
                <a:latin typeface="Calibri" panose="020F0502020204030204" pitchFamily="34" charset="0"/>
                <a:ea typeface="Helvetica Neue Medium"/>
                <a:cs typeface="Calibri" panose="020F0502020204030204" pitchFamily="34" charset="0"/>
                <a:sym typeface="Helvetica Neue Medium"/>
              </a:rPr>
              <a:t>Each speaker has 90 seconds to deliver their speeches.</a:t>
            </a:r>
            <a:endParaRPr kumimoji="0" lang="en-US" sz="36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endParaRPr>
          </a:p>
          <a:p>
            <a:pPr marL="685800" marR="0" indent="-68580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solidFill>
                  <a:srgbClr val="35B2E4"/>
                </a:solidFill>
                <a:latin typeface="Calibri" panose="020F0502020204030204" pitchFamily="34" charset="0"/>
                <a:ea typeface="Helvetica Neue Medium"/>
                <a:cs typeface="Calibri" panose="020F0502020204030204" pitchFamily="34" charset="0"/>
                <a:sym typeface="Helvetica Neue Medium"/>
              </a:rPr>
              <a:t>The judges will time the debates and provide feedback to each speaker.</a:t>
            </a:r>
          </a:p>
          <a:p>
            <a:pPr marL="685800" marR="0" indent="-685800"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i="0" strike="noStrike" cap="none" spc="0" normalizeH="0" baseline="0" dirty="0">
                <a:ln>
                  <a:noFill/>
                </a:ln>
                <a:solidFill>
                  <a:srgbClr val="35B2E4"/>
                </a:solidFill>
                <a:effectLst/>
                <a:uFillTx/>
                <a:latin typeface="Calibri" panose="020F0502020204030204" pitchFamily="34" charset="0"/>
                <a:ea typeface="Helvetica Neue Medium"/>
                <a:cs typeface="Calibri" panose="020F0502020204030204" pitchFamily="34" charset="0"/>
                <a:sym typeface="Helvetica Neue Medium"/>
              </a:rPr>
              <a:t>Each student to write down their feedback in their debate logs or on their speeches</a:t>
            </a:r>
          </a:p>
        </p:txBody>
      </p:sp>
      <p:pic>
        <p:nvPicPr>
          <p:cNvPr id="4" name="Picture 3" descr="A picture containing text, businesscard, screenshot&#10;&#10;Description automatically generated">
            <a:extLst>
              <a:ext uri="{FF2B5EF4-FFF2-40B4-BE49-F238E27FC236}">
                <a16:creationId xmlns:a16="http://schemas.microsoft.com/office/drawing/2014/main" id="{51B24FFC-32A4-EF4A-97A8-B970D1C7E781}"/>
              </a:ext>
            </a:extLst>
          </p:cNvPr>
          <p:cNvPicPr>
            <a:picLocks noChangeAspect="1"/>
          </p:cNvPicPr>
          <p:nvPr/>
        </p:nvPicPr>
        <p:blipFill rotWithShape="1">
          <a:blip r:embed="rId2">
            <a:extLst>
              <a:ext uri="{28A0092B-C50C-407E-A947-70E740481C1C}">
                <a14:useLocalDpi xmlns:a14="http://schemas.microsoft.com/office/drawing/2010/main" val="0"/>
              </a:ext>
            </a:extLst>
          </a:blip>
          <a:srcRect l="5403" r="5797"/>
          <a:stretch/>
        </p:blipFill>
        <p:spPr>
          <a:xfrm>
            <a:off x="8450607" y="1333288"/>
            <a:ext cx="9885406" cy="10386257"/>
          </a:xfrm>
          <a:prstGeom prst="rect">
            <a:avLst/>
          </a:prstGeom>
          <a:ln>
            <a:solidFill>
              <a:srgbClr val="35B2E4"/>
            </a:solidFill>
          </a:ln>
        </p:spPr>
      </p:pic>
      <p:pic>
        <p:nvPicPr>
          <p:cNvPr id="11" name="Picture 10" descr="Text&#10;&#10;Description automatically generated with medium confidence">
            <a:extLst>
              <a:ext uri="{FF2B5EF4-FFF2-40B4-BE49-F238E27FC236}">
                <a16:creationId xmlns:a16="http://schemas.microsoft.com/office/drawing/2014/main" id="{DD2646A3-7A68-454F-8C59-E65EFC57EEC5}"/>
              </a:ext>
            </a:extLst>
          </p:cNvPr>
          <p:cNvPicPr>
            <a:picLocks noChangeAspect="1"/>
          </p:cNvPicPr>
          <p:nvPr/>
        </p:nvPicPr>
        <p:blipFill rotWithShape="1">
          <a:blip r:embed="rId3">
            <a:extLst>
              <a:ext uri="{28A0092B-C50C-407E-A947-70E740481C1C}">
                <a14:useLocalDpi xmlns:a14="http://schemas.microsoft.com/office/drawing/2010/main" val="0"/>
              </a:ext>
            </a:extLst>
          </a:blip>
          <a:srcRect l="3590" t="2760" r="4096" b="7382"/>
          <a:stretch/>
        </p:blipFill>
        <p:spPr>
          <a:xfrm>
            <a:off x="407125" y="1333288"/>
            <a:ext cx="7558568" cy="10386257"/>
          </a:xfrm>
          <a:prstGeom prst="rect">
            <a:avLst/>
          </a:prstGeom>
          <a:ln>
            <a:solidFill>
              <a:srgbClr val="35B2E4"/>
            </a:solidFill>
          </a:ln>
        </p:spPr>
      </p:pic>
    </p:spTree>
    <p:extLst>
      <p:ext uri="{BB962C8B-B14F-4D97-AF65-F5344CB8AC3E}">
        <p14:creationId xmlns:p14="http://schemas.microsoft.com/office/powerpoint/2010/main" val="26663360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83735</TotalTime>
  <Words>408</Words>
  <Application>Microsoft Office PowerPoint</Application>
  <PresentationFormat>Custom</PresentationFormat>
  <Paragraphs>59</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Controversial history</dc:title>
  <cp:lastModifiedBy>Sarah Gillen</cp:lastModifiedBy>
  <cp:revision>41</cp:revision>
  <dcterms:modified xsi:type="dcterms:W3CDTF">2022-04-12T21:09:10Z</dcterms:modified>
</cp:coreProperties>
</file>