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69" r:id="rId2"/>
    <p:sldId id="277" r:id="rId3"/>
    <p:sldId id="284" r:id="rId4"/>
    <p:sldId id="285" r:id="rId5"/>
    <p:sldId id="302" r:id="rId6"/>
    <p:sldId id="287" r:id="rId7"/>
    <p:sldId id="267" r:id="rId8"/>
    <p:sldId id="276" r:id="rId9"/>
    <p:sldId id="301" r:id="rId10"/>
    <p:sldId id="303" r:id="rId11"/>
  </p:sldIdLst>
  <p:sldSz cx="24384000" cy="13716000"/>
  <p:notesSz cx="6858000" cy="9144000"/>
  <p:embeddedFontLst>
    <p:embeddedFont>
      <p:font typeface="Calibri" panose="020F0502020204030204" pitchFamily="34" charset="0"/>
      <p:regular r:id="rId13"/>
      <p:bold r:id="rId14"/>
      <p:italic r:id="rId15"/>
      <p:boldItalic r:id="rId1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2E4"/>
    <a:srgbClr val="3AC5FF"/>
    <a:srgbClr val="35BCF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09"/>
    <p:restoredTop sz="77812"/>
  </p:normalViewPr>
  <p:slideViewPr>
    <p:cSldViewPr snapToGrid="0" snapToObjects="1">
      <p:cViewPr varScale="1">
        <p:scale>
          <a:sx n="26" d="100"/>
          <a:sy n="26" d="100"/>
        </p:scale>
        <p:origin x="560" y="44"/>
      </p:cViewPr>
      <p:guideLst/>
    </p:cSldViewPr>
  </p:slideViewPr>
  <p:notesTextViewPr>
    <p:cViewPr>
      <p:scale>
        <a:sx n="1" d="1"/>
        <a:sy n="1" d="1"/>
      </p:scale>
      <p:origin x="0" y="0"/>
    </p:cViewPr>
  </p:notesTextViewPr>
  <p:notesViewPr>
    <p:cSldViewPr snapToGrid="0" snapToObjects="1">
      <p:cViewPr varScale="1">
        <p:scale>
          <a:sx n="86" d="100"/>
          <a:sy n="86" d="100"/>
        </p:scale>
        <p:origin x="2720"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022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706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23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i="0" dirty="0"/>
          </a:p>
        </p:txBody>
      </p:sp>
    </p:spTree>
    <p:extLst>
      <p:ext uri="{BB962C8B-B14F-4D97-AF65-F5344CB8AC3E}">
        <p14:creationId xmlns:p14="http://schemas.microsoft.com/office/powerpoint/2010/main" val="402276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681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i="0" dirty="0"/>
          </a:p>
        </p:txBody>
      </p:sp>
    </p:spTree>
    <p:extLst>
      <p:ext uri="{BB962C8B-B14F-4D97-AF65-F5344CB8AC3E}">
        <p14:creationId xmlns:p14="http://schemas.microsoft.com/office/powerpoint/2010/main" val="406606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561006-F358-BB44-AB02-665CBADF96A9}"/>
              </a:ext>
            </a:extLst>
          </p:cNvPr>
          <p:cNvSpPr/>
          <p:nvPr userDrawn="1"/>
        </p:nvSpPr>
        <p:spPr>
          <a:xfrm>
            <a:off x="18821400" y="0"/>
            <a:ext cx="55626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pic>
        <p:nvPicPr>
          <p:cNvPr id="4" name="Picture 3" descr="Logo, company name&#10;&#10;Description automatically generated">
            <a:extLst>
              <a:ext uri="{FF2B5EF4-FFF2-40B4-BE49-F238E27FC236}">
                <a16:creationId xmlns:a16="http://schemas.microsoft.com/office/drawing/2014/main" id="{A1D4DC22-E8DA-7B47-93F2-456752CFFA1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9108539" y="11729328"/>
            <a:ext cx="4988322" cy="1814343"/>
          </a:xfrm>
          <a:prstGeom prst="rect">
            <a:avLst/>
          </a:prstGeom>
        </p:spPr>
      </p:pic>
      <p:sp>
        <p:nvSpPr>
          <p:cNvPr id="5" name="Rectangle 4">
            <a:extLst>
              <a:ext uri="{FF2B5EF4-FFF2-40B4-BE49-F238E27FC236}">
                <a16:creationId xmlns:a16="http://schemas.microsoft.com/office/drawing/2014/main" id="{C697D24E-FBF0-AC45-8BA3-9D0D81E14B61}"/>
              </a:ext>
            </a:extLst>
          </p:cNvPr>
          <p:cNvSpPr/>
          <p:nvPr userDrawn="1"/>
        </p:nvSpPr>
        <p:spPr>
          <a:xfrm>
            <a:off x="0" y="0"/>
            <a:ext cx="188214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405CB-5648-8446-9E44-45A2DEA08E76}"/>
              </a:ext>
            </a:extLst>
          </p:cNvPr>
          <p:cNvSpPr/>
          <p:nvPr userDrawn="1"/>
        </p:nvSpPr>
        <p:spPr>
          <a:xfrm>
            <a:off x="18821400" y="0"/>
            <a:ext cx="55626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Logo, company name&#10;&#10;Description automatically generated">
            <a:extLst>
              <a:ext uri="{FF2B5EF4-FFF2-40B4-BE49-F238E27FC236}">
                <a16:creationId xmlns:a16="http://schemas.microsoft.com/office/drawing/2014/main" id="{4F4AA23D-5970-4E48-87F8-0C803F1E316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9108539" y="11729328"/>
            <a:ext cx="4988322" cy="1814343"/>
          </a:xfrm>
          <a:prstGeom prst="rect">
            <a:avLst/>
          </a:prstGeom>
        </p:spPr>
      </p:pic>
      <p:sp>
        <p:nvSpPr>
          <p:cNvPr id="6" name="Rectangle 5">
            <a:extLst>
              <a:ext uri="{FF2B5EF4-FFF2-40B4-BE49-F238E27FC236}">
                <a16:creationId xmlns:a16="http://schemas.microsoft.com/office/drawing/2014/main" id="{AF2109A4-3519-CF46-ACFF-813A3EEB7205}"/>
              </a:ext>
            </a:extLst>
          </p:cNvPr>
          <p:cNvSpPr/>
          <p:nvPr userDrawn="1"/>
        </p:nvSpPr>
        <p:spPr>
          <a:xfrm>
            <a:off x="0" y="0"/>
            <a:ext cx="188214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A58928-6B2C-BC4D-ADBD-41C68CF67948}"/>
              </a:ext>
            </a:extLst>
          </p:cNvPr>
          <p:cNvSpPr/>
          <p:nvPr userDrawn="1"/>
        </p:nvSpPr>
        <p:spPr>
          <a:xfrm>
            <a:off x="18821400" y="0"/>
            <a:ext cx="55626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descr="Logo, company name&#10;&#10;Description automatically generated">
            <a:extLst>
              <a:ext uri="{FF2B5EF4-FFF2-40B4-BE49-F238E27FC236}">
                <a16:creationId xmlns:a16="http://schemas.microsoft.com/office/drawing/2014/main" id="{FC78588C-9C4D-5C44-AC47-AC039274A2D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9108539" y="11729328"/>
            <a:ext cx="4988322" cy="1814343"/>
          </a:xfrm>
          <a:prstGeom prst="rect">
            <a:avLst/>
          </a:prstGeom>
        </p:spPr>
      </p:pic>
      <p:sp>
        <p:nvSpPr>
          <p:cNvPr id="7" name="Rectangle 6">
            <a:extLst>
              <a:ext uri="{FF2B5EF4-FFF2-40B4-BE49-F238E27FC236}">
                <a16:creationId xmlns:a16="http://schemas.microsoft.com/office/drawing/2014/main" id="{B72EDB55-CC11-0B4A-82D4-28E887D80F0A}"/>
              </a:ext>
            </a:extLst>
          </p:cNvPr>
          <p:cNvSpPr/>
          <p:nvPr userDrawn="1"/>
        </p:nvSpPr>
        <p:spPr>
          <a:xfrm>
            <a:off x="0" y="0"/>
            <a:ext cx="188214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469900">
              <a:spcBef>
                <a:spcPts val="0"/>
              </a:spcBef>
              <a:buSzTx/>
              <a:buNone/>
              <a:defRPr sz="8500" spc="-170">
                <a:latin typeface="Helvetica Neue Medium"/>
                <a:ea typeface="Helvetica Neue Medium"/>
                <a:cs typeface="Helvetica Neue Medium"/>
                <a:sym typeface="Helvetica Neue Medium"/>
              </a:defRPr>
            </a:lvl2pPr>
            <a:lvl3pPr marL="638923" indent="-469900">
              <a:spcBef>
                <a:spcPts val="0"/>
              </a:spcBef>
              <a:buSzTx/>
              <a:buNone/>
              <a:defRPr sz="8500" spc="-170">
                <a:latin typeface="Helvetica Neue Medium"/>
                <a:ea typeface="Helvetica Neue Medium"/>
                <a:cs typeface="Helvetica Neue Medium"/>
                <a:sym typeface="Helvetica Neue Medium"/>
              </a:defRPr>
            </a:lvl3pPr>
            <a:lvl4pPr marL="638923" indent="-469900">
              <a:spcBef>
                <a:spcPts val="0"/>
              </a:spcBef>
              <a:buSzTx/>
              <a:buNone/>
              <a:defRPr sz="8500" spc="-170">
                <a:latin typeface="Helvetica Neue Medium"/>
                <a:ea typeface="Helvetica Neue Medium"/>
                <a:cs typeface="Helvetica Neue Medium"/>
                <a:sym typeface="Helvetica Neue Medium"/>
              </a:defRPr>
            </a:lvl4pPr>
            <a:lvl5pPr marL="638923" indent="-469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touchcast.com/s/lho912m9d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oP4KuKOIu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78FB-0DA2-EF4C-A64E-3A96DBF44AA3}"/>
              </a:ext>
            </a:extLst>
          </p:cNvPr>
          <p:cNvSpPr/>
          <p:nvPr/>
        </p:nvSpPr>
        <p:spPr>
          <a:xfrm>
            <a:off x="19415759" y="597808"/>
            <a:ext cx="4384041" cy="913634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b="1" u="sng" dirty="0">
                <a:solidFill>
                  <a:srgbClr val="35B2E4"/>
                </a:solidFill>
                <a:latin typeface="Calibri" panose="020F0502020204030204" pitchFamily="34" charset="0"/>
                <a:cs typeface="Calibri" panose="020F0502020204030204" pitchFamily="34" charset="0"/>
              </a:rPr>
              <a:t>Lesson 1-3 Starter Activity</a:t>
            </a:r>
          </a:p>
          <a:p>
            <a:r>
              <a:rPr lang="en-GB" dirty="0">
                <a:solidFill>
                  <a:srgbClr val="35B2E4"/>
                </a:solidFill>
                <a:latin typeface="Calibri" panose="020F0502020204030204" pitchFamily="34" charset="0"/>
                <a:cs typeface="Calibri" panose="020F0502020204030204" pitchFamily="34" charset="0"/>
              </a:rPr>
              <a:t>Ask students to annotate the source with the following information:</a:t>
            </a:r>
          </a:p>
          <a:p>
            <a:pPr marL="685800" indent="-685800">
              <a:buFont typeface="Arial" panose="020B0604020202020204" pitchFamily="34" charset="0"/>
              <a:buChar char="•"/>
            </a:pPr>
            <a:r>
              <a:rPr lang="en-GB" dirty="0">
                <a:solidFill>
                  <a:srgbClr val="35B2E4"/>
                </a:solidFill>
                <a:latin typeface="Calibri" panose="020F0502020204030204" pitchFamily="34" charset="0"/>
                <a:cs typeface="Calibri" panose="020F0502020204030204" pitchFamily="34" charset="0"/>
              </a:rPr>
              <a:t>What is the message?</a:t>
            </a:r>
          </a:p>
          <a:p>
            <a:pPr marL="685800" indent="-685800">
              <a:buFont typeface="Arial" panose="020B0604020202020204" pitchFamily="34" charset="0"/>
              <a:buChar char="•"/>
            </a:pPr>
            <a:r>
              <a:rPr lang="en-GB" dirty="0">
                <a:solidFill>
                  <a:srgbClr val="35B2E4"/>
                </a:solidFill>
                <a:latin typeface="Calibri" panose="020F0502020204030204" pitchFamily="34" charset="0"/>
                <a:cs typeface="Calibri" panose="020F0502020204030204" pitchFamily="34" charset="0"/>
              </a:rPr>
              <a:t>How reliable is this source?</a:t>
            </a:r>
          </a:p>
        </p:txBody>
      </p:sp>
      <p:pic>
        <p:nvPicPr>
          <p:cNvPr id="2" name="Picture 2" descr="International School History - Western Europe 1939-2000 - Spain, Germany  and Britain">
            <a:extLst>
              <a:ext uri="{FF2B5EF4-FFF2-40B4-BE49-F238E27FC236}">
                <a16:creationId xmlns:a16="http://schemas.microsoft.com/office/drawing/2014/main" id="{DD4D7863-A8A8-B540-8335-C9AB5C1DA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875" y="475888"/>
            <a:ext cx="13784167" cy="107813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3797593-E9DC-A94C-8F8F-FBE54DA6DCF8}"/>
              </a:ext>
            </a:extLst>
          </p:cNvPr>
          <p:cNvSpPr/>
          <p:nvPr/>
        </p:nvSpPr>
        <p:spPr>
          <a:xfrm>
            <a:off x="3133275" y="11286379"/>
            <a:ext cx="13551571" cy="17543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0000"/>
              </a:lnSpc>
              <a:spcBef>
                <a:spcPts val="600"/>
              </a:spcBef>
            </a:pPr>
            <a:r>
              <a:rPr lang="en-US" sz="3600" dirty="0">
                <a:solidFill>
                  <a:srgbClr val="35B2E4"/>
                </a:solidFill>
                <a:latin typeface="Calibri" panose="020F0502020204030204" pitchFamily="34" charset="0"/>
                <a:cs typeface="Calibri" panose="020F0502020204030204" pitchFamily="34" charset="0"/>
              </a:rPr>
              <a:t>A British Cartoon from 14</a:t>
            </a:r>
            <a:r>
              <a:rPr lang="en-US" sz="3600" baseline="30000" dirty="0">
                <a:solidFill>
                  <a:srgbClr val="35B2E4"/>
                </a:solidFill>
                <a:latin typeface="Calibri" panose="020F0502020204030204" pitchFamily="34" charset="0"/>
                <a:cs typeface="Calibri" panose="020F0502020204030204" pitchFamily="34" charset="0"/>
              </a:rPr>
              <a:t>th</a:t>
            </a:r>
            <a:r>
              <a:rPr lang="en-US" sz="3600" dirty="0">
                <a:solidFill>
                  <a:srgbClr val="35B2E4"/>
                </a:solidFill>
                <a:latin typeface="Calibri" panose="020F0502020204030204" pitchFamily="34" charset="0"/>
                <a:cs typeface="Calibri" panose="020F0502020204030204" pitchFamily="34" charset="0"/>
              </a:rPr>
              <a:t> May 1940 by David Low.  The cartoon is titled ‘All Behind You, Winston’.  The cartoon was published in the Evening Standard Newspaper.</a:t>
            </a:r>
          </a:p>
        </p:txBody>
      </p:sp>
      <p:sp>
        <p:nvSpPr>
          <p:cNvPr id="11" name="Rectangle 10">
            <a:extLst>
              <a:ext uri="{FF2B5EF4-FFF2-40B4-BE49-F238E27FC236}">
                <a16:creationId xmlns:a16="http://schemas.microsoft.com/office/drawing/2014/main" id="{D36BD865-9AF1-214C-B8FD-53CBCF44D167}"/>
              </a:ext>
            </a:extLst>
          </p:cNvPr>
          <p:cNvSpPr/>
          <p:nvPr/>
        </p:nvSpPr>
        <p:spPr>
          <a:xfrm>
            <a:off x="16461042" y="12689840"/>
            <a:ext cx="2651286" cy="7017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400" b="1" dirty="0">
                <a:solidFill>
                  <a:schemeClr val="bg1"/>
                </a:solidFill>
                <a:latin typeface="Calibri" panose="020F0502020204030204" pitchFamily="34" charset="0"/>
                <a:cs typeface="Calibri" panose="020F0502020204030204" pitchFamily="34" charset="0"/>
              </a:rPr>
              <a:t>10mins</a:t>
            </a:r>
          </a:p>
        </p:txBody>
      </p:sp>
    </p:spTree>
    <p:extLst>
      <p:ext uri="{BB962C8B-B14F-4D97-AF65-F5344CB8AC3E}">
        <p14:creationId xmlns:p14="http://schemas.microsoft.com/office/powerpoint/2010/main" val="17415062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8A9D5D-FB2B-C543-9BB7-587C9DEAFE95}"/>
              </a:ext>
            </a:extLst>
          </p:cNvPr>
          <p:cNvSpPr/>
          <p:nvPr/>
        </p:nvSpPr>
        <p:spPr>
          <a:xfrm>
            <a:off x="19354801" y="597808"/>
            <a:ext cx="4445000" cy="37856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6000" b="1" dirty="0">
                <a:solidFill>
                  <a:srgbClr val="35B2E4"/>
                </a:solidFill>
                <a:latin typeface="Calibri" panose="020F0502020204030204" pitchFamily="34" charset="0"/>
                <a:cs typeface="Calibri" panose="020F0502020204030204" pitchFamily="34" charset="0"/>
              </a:rPr>
              <a:t>Peer assessment and reflection</a:t>
            </a:r>
          </a:p>
        </p:txBody>
      </p:sp>
      <p:sp>
        <p:nvSpPr>
          <p:cNvPr id="5" name="Rectangle 4">
            <a:extLst>
              <a:ext uri="{FF2B5EF4-FFF2-40B4-BE49-F238E27FC236}">
                <a16:creationId xmlns:a16="http://schemas.microsoft.com/office/drawing/2014/main" id="{8A4678DE-CAFF-0A4B-A41A-6D292E05E63B}"/>
              </a:ext>
            </a:extLst>
          </p:cNvPr>
          <p:cNvSpPr/>
          <p:nvPr/>
        </p:nvSpPr>
        <p:spPr>
          <a:xfrm>
            <a:off x="927833" y="752042"/>
            <a:ext cx="17160239" cy="2385268"/>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0000"/>
              </a:lnSpc>
              <a:spcBef>
                <a:spcPts val="600"/>
              </a:spcBef>
            </a:pPr>
            <a:r>
              <a:rPr lang="en-US" sz="3600" dirty="0">
                <a:solidFill>
                  <a:schemeClr val="tx1"/>
                </a:solidFill>
                <a:latin typeface="Calibri" panose="020F0502020204030204" pitchFamily="34" charset="0"/>
                <a:cs typeface="Calibri" panose="020F0502020204030204" pitchFamily="34" charset="0"/>
              </a:rPr>
              <a:t>Using the assessment framework  below, the judges will give feedback to EACH student using the criteria below.</a:t>
            </a:r>
          </a:p>
          <a:p>
            <a:pPr>
              <a:spcBef>
                <a:spcPts val="600"/>
              </a:spcBef>
            </a:pPr>
            <a:r>
              <a:rPr lang="en-US" sz="3600" dirty="0">
                <a:solidFill>
                  <a:schemeClr val="tx1"/>
                </a:solidFill>
                <a:latin typeface="Calibri" panose="020F0502020204030204" pitchFamily="34" charset="0"/>
                <a:cs typeface="Calibri" panose="020F0502020204030204" pitchFamily="34" charset="0"/>
              </a:rPr>
              <a:t>The judges will give feedback using this format “What we really liked about your speech was (example), and what we’d like you to work on was (example).</a:t>
            </a:r>
          </a:p>
        </p:txBody>
      </p:sp>
      <p:graphicFrame>
        <p:nvGraphicFramePr>
          <p:cNvPr id="8" name="Table 8">
            <a:extLst>
              <a:ext uri="{FF2B5EF4-FFF2-40B4-BE49-F238E27FC236}">
                <a16:creationId xmlns:a16="http://schemas.microsoft.com/office/drawing/2014/main" id="{5040A4AD-E7A5-3C4D-A802-6E50BF464809}"/>
              </a:ext>
            </a:extLst>
          </p:cNvPr>
          <p:cNvGraphicFramePr>
            <a:graphicFrameLocks noGrp="1"/>
          </p:cNvGraphicFramePr>
          <p:nvPr>
            <p:extLst>
              <p:ext uri="{D42A27DB-BD31-4B8C-83A1-F6EECF244321}">
                <p14:modId xmlns:p14="http://schemas.microsoft.com/office/powerpoint/2010/main" val="1009687116"/>
              </p:ext>
            </p:extLst>
          </p:nvPr>
        </p:nvGraphicFramePr>
        <p:xfrm>
          <a:off x="1036321" y="3319328"/>
          <a:ext cx="17051751" cy="8702069"/>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3318459">
                  <a:extLst>
                    <a:ext uri="{9D8B030D-6E8A-4147-A177-3AD203B41FA5}">
                      <a16:colId xmlns:a16="http://schemas.microsoft.com/office/drawing/2014/main" val="658002745"/>
                    </a:ext>
                  </a:extLst>
                </a:gridCol>
                <a:gridCol w="13733292">
                  <a:extLst>
                    <a:ext uri="{9D8B030D-6E8A-4147-A177-3AD203B41FA5}">
                      <a16:colId xmlns:a16="http://schemas.microsoft.com/office/drawing/2014/main" val="1884848116"/>
                    </a:ext>
                  </a:extLst>
                </a:gridCol>
              </a:tblGrid>
              <a:tr h="1278298">
                <a:tc>
                  <a:txBody>
                    <a:bodyPr/>
                    <a:lstStyle/>
                    <a:p>
                      <a:pPr algn="l"/>
                      <a:r>
                        <a:rPr lang="en-US" sz="4000" dirty="0">
                          <a:solidFill>
                            <a:schemeClr val="tx1"/>
                          </a:solidFill>
                          <a:latin typeface="Calibri" panose="020F0502020204030204" pitchFamily="34" charset="0"/>
                          <a:cs typeface="Calibri" panose="020F0502020204030204" pitchFamily="34" charset="0"/>
                        </a:rPr>
                        <a:t>Assessment framework </a:t>
                      </a:r>
                    </a:p>
                  </a:txBody>
                  <a:tcPr>
                    <a:solidFill>
                      <a:schemeClr val="accent1">
                        <a:lumMod val="20000"/>
                        <a:lumOff val="80000"/>
                      </a:schemeClr>
                    </a:solidFill>
                  </a:tcPr>
                </a:tc>
                <a:tc>
                  <a:txBody>
                    <a:bodyPr/>
                    <a:lstStyle/>
                    <a:p>
                      <a:pPr marL="0" indent="0" algn="l">
                        <a:buFont typeface="Arial" panose="020B0604020202020204" pitchFamily="34" charset="0"/>
                        <a:buNone/>
                      </a:pPr>
                      <a:r>
                        <a:rPr lang="en-US" sz="4000" dirty="0">
                          <a:solidFill>
                            <a:schemeClr val="tx1"/>
                          </a:solidFill>
                          <a:latin typeface="Calibri" panose="020F0502020204030204" pitchFamily="34" charset="0"/>
                          <a:cs typeface="Calibri" panose="020F0502020204030204" pitchFamily="34" charset="0"/>
                        </a:rPr>
                        <a:t>Did the speech…</a:t>
                      </a:r>
                    </a:p>
                  </a:txBody>
                  <a:tcPr>
                    <a:solidFill>
                      <a:schemeClr val="accent1">
                        <a:lumMod val="20000"/>
                        <a:lumOff val="80000"/>
                      </a:schemeClr>
                    </a:solidFill>
                  </a:tcPr>
                </a:tc>
                <a:extLst>
                  <a:ext uri="{0D108BD9-81ED-4DB2-BD59-A6C34878D82A}">
                    <a16:rowId xmlns:a16="http://schemas.microsoft.com/office/drawing/2014/main" val="4261768800"/>
                  </a:ext>
                </a:extLst>
              </a:tr>
              <a:tr h="3061969">
                <a:tc>
                  <a:txBody>
                    <a:bodyPr/>
                    <a:lstStyle/>
                    <a:p>
                      <a:pPr algn="l"/>
                      <a:r>
                        <a:rPr lang="en-US" sz="4000" dirty="0">
                          <a:solidFill>
                            <a:schemeClr val="tx1"/>
                          </a:solidFill>
                          <a:latin typeface="Calibri" panose="020F0502020204030204" pitchFamily="34" charset="0"/>
                          <a:cs typeface="Calibri" panose="020F0502020204030204" pitchFamily="34" charset="0"/>
                        </a:rPr>
                        <a:t>Structure</a:t>
                      </a:r>
                    </a:p>
                  </a:txBody>
                  <a:tcPr>
                    <a:solidFill>
                      <a:schemeClr val="accent1">
                        <a:lumMod val="40000"/>
                        <a:lumOff val="60000"/>
                      </a:schemeClr>
                    </a:solidFill>
                  </a:tcPr>
                </a:tc>
                <a:tc>
                  <a:txBody>
                    <a:bodyPr/>
                    <a:lstStyle/>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Follow a clear structure?</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linking sentences?</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Last 1-2 minutes, or whatever time you set?</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Link with the other speeches on the same team</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some counter arguments/rebuttal</a:t>
                      </a:r>
                    </a:p>
                  </a:txBody>
                  <a:tcPr>
                    <a:solidFill>
                      <a:schemeClr val="accent1">
                        <a:lumMod val="40000"/>
                        <a:lumOff val="60000"/>
                      </a:schemeClr>
                    </a:solidFill>
                  </a:tcPr>
                </a:tc>
                <a:extLst>
                  <a:ext uri="{0D108BD9-81ED-4DB2-BD59-A6C34878D82A}">
                    <a16:rowId xmlns:a16="http://schemas.microsoft.com/office/drawing/2014/main" val="1976109518"/>
                  </a:ext>
                </a:extLst>
              </a:tr>
              <a:tr h="2247086">
                <a:tc>
                  <a:txBody>
                    <a:bodyPr/>
                    <a:lstStyle/>
                    <a:p>
                      <a:pPr algn="l"/>
                      <a:r>
                        <a:rPr lang="en-US" sz="4000" dirty="0">
                          <a:solidFill>
                            <a:schemeClr val="tx1"/>
                          </a:solidFill>
                          <a:latin typeface="Calibri" panose="020F0502020204030204" pitchFamily="34" charset="0"/>
                          <a:cs typeface="Calibri" panose="020F0502020204030204" pitchFamily="34" charset="0"/>
                        </a:rPr>
                        <a:t>Evidence</a:t>
                      </a:r>
                    </a:p>
                  </a:txBody>
                  <a:tcPr>
                    <a:solidFill>
                      <a:schemeClr val="accent1">
                        <a:lumMod val="20000"/>
                        <a:lumOff val="80000"/>
                      </a:schemeClr>
                    </a:solidFill>
                  </a:tcPr>
                </a:tc>
                <a:tc>
                  <a:txBody>
                    <a:bodyPr/>
                    <a:lstStyle/>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quotes/descriptions from the source?</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your own knowledge? Facts, statistics, dates</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critical analysis of why a source was credible evidence?</a:t>
                      </a:r>
                    </a:p>
                  </a:txBody>
                  <a:tcPr>
                    <a:solidFill>
                      <a:schemeClr val="accent1">
                        <a:lumMod val="20000"/>
                        <a:lumOff val="80000"/>
                      </a:schemeClr>
                    </a:solidFill>
                  </a:tcPr>
                </a:tc>
                <a:extLst>
                  <a:ext uri="{0D108BD9-81ED-4DB2-BD59-A6C34878D82A}">
                    <a16:rowId xmlns:a16="http://schemas.microsoft.com/office/drawing/2014/main" val="1280991448"/>
                  </a:ext>
                </a:extLst>
              </a:tr>
              <a:tr h="2004903">
                <a:tc>
                  <a:txBody>
                    <a:bodyPr/>
                    <a:lstStyle/>
                    <a:p>
                      <a:pPr algn="l"/>
                      <a:r>
                        <a:rPr lang="en-US" sz="4000" dirty="0">
                          <a:solidFill>
                            <a:schemeClr val="tx1"/>
                          </a:solidFill>
                          <a:latin typeface="Calibri" panose="020F0502020204030204" pitchFamily="34" charset="0"/>
                          <a:cs typeface="Calibri" panose="020F0502020204030204" pitchFamily="34" charset="0"/>
                        </a:rPr>
                        <a:t>Language</a:t>
                      </a:r>
                    </a:p>
                  </a:txBody>
                  <a:tcPr>
                    <a:solidFill>
                      <a:schemeClr val="accent1">
                        <a:lumMod val="40000"/>
                        <a:lumOff val="60000"/>
                      </a:schemeClr>
                    </a:solidFill>
                  </a:tcPr>
                </a:tc>
                <a:tc>
                  <a:txBody>
                    <a:bodyPr/>
                    <a:lstStyle/>
                    <a:p>
                      <a:pPr marL="571500" indent="-571500" algn="l">
                        <a:buFont typeface="Wingdings" pitchFamily="2" charset="2"/>
                        <a:buChar char="q"/>
                      </a:pPr>
                      <a:r>
                        <a:rPr lang="en-US" sz="4000">
                          <a:solidFill>
                            <a:schemeClr val="tx1"/>
                          </a:solidFill>
                          <a:latin typeface="Calibri" panose="020F0502020204030204" pitchFamily="34" charset="0"/>
                          <a:cs typeface="Calibri" panose="020F0502020204030204" pitchFamily="34" charset="0"/>
                        </a:rPr>
                        <a:t>Include </a:t>
                      </a:r>
                      <a:r>
                        <a:rPr lang="en-US" sz="4000" dirty="0">
                          <a:solidFill>
                            <a:schemeClr val="tx1"/>
                          </a:solidFill>
                          <a:latin typeface="Calibri" panose="020F0502020204030204" pitchFamily="34" charset="0"/>
                          <a:cs typeface="Calibri" panose="020F0502020204030204" pitchFamily="34" charset="0"/>
                        </a:rPr>
                        <a:t>persuasive language?</a:t>
                      </a:r>
                    </a:p>
                  </a:txBody>
                  <a:tcPr>
                    <a:solidFill>
                      <a:schemeClr val="accent1">
                        <a:lumMod val="40000"/>
                        <a:lumOff val="60000"/>
                      </a:schemeClr>
                    </a:solidFill>
                  </a:tcPr>
                </a:tc>
                <a:extLst>
                  <a:ext uri="{0D108BD9-81ED-4DB2-BD59-A6C34878D82A}">
                    <a16:rowId xmlns:a16="http://schemas.microsoft.com/office/drawing/2014/main" val="1760597341"/>
                  </a:ext>
                </a:extLst>
              </a:tr>
            </a:tbl>
          </a:graphicData>
        </a:graphic>
      </p:graphicFrame>
      <p:sp>
        <p:nvSpPr>
          <p:cNvPr id="11" name="Rectangle 10">
            <a:extLst>
              <a:ext uri="{FF2B5EF4-FFF2-40B4-BE49-F238E27FC236}">
                <a16:creationId xmlns:a16="http://schemas.microsoft.com/office/drawing/2014/main" id="{ACA096FC-98AF-6745-BE91-E960DF33FB26}"/>
              </a:ext>
            </a:extLst>
          </p:cNvPr>
          <p:cNvSpPr/>
          <p:nvPr/>
        </p:nvSpPr>
        <p:spPr>
          <a:xfrm>
            <a:off x="16461042" y="12689840"/>
            <a:ext cx="2651286" cy="7017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400" b="1" dirty="0">
                <a:solidFill>
                  <a:schemeClr val="bg1"/>
                </a:solidFill>
                <a:latin typeface="Calibri" panose="020F0502020204030204" pitchFamily="34" charset="0"/>
                <a:cs typeface="Calibri" panose="020F0502020204030204" pitchFamily="34" charset="0"/>
              </a:rPr>
              <a:t>10mins</a:t>
            </a:r>
          </a:p>
        </p:txBody>
      </p:sp>
    </p:spTree>
    <p:extLst>
      <p:ext uri="{BB962C8B-B14F-4D97-AF65-F5344CB8AC3E}">
        <p14:creationId xmlns:p14="http://schemas.microsoft.com/office/powerpoint/2010/main" val="18773432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ternational School History - Western Europe 1939-2000 - Spain, Germany  and Britain">
            <a:extLst>
              <a:ext uri="{FF2B5EF4-FFF2-40B4-BE49-F238E27FC236}">
                <a16:creationId xmlns:a16="http://schemas.microsoft.com/office/drawing/2014/main" id="{0EFB8400-BC2F-074F-8E58-C39DB503C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373" y="2153414"/>
            <a:ext cx="8627253" cy="67478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DE0A4D0-825E-7D44-A100-EAAD9F04511D}"/>
              </a:ext>
            </a:extLst>
          </p:cNvPr>
          <p:cNvSpPr/>
          <p:nvPr/>
        </p:nvSpPr>
        <p:spPr>
          <a:xfrm>
            <a:off x="7878372" y="819715"/>
            <a:ext cx="8627253" cy="1200329"/>
          </a:xfrm>
          <a:prstGeom prst="rect">
            <a:avLst/>
          </a:prstGeom>
        </p:spPr>
        <p:txBody>
          <a:bodyPr wrap="square">
            <a:spAutoFit/>
          </a:bodyPr>
          <a:lstStyle/>
          <a:p>
            <a:pPr>
              <a:lnSpc>
                <a:spcPct val="100000"/>
              </a:lnSpc>
              <a:spcBef>
                <a:spcPts val="600"/>
              </a:spcBef>
            </a:pPr>
            <a:r>
              <a:rPr lang="en-US" sz="2400" dirty="0">
                <a:solidFill>
                  <a:schemeClr val="tx1"/>
                </a:solidFill>
                <a:latin typeface="Calibri" panose="020F0502020204030204" pitchFamily="34" charset="0"/>
                <a:cs typeface="Calibri" panose="020F0502020204030204" pitchFamily="34" charset="0"/>
              </a:rPr>
              <a:t>A British Cartoon from 14</a:t>
            </a:r>
            <a:r>
              <a:rPr lang="en-US" sz="2400" baseline="30000" dirty="0">
                <a:solidFill>
                  <a:schemeClr val="tx1"/>
                </a:solidFill>
                <a:latin typeface="Calibri" panose="020F0502020204030204" pitchFamily="34" charset="0"/>
                <a:cs typeface="Calibri" panose="020F0502020204030204" pitchFamily="34" charset="0"/>
              </a:rPr>
              <a:t>th</a:t>
            </a:r>
            <a:r>
              <a:rPr lang="en-US" sz="2400" dirty="0">
                <a:solidFill>
                  <a:schemeClr val="tx1"/>
                </a:solidFill>
                <a:latin typeface="Calibri" panose="020F0502020204030204" pitchFamily="34" charset="0"/>
                <a:cs typeface="Calibri" panose="020F0502020204030204" pitchFamily="34" charset="0"/>
              </a:rPr>
              <a:t> May 1940 by David Low.  The cartoon is titled ‘All Behind You, Winston’.  The cartoon was published in the Evening Standard Newspaper.</a:t>
            </a:r>
          </a:p>
        </p:txBody>
      </p:sp>
      <p:sp>
        <p:nvSpPr>
          <p:cNvPr id="7" name="Rectangle 6">
            <a:extLst>
              <a:ext uri="{FF2B5EF4-FFF2-40B4-BE49-F238E27FC236}">
                <a16:creationId xmlns:a16="http://schemas.microsoft.com/office/drawing/2014/main" id="{FA1575FE-F75D-2E4D-823E-E2102CB42FC0}"/>
              </a:ext>
            </a:extLst>
          </p:cNvPr>
          <p:cNvSpPr/>
          <p:nvPr/>
        </p:nvSpPr>
        <p:spPr>
          <a:xfrm>
            <a:off x="846612" y="545956"/>
            <a:ext cx="6620988" cy="4165243"/>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rPr>
              <a:t>This cartoon was published in May 1940.  What was happening at the time?</a:t>
            </a: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3" name="Rectangle 12">
            <a:extLst>
              <a:ext uri="{FF2B5EF4-FFF2-40B4-BE49-F238E27FC236}">
                <a16:creationId xmlns:a16="http://schemas.microsoft.com/office/drawing/2014/main" id="{365E9295-F1A7-8243-B652-593284E23679}"/>
              </a:ext>
            </a:extLst>
          </p:cNvPr>
          <p:cNvSpPr/>
          <p:nvPr/>
        </p:nvSpPr>
        <p:spPr>
          <a:xfrm>
            <a:off x="846612" y="5156671"/>
            <a:ext cx="6620988" cy="748923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rPr>
              <a:t>What is happening in the source?</a:t>
            </a: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rPr>
              <a:t>Why do you think the artist has put Churchill at the front?</a:t>
            </a: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19" name="Rectangle 18">
            <a:extLst>
              <a:ext uri="{FF2B5EF4-FFF2-40B4-BE49-F238E27FC236}">
                <a16:creationId xmlns:a16="http://schemas.microsoft.com/office/drawing/2014/main" id="{598E71DB-58F7-1441-B224-608DDC361D98}"/>
              </a:ext>
            </a:extLst>
          </p:cNvPr>
          <p:cNvSpPr/>
          <p:nvPr/>
        </p:nvSpPr>
        <p:spPr>
          <a:xfrm>
            <a:off x="7878372" y="9034656"/>
            <a:ext cx="8627253" cy="361124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rPr>
              <a:t>Why do you think the artist included the caption “All Behind You, Winston”?</a:t>
            </a: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20" name="Rectangle 19">
            <a:extLst>
              <a:ext uri="{FF2B5EF4-FFF2-40B4-BE49-F238E27FC236}">
                <a16:creationId xmlns:a16="http://schemas.microsoft.com/office/drawing/2014/main" id="{F38C2EDE-30F6-B44A-A8FD-9A62C88741CF}"/>
              </a:ext>
            </a:extLst>
          </p:cNvPr>
          <p:cNvSpPr/>
          <p:nvPr/>
        </p:nvSpPr>
        <p:spPr>
          <a:xfrm>
            <a:off x="16916397" y="490279"/>
            <a:ext cx="6620988" cy="6381234"/>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rPr>
              <a:t>Is there any features in this source that could limit the reliability of this source? </a:t>
            </a: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21" name="Rectangle 20">
            <a:extLst>
              <a:ext uri="{FF2B5EF4-FFF2-40B4-BE49-F238E27FC236}">
                <a16:creationId xmlns:a16="http://schemas.microsoft.com/office/drawing/2014/main" id="{B5FF2881-8057-234A-826C-F20692C72925}"/>
              </a:ext>
            </a:extLst>
          </p:cNvPr>
          <p:cNvSpPr/>
          <p:nvPr/>
        </p:nvSpPr>
        <p:spPr>
          <a:xfrm>
            <a:off x="16916397" y="7187997"/>
            <a:ext cx="6620988" cy="5457904"/>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400" dirty="0">
                <a:solidFill>
                  <a:schemeClr val="tx1"/>
                </a:solidFill>
                <a:latin typeface="Calibri" panose="020F0502020204030204" pitchFamily="34" charset="0"/>
                <a:ea typeface="Helvetica Neue Medium"/>
                <a:cs typeface="Calibri" panose="020F0502020204030204" pitchFamily="34" charset="0"/>
                <a:sym typeface="Helvetica Neue Medium"/>
              </a:rPr>
              <a:t>What is the message of this source?</a:t>
            </a: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Calibri" panose="020F0502020204030204" pitchFamily="34" charset="0"/>
              <a:ea typeface="Helvetica Neue Medium"/>
              <a:cs typeface="Calibri" panose="020F0502020204030204" pitchFamily="34" charset="0"/>
              <a:sym typeface="Helvetica Neue Medium"/>
            </a:endParaRPr>
          </a:p>
        </p:txBody>
      </p:sp>
      <p:sp>
        <p:nvSpPr>
          <p:cNvPr id="24" name="Down Arrow 23">
            <a:extLst>
              <a:ext uri="{FF2B5EF4-FFF2-40B4-BE49-F238E27FC236}">
                <a16:creationId xmlns:a16="http://schemas.microsoft.com/office/drawing/2014/main" id="{8328CE1F-81C6-8342-B3EA-EF858E215B2A}"/>
              </a:ext>
            </a:extLst>
          </p:cNvPr>
          <p:cNvSpPr/>
          <p:nvPr/>
        </p:nvSpPr>
        <p:spPr>
          <a:xfrm>
            <a:off x="3505200" y="4711199"/>
            <a:ext cx="651906" cy="44547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Down Arrow 24">
            <a:extLst>
              <a:ext uri="{FF2B5EF4-FFF2-40B4-BE49-F238E27FC236}">
                <a16:creationId xmlns:a16="http://schemas.microsoft.com/office/drawing/2014/main" id="{BBCAFCD1-7D02-484C-8175-8F623E027849}"/>
              </a:ext>
            </a:extLst>
          </p:cNvPr>
          <p:cNvSpPr/>
          <p:nvPr/>
        </p:nvSpPr>
        <p:spPr>
          <a:xfrm rot="16200000">
            <a:off x="7347033" y="10617542"/>
            <a:ext cx="651906" cy="44547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Down Arrow 25">
            <a:extLst>
              <a:ext uri="{FF2B5EF4-FFF2-40B4-BE49-F238E27FC236}">
                <a16:creationId xmlns:a16="http://schemas.microsoft.com/office/drawing/2014/main" id="{12770AC0-1E16-E945-8454-5129F00DA3DA}"/>
              </a:ext>
            </a:extLst>
          </p:cNvPr>
          <p:cNvSpPr/>
          <p:nvPr/>
        </p:nvSpPr>
        <p:spPr>
          <a:xfrm rot="16200000">
            <a:off x="16402408" y="10810971"/>
            <a:ext cx="651906" cy="44547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Down Arrow 26">
            <a:extLst>
              <a:ext uri="{FF2B5EF4-FFF2-40B4-BE49-F238E27FC236}">
                <a16:creationId xmlns:a16="http://schemas.microsoft.com/office/drawing/2014/main" id="{93DF60C3-3977-0446-BDDF-03E690EC2435}"/>
              </a:ext>
            </a:extLst>
          </p:cNvPr>
          <p:cNvSpPr/>
          <p:nvPr/>
        </p:nvSpPr>
        <p:spPr>
          <a:xfrm rot="10800000">
            <a:off x="19900938" y="6807019"/>
            <a:ext cx="651906" cy="44547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916526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10;&#10;Description automatically generated with low confidence">
            <a:extLst>
              <a:ext uri="{FF2B5EF4-FFF2-40B4-BE49-F238E27FC236}">
                <a16:creationId xmlns:a16="http://schemas.microsoft.com/office/drawing/2014/main" id="{5C53F76A-3EBA-1E41-AF60-4FE2A97C6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17" y="597808"/>
            <a:ext cx="17937699" cy="1083437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BE22B24-A44A-5A43-B1CB-42BEAD5CF9C0}"/>
              </a:ext>
            </a:extLst>
          </p:cNvPr>
          <p:cNvSpPr/>
          <p:nvPr/>
        </p:nvSpPr>
        <p:spPr>
          <a:xfrm>
            <a:off x="19415759" y="597808"/>
            <a:ext cx="4384041" cy="855926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6600" b="1" u="sng" dirty="0">
                <a:solidFill>
                  <a:srgbClr val="35B2E4"/>
                </a:solidFill>
                <a:latin typeface="Calibri" panose="020F0502020204030204" pitchFamily="34" charset="0"/>
                <a:cs typeface="Calibri" panose="020F0502020204030204" pitchFamily="34" charset="0"/>
              </a:rPr>
              <a:t>Key enquiry</a:t>
            </a:r>
          </a:p>
          <a:p>
            <a:pPr algn="ctr"/>
            <a:endParaRPr lang="en-GB" sz="6600" b="1" u="sng" dirty="0">
              <a:solidFill>
                <a:srgbClr val="35B2E4"/>
              </a:solidFill>
              <a:latin typeface="Calibri" panose="020F0502020204030204" pitchFamily="34" charset="0"/>
              <a:cs typeface="Calibri" panose="020F0502020204030204" pitchFamily="34" charset="0"/>
            </a:endParaRPr>
          </a:p>
          <a:p>
            <a:pPr algn="ctr"/>
            <a:r>
              <a:rPr lang="en-GB" sz="6600" dirty="0">
                <a:solidFill>
                  <a:srgbClr val="35B2E4"/>
                </a:solidFill>
                <a:latin typeface="Calibri" panose="020F0502020204030204" pitchFamily="34" charset="0"/>
                <a:cs typeface="Calibri" panose="020F0502020204030204" pitchFamily="34" charset="0"/>
              </a:rPr>
              <a:t>Does Churchill deserve his status as the greatest Briton ever?</a:t>
            </a:r>
          </a:p>
        </p:txBody>
      </p:sp>
      <p:sp>
        <p:nvSpPr>
          <p:cNvPr id="7" name="Rectangle 6">
            <a:extLst>
              <a:ext uri="{FF2B5EF4-FFF2-40B4-BE49-F238E27FC236}">
                <a16:creationId xmlns:a16="http://schemas.microsoft.com/office/drawing/2014/main" id="{EA7EA038-2E0A-8246-9989-D666498389F2}"/>
              </a:ext>
            </a:extLst>
          </p:cNvPr>
          <p:cNvSpPr/>
          <p:nvPr/>
        </p:nvSpPr>
        <p:spPr>
          <a:xfrm>
            <a:off x="515616" y="11687354"/>
            <a:ext cx="17937699" cy="17543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000" dirty="0">
                <a:solidFill>
                  <a:srgbClr val="35B2E4"/>
                </a:solidFill>
                <a:latin typeface="Calibri" panose="020F0502020204030204" pitchFamily="34" charset="0"/>
                <a:cs typeface="Calibri" panose="020F0502020204030204" pitchFamily="34" charset="0"/>
              </a:rPr>
              <a:t>For contextual knowledge you could use the timeline as an overview of Churchill and develop it as you explore his role at home, his wilderness years, abroad and remembering Churchill.</a:t>
            </a:r>
          </a:p>
        </p:txBody>
      </p:sp>
    </p:spTree>
    <p:extLst>
      <p:ext uri="{BB962C8B-B14F-4D97-AF65-F5344CB8AC3E}">
        <p14:creationId xmlns:p14="http://schemas.microsoft.com/office/powerpoint/2010/main" val="17474923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27D713-D14D-4B4A-B327-D1B6E2C4F92D}"/>
              </a:ext>
            </a:extLst>
          </p:cNvPr>
          <p:cNvSpPr/>
          <p:nvPr/>
        </p:nvSpPr>
        <p:spPr>
          <a:xfrm>
            <a:off x="19112328" y="658768"/>
            <a:ext cx="4687473" cy="102074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000" b="1" u="sng" dirty="0">
                <a:solidFill>
                  <a:srgbClr val="35B2E4"/>
                </a:solidFill>
                <a:latin typeface="Calibri" panose="020F0502020204030204" pitchFamily="34" charset="0"/>
                <a:cs typeface="Calibri" panose="020F0502020204030204" pitchFamily="34" charset="0"/>
              </a:rPr>
              <a:t>Activity</a:t>
            </a:r>
          </a:p>
          <a:p>
            <a:pPr algn="ctr"/>
            <a:r>
              <a:rPr lang="en-GB" sz="4000" b="1" dirty="0">
                <a:solidFill>
                  <a:srgbClr val="35B2E4"/>
                </a:solidFill>
                <a:latin typeface="Calibri" panose="020F0502020204030204" pitchFamily="34" charset="0"/>
                <a:cs typeface="Calibri" panose="020F0502020204030204" pitchFamily="34" charset="0"/>
              </a:rPr>
              <a:t>Churchill at home</a:t>
            </a:r>
            <a:endParaRPr lang="en-GB" sz="3400" b="1" dirty="0">
              <a:solidFill>
                <a:srgbClr val="35B2E4"/>
              </a:solidFill>
              <a:latin typeface="Calibri" panose="020F0502020204030204" pitchFamily="34" charset="0"/>
              <a:cs typeface="Calibri" panose="020F0502020204030204" pitchFamily="34" charset="0"/>
            </a:endParaRPr>
          </a:p>
          <a:p>
            <a:r>
              <a:rPr lang="en-GB" sz="3400" dirty="0">
                <a:solidFill>
                  <a:srgbClr val="35B2E4"/>
                </a:solidFill>
                <a:latin typeface="Calibri" panose="020F0502020204030204" pitchFamily="34" charset="0"/>
                <a:cs typeface="Calibri" panose="020F0502020204030204" pitchFamily="34" charset="0"/>
              </a:rPr>
              <a:t>Put students into pairs or groups of four. Give each pair these two sources</a:t>
            </a:r>
          </a:p>
          <a:p>
            <a:r>
              <a:rPr lang="en-GB" sz="3400" b="1" dirty="0">
                <a:solidFill>
                  <a:srgbClr val="35B2E4"/>
                </a:solidFill>
                <a:latin typeface="Calibri" panose="020F0502020204030204" pitchFamily="34" charset="0"/>
                <a:cs typeface="Calibri" panose="020F0502020204030204" pitchFamily="34" charset="0"/>
              </a:rPr>
              <a:t>Step 1: </a:t>
            </a:r>
            <a:r>
              <a:rPr lang="en-GB" sz="3400" dirty="0">
                <a:solidFill>
                  <a:srgbClr val="35B2E4"/>
                </a:solidFill>
                <a:latin typeface="Calibri" panose="020F0502020204030204" pitchFamily="34" charset="0"/>
                <a:cs typeface="Calibri" panose="020F0502020204030204" pitchFamily="34" charset="0"/>
              </a:rPr>
              <a:t>What can you learn from each source about Churchill?</a:t>
            </a:r>
          </a:p>
          <a:p>
            <a:r>
              <a:rPr lang="en-GB" sz="3400" b="1" dirty="0">
                <a:solidFill>
                  <a:srgbClr val="35B2E4"/>
                </a:solidFill>
                <a:latin typeface="Calibri" panose="020F0502020204030204" pitchFamily="34" charset="0"/>
                <a:cs typeface="Calibri" panose="020F0502020204030204" pitchFamily="34" charset="0"/>
              </a:rPr>
              <a:t>Step 2: </a:t>
            </a:r>
            <a:r>
              <a:rPr lang="en-GB" sz="3400" dirty="0">
                <a:solidFill>
                  <a:srgbClr val="35B2E4"/>
                </a:solidFill>
                <a:latin typeface="Calibri" panose="020F0502020204030204" pitchFamily="34" charset="0"/>
                <a:cs typeface="Calibri" panose="020F0502020204030204" pitchFamily="34" charset="0"/>
              </a:rPr>
              <a:t>To what extent are these sources reliable?</a:t>
            </a:r>
          </a:p>
          <a:p>
            <a:r>
              <a:rPr lang="en-GB" sz="3400" b="1" dirty="0">
                <a:solidFill>
                  <a:srgbClr val="35B2E4"/>
                </a:solidFill>
                <a:latin typeface="Calibri" panose="020F0502020204030204" pitchFamily="34" charset="0"/>
                <a:cs typeface="Calibri" panose="020F0502020204030204" pitchFamily="34" charset="0"/>
              </a:rPr>
              <a:t>Step 3: </a:t>
            </a:r>
            <a:r>
              <a:rPr lang="en-GB" sz="3400" dirty="0">
                <a:solidFill>
                  <a:srgbClr val="35B2E4"/>
                </a:solidFill>
                <a:latin typeface="Calibri" panose="020F0502020204030204" pitchFamily="34" charset="0"/>
                <a:cs typeface="Calibri" panose="020F0502020204030204" pitchFamily="34" charset="0"/>
              </a:rPr>
              <a:t>What are the similarities and differences between these sources?</a:t>
            </a:r>
          </a:p>
        </p:txBody>
      </p:sp>
      <p:sp>
        <p:nvSpPr>
          <p:cNvPr id="7" name="Rectangle 6">
            <a:extLst>
              <a:ext uri="{FF2B5EF4-FFF2-40B4-BE49-F238E27FC236}">
                <a16:creationId xmlns:a16="http://schemas.microsoft.com/office/drawing/2014/main" id="{3516B678-2549-4B4F-9A18-58C895F04239}"/>
              </a:ext>
            </a:extLst>
          </p:cNvPr>
          <p:cNvSpPr/>
          <p:nvPr/>
        </p:nvSpPr>
        <p:spPr>
          <a:xfrm>
            <a:off x="1146516" y="5762473"/>
            <a:ext cx="4445391" cy="6075509"/>
          </a:xfrm>
          <a:prstGeom prst="rect">
            <a:avLst/>
          </a:prstGeom>
        </p:spPr>
        <p:txBody>
          <a:bodyPr wrap="square">
            <a:spAutoFit/>
          </a:bodyPr>
          <a:lstStyle/>
          <a:p>
            <a:r>
              <a:rPr lang="en-GB" b="1" dirty="0">
                <a:solidFill>
                  <a:srgbClr val="35B2E4"/>
                </a:solidFill>
                <a:latin typeface="Calibri" panose="020F0502020204030204" pitchFamily="34" charset="0"/>
                <a:ea typeface="Times New Roman" panose="02020603050405020304" pitchFamily="18" charset="0"/>
              </a:rPr>
              <a:t>Reflection: </a:t>
            </a:r>
            <a:r>
              <a:rPr lang="en-GB" dirty="0">
                <a:solidFill>
                  <a:srgbClr val="35B2E4"/>
                </a:solidFill>
                <a:latin typeface="Calibri" panose="020F0502020204030204" pitchFamily="34" charset="0"/>
                <a:ea typeface="Times New Roman" panose="02020603050405020304" pitchFamily="18" charset="0"/>
              </a:rPr>
              <a:t>Ask pairs to reflect on what both sources taken together tell us about Churchill’s attitudes towards social policy at home.</a:t>
            </a:r>
            <a:r>
              <a:rPr lang="en-GB" dirty="0">
                <a:solidFill>
                  <a:srgbClr val="35B2E4"/>
                </a:solidFill>
              </a:rPr>
              <a:t> </a:t>
            </a:r>
            <a:endParaRPr lang="en-US" dirty="0">
              <a:solidFill>
                <a:srgbClr val="35B2E4"/>
              </a:solidFill>
            </a:endParaRPr>
          </a:p>
        </p:txBody>
      </p:sp>
      <p:pic>
        <p:nvPicPr>
          <p:cNvPr id="11" name="Picture 10" descr="Text, letter&#10;&#10;Description automatically generated">
            <a:extLst>
              <a:ext uri="{FF2B5EF4-FFF2-40B4-BE49-F238E27FC236}">
                <a16:creationId xmlns:a16="http://schemas.microsoft.com/office/drawing/2014/main" id="{1A421AA3-29EE-2543-A101-732CB18C6F7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506308" y="5762473"/>
            <a:ext cx="11964571" cy="7459896"/>
          </a:xfrm>
          <a:prstGeom prst="rect">
            <a:avLst/>
          </a:prstGeom>
          <a:ln>
            <a:solidFill>
              <a:srgbClr val="35B2E4"/>
            </a:solidFill>
          </a:ln>
        </p:spPr>
      </p:pic>
      <p:sp>
        <p:nvSpPr>
          <p:cNvPr id="20" name="Rectangle 19">
            <a:extLst>
              <a:ext uri="{FF2B5EF4-FFF2-40B4-BE49-F238E27FC236}">
                <a16:creationId xmlns:a16="http://schemas.microsoft.com/office/drawing/2014/main" id="{B26710B9-F6FF-AB47-A5FF-AFE7B7CB4C3B}"/>
              </a:ext>
            </a:extLst>
          </p:cNvPr>
          <p:cNvSpPr/>
          <p:nvPr/>
        </p:nvSpPr>
        <p:spPr>
          <a:xfrm>
            <a:off x="548640" y="493631"/>
            <a:ext cx="17922239" cy="4658198"/>
          </a:xfrm>
          <a:prstGeom prst="rect">
            <a:avLst/>
          </a:prstGeom>
          <a:ln>
            <a:solidFill>
              <a:srgbClr val="35B2E4"/>
            </a:solidFill>
          </a:ln>
        </p:spPr>
        <p:txBody>
          <a:bodyPr wrap="square">
            <a:spAutoFit/>
          </a:bodyPr>
          <a:lstStyle/>
          <a:p>
            <a:r>
              <a:rPr lang="en-GB" sz="3200" dirty="0">
                <a:latin typeface="Calibri" panose="020F0502020204030204" pitchFamily="34" charset="0"/>
                <a:cs typeface="Calibri" panose="020F0502020204030204" pitchFamily="34" charset="0"/>
              </a:rPr>
              <a:t>It was not until he became Home Secretary in 1910 that the cloven hoof appeared. Without a moment's delay he openly adopted that policy of "blood and iron" which belongs to the militarist mind, and which, unless he is forthwith removed from office, will shortly plunge this country, and with it Europe, into chaos. Faced with industrial unrest, he concentrated on </a:t>
            </a:r>
            <a:r>
              <a:rPr lang="en-GB" sz="3200" dirty="0" err="1">
                <a:latin typeface="Calibri" panose="020F0502020204030204" pitchFamily="34" charset="0"/>
                <a:cs typeface="Calibri" panose="020F0502020204030204" pitchFamily="34" charset="0"/>
              </a:rPr>
              <a:t>Tonypandy</a:t>
            </a:r>
            <a:r>
              <a:rPr lang="en-GB" sz="3200" dirty="0">
                <a:latin typeface="Calibri" panose="020F0502020204030204" pitchFamily="34" charset="0"/>
                <a:cs typeface="Calibri" panose="020F0502020204030204" pitchFamily="34" charset="0"/>
              </a:rPr>
              <a:t>, Llanelly, Liverpool, or wherever the storm centre of the moment was, police from other parts of the country. When this, as might have been expected, made matters worse, he at once sent soldiers and machine-guns to settle the disputes. Again, when the police had difficulty in arresting three or four criminals in the East End of London he pursued the same policy. First masses of police, then soldiers, then even horse artillery. </a:t>
            </a:r>
          </a:p>
          <a:p>
            <a:r>
              <a:rPr lang="en-GB" sz="2800" dirty="0">
                <a:latin typeface="Calibri" panose="020F0502020204030204" pitchFamily="34" charset="0"/>
                <a:cs typeface="Calibri" panose="020F0502020204030204" pitchFamily="34" charset="0"/>
              </a:rPr>
              <a:t>By B.N. Langdon Davies, Daily Herald (Labour Paper), 2 May 1919 </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2880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D21A0E5E-6EB0-2845-B81B-7509F79984A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140" y="0"/>
            <a:ext cx="11595042" cy="9479280"/>
          </a:xfrm>
          <a:prstGeom prst="rect">
            <a:avLst/>
          </a:prstGeom>
        </p:spPr>
      </p:pic>
      <p:pic>
        <p:nvPicPr>
          <p:cNvPr id="5" name="Picture 4" descr="Chart, line chart&#10;&#10;Description automatically generated">
            <a:extLst>
              <a:ext uri="{FF2B5EF4-FFF2-40B4-BE49-F238E27FC236}">
                <a16:creationId xmlns:a16="http://schemas.microsoft.com/office/drawing/2014/main" id="{97DF293C-76FE-7C47-AC2C-E67D6315CA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191181" y="1063566"/>
            <a:ext cx="11595041" cy="8186801"/>
          </a:xfrm>
          <a:prstGeom prst="rect">
            <a:avLst/>
          </a:prstGeom>
        </p:spPr>
      </p:pic>
      <p:sp>
        <p:nvSpPr>
          <p:cNvPr id="6" name="Rectangle 5">
            <a:extLst>
              <a:ext uri="{FF2B5EF4-FFF2-40B4-BE49-F238E27FC236}">
                <a16:creationId xmlns:a16="http://schemas.microsoft.com/office/drawing/2014/main" id="{76DFCAEA-5105-4443-A0F6-8E9DDA736DE3}"/>
              </a:ext>
            </a:extLst>
          </p:cNvPr>
          <p:cNvSpPr/>
          <p:nvPr/>
        </p:nvSpPr>
        <p:spPr>
          <a:xfrm>
            <a:off x="596140" y="10122259"/>
            <a:ext cx="18738010" cy="31670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spcBef>
                <a:spcPts val="0"/>
              </a:spcBef>
            </a:pPr>
            <a:r>
              <a:rPr lang="en-GB" sz="3600" b="1" u="sng" dirty="0">
                <a:solidFill>
                  <a:srgbClr val="35B2E4"/>
                </a:solidFill>
                <a:latin typeface="Calibri" panose="020F0502020204030204" pitchFamily="34" charset="0"/>
                <a:cs typeface="Calibri" panose="020F0502020204030204" pitchFamily="34" charset="0"/>
              </a:rPr>
              <a:t>Activity</a:t>
            </a:r>
          </a:p>
          <a:p>
            <a:pPr>
              <a:spcBef>
                <a:spcPts val="0"/>
              </a:spcBef>
            </a:pPr>
            <a:r>
              <a:rPr lang="en-GB" sz="3600" b="1" dirty="0">
                <a:solidFill>
                  <a:srgbClr val="35B2E4"/>
                </a:solidFill>
                <a:latin typeface="Calibri" panose="020F0502020204030204" pitchFamily="34" charset="0"/>
                <a:cs typeface="Calibri" panose="020F0502020204030204" pitchFamily="34" charset="0"/>
              </a:rPr>
              <a:t>Churchill in the wilderness</a:t>
            </a:r>
          </a:p>
          <a:p>
            <a:pPr>
              <a:spcBef>
                <a:spcPts val="0"/>
              </a:spcBef>
            </a:pPr>
            <a:r>
              <a:rPr lang="en-GB" sz="3000" dirty="0">
                <a:solidFill>
                  <a:srgbClr val="35B2E4"/>
                </a:solidFill>
                <a:latin typeface="Calibri" panose="020F0502020204030204" pitchFamily="34" charset="0"/>
                <a:cs typeface="Calibri" panose="020F0502020204030204" pitchFamily="34" charset="0"/>
              </a:rPr>
              <a:t>Ask pairs ‘how do both sources taken together help explain why fascist movements were popular in Britain in the 1930s?’ </a:t>
            </a:r>
          </a:p>
          <a:p>
            <a:pPr>
              <a:spcBef>
                <a:spcPts val="0"/>
              </a:spcBef>
            </a:pPr>
            <a:r>
              <a:rPr lang="en-GB" sz="3000" dirty="0">
                <a:solidFill>
                  <a:srgbClr val="35B2E4"/>
                </a:solidFill>
                <a:latin typeface="Calibri" panose="020F0502020204030204" pitchFamily="34" charset="0"/>
                <a:cs typeface="Calibri" panose="020F0502020204030204" pitchFamily="34" charset="0"/>
              </a:rPr>
              <a:t>The teacher can take the class in different directions at this point e.g.</a:t>
            </a:r>
          </a:p>
          <a:p>
            <a:pPr marL="342900" indent="-342900">
              <a:spcBef>
                <a:spcPts val="0"/>
              </a:spcBef>
              <a:buFont typeface="Arial" panose="020B0604020202020204" pitchFamily="34" charset="0"/>
              <a:buChar char="•"/>
            </a:pPr>
            <a:r>
              <a:rPr lang="en-GB" sz="3000" dirty="0">
                <a:solidFill>
                  <a:srgbClr val="35B2E4"/>
                </a:solidFill>
                <a:latin typeface="Calibri" panose="020F0502020204030204" pitchFamily="34" charset="0"/>
                <a:cs typeface="Calibri" panose="020F0502020204030204" pitchFamily="34" charset="0"/>
              </a:rPr>
              <a:t>Can you think of other occasions when economic hardship has led to a decline in trust of democracy?</a:t>
            </a:r>
          </a:p>
          <a:p>
            <a:pPr marL="342900" indent="-342900">
              <a:spcBef>
                <a:spcPts val="0"/>
              </a:spcBef>
              <a:buFont typeface="Arial" panose="020B0604020202020204" pitchFamily="34" charset="0"/>
              <a:buChar char="•"/>
            </a:pPr>
            <a:r>
              <a:rPr lang="en-GB" sz="3000" dirty="0">
                <a:solidFill>
                  <a:srgbClr val="35B2E4"/>
                </a:solidFill>
                <a:latin typeface="Calibri" panose="020F0502020204030204" pitchFamily="34" charset="0"/>
                <a:cs typeface="Calibri" panose="020F0502020204030204" pitchFamily="34" charset="0"/>
              </a:rPr>
              <a:t>If you had been a young man or woman in the 1930s would you have been attracted to the black shirts? </a:t>
            </a:r>
          </a:p>
        </p:txBody>
      </p:sp>
      <p:pic>
        <p:nvPicPr>
          <p:cNvPr id="7" name="Picture 6" descr="Logo, company name&#10;&#10;Description automatically generated">
            <a:extLst>
              <a:ext uri="{FF2B5EF4-FFF2-40B4-BE49-F238E27FC236}">
                <a16:creationId xmlns:a16="http://schemas.microsoft.com/office/drawing/2014/main" id="{2239C5C2-D91F-0A4E-94C2-006867BAC2B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9433893" y="11012939"/>
            <a:ext cx="4507599" cy="1639495"/>
          </a:xfrm>
          <a:prstGeom prst="rect">
            <a:avLst/>
          </a:prstGeom>
        </p:spPr>
      </p:pic>
      <p:cxnSp>
        <p:nvCxnSpPr>
          <p:cNvPr id="9" name="Straight Connector 8">
            <a:extLst>
              <a:ext uri="{FF2B5EF4-FFF2-40B4-BE49-F238E27FC236}">
                <a16:creationId xmlns:a16="http://schemas.microsoft.com/office/drawing/2014/main" id="{9CA00EB5-8DE7-184D-B33B-F35E149A0165}"/>
              </a:ext>
            </a:extLst>
          </p:cNvPr>
          <p:cNvCxnSpPr>
            <a:cxnSpLocks/>
          </p:cNvCxnSpPr>
          <p:nvPr/>
        </p:nvCxnSpPr>
        <p:spPr>
          <a:xfrm>
            <a:off x="0" y="9906000"/>
            <a:ext cx="24384000" cy="0"/>
          </a:xfrm>
          <a:prstGeom prst="line">
            <a:avLst/>
          </a:prstGeom>
          <a:ln w="57150">
            <a:solidFill>
              <a:srgbClr val="35B2E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22E63C-5EB1-324D-86B8-28B987E45460}"/>
              </a:ext>
            </a:extLst>
          </p:cNvPr>
          <p:cNvCxnSpPr>
            <a:cxnSpLocks/>
          </p:cNvCxnSpPr>
          <p:nvPr/>
        </p:nvCxnSpPr>
        <p:spPr>
          <a:xfrm>
            <a:off x="18991385" y="9906000"/>
            <a:ext cx="0" cy="3810000"/>
          </a:xfrm>
          <a:prstGeom prst="line">
            <a:avLst/>
          </a:prstGeom>
          <a:noFill/>
          <a:ln w="57150" cap="flat">
            <a:solidFill>
              <a:srgbClr val="35B2E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846415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27D713-D14D-4B4A-B327-D1B6E2C4F92D}"/>
              </a:ext>
            </a:extLst>
          </p:cNvPr>
          <p:cNvSpPr/>
          <p:nvPr/>
        </p:nvSpPr>
        <p:spPr>
          <a:xfrm>
            <a:off x="19147887" y="449337"/>
            <a:ext cx="4687473" cy="1214178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400" b="1" u="sng" dirty="0">
                <a:solidFill>
                  <a:srgbClr val="35B2E4"/>
                </a:solidFill>
                <a:latin typeface="Calibri" panose="020F0502020204030204" pitchFamily="34" charset="0"/>
                <a:cs typeface="Calibri" panose="020F0502020204030204" pitchFamily="34" charset="0"/>
              </a:rPr>
              <a:t>Activity</a:t>
            </a:r>
          </a:p>
          <a:p>
            <a:pPr algn="ctr"/>
            <a:r>
              <a:rPr lang="en-GB" sz="3600" b="1" dirty="0">
                <a:solidFill>
                  <a:srgbClr val="35B2E4"/>
                </a:solidFill>
                <a:latin typeface="Calibri" panose="020F0502020204030204" pitchFamily="34" charset="0"/>
                <a:cs typeface="Calibri" panose="020F0502020204030204" pitchFamily="34" charset="0"/>
              </a:rPr>
              <a:t>Churchill abroad</a:t>
            </a:r>
          </a:p>
          <a:p>
            <a:r>
              <a:rPr lang="en-GB" sz="3600" dirty="0">
                <a:solidFill>
                  <a:srgbClr val="35B2E4"/>
                </a:solidFill>
                <a:latin typeface="Calibri" panose="020F0502020204030204" pitchFamily="34" charset="0"/>
                <a:cs typeface="Calibri" panose="020F0502020204030204" pitchFamily="34" charset="0"/>
              </a:rPr>
              <a:t>Put students into pairs or groups of four. Give each pair these two sources</a:t>
            </a:r>
          </a:p>
          <a:p>
            <a:r>
              <a:rPr lang="en-GB" sz="3600" b="1" dirty="0">
                <a:solidFill>
                  <a:srgbClr val="35B2E4"/>
                </a:solidFill>
                <a:latin typeface="Calibri" panose="020F0502020204030204" pitchFamily="34" charset="0"/>
                <a:cs typeface="Calibri" panose="020F0502020204030204" pitchFamily="34" charset="0"/>
              </a:rPr>
              <a:t>Step 1: </a:t>
            </a:r>
            <a:r>
              <a:rPr lang="en-GB" sz="3600" dirty="0">
                <a:solidFill>
                  <a:srgbClr val="35B2E4"/>
                </a:solidFill>
                <a:latin typeface="Calibri" panose="020F0502020204030204" pitchFamily="34" charset="0"/>
                <a:cs typeface="Calibri" panose="020F0502020204030204" pitchFamily="34" charset="0"/>
              </a:rPr>
              <a:t>What can you learn from each source about Churchill?</a:t>
            </a:r>
          </a:p>
          <a:p>
            <a:r>
              <a:rPr lang="en-GB" sz="3600" b="1" dirty="0">
                <a:solidFill>
                  <a:srgbClr val="35B2E4"/>
                </a:solidFill>
                <a:latin typeface="Calibri" panose="020F0502020204030204" pitchFamily="34" charset="0"/>
                <a:cs typeface="Calibri" panose="020F0502020204030204" pitchFamily="34" charset="0"/>
              </a:rPr>
              <a:t>Step 2: </a:t>
            </a:r>
            <a:r>
              <a:rPr lang="en-GB" sz="3600" dirty="0">
                <a:solidFill>
                  <a:srgbClr val="35B2E4"/>
                </a:solidFill>
                <a:latin typeface="Calibri" panose="020F0502020204030204" pitchFamily="34" charset="0"/>
                <a:cs typeface="Calibri" panose="020F0502020204030204" pitchFamily="34" charset="0"/>
              </a:rPr>
              <a:t>To what extent are these sources reliable?</a:t>
            </a:r>
          </a:p>
          <a:p>
            <a:r>
              <a:rPr lang="en-GB" sz="3600" b="1" dirty="0">
                <a:solidFill>
                  <a:srgbClr val="35B2E4"/>
                </a:solidFill>
                <a:latin typeface="Calibri" panose="020F0502020204030204" pitchFamily="34" charset="0"/>
                <a:cs typeface="Calibri" panose="020F0502020204030204" pitchFamily="34" charset="0"/>
              </a:rPr>
              <a:t>Step 3: </a:t>
            </a:r>
            <a:r>
              <a:rPr lang="en-GB" sz="3600" dirty="0">
                <a:solidFill>
                  <a:srgbClr val="35B2E4"/>
                </a:solidFill>
                <a:latin typeface="Calibri" panose="020F0502020204030204" pitchFamily="34" charset="0"/>
                <a:cs typeface="Calibri" panose="020F0502020204030204" pitchFamily="34" charset="0"/>
              </a:rPr>
              <a:t>What are the similarities and differences between these sources?</a:t>
            </a:r>
          </a:p>
          <a:p>
            <a:pPr algn="ctr"/>
            <a:endParaRPr lang="en-GB" sz="3600" b="1" dirty="0">
              <a:solidFill>
                <a:srgbClr val="35B2E4"/>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E4DBBE4D-D975-1943-8380-920D5DE1CD7D}"/>
              </a:ext>
            </a:extLst>
          </p:cNvPr>
          <p:cNvSpPr/>
          <p:nvPr/>
        </p:nvSpPr>
        <p:spPr>
          <a:xfrm>
            <a:off x="9863503" y="8224266"/>
            <a:ext cx="8639519" cy="2751522"/>
          </a:xfrm>
          <a:prstGeom prst="rect">
            <a:avLst/>
          </a:prstGeom>
        </p:spPr>
        <p:txBody>
          <a:bodyPr wrap="square">
            <a:spAutoFit/>
          </a:bodyPr>
          <a:lstStyle/>
          <a:p>
            <a:r>
              <a:rPr lang="en-GB" b="1" dirty="0">
                <a:solidFill>
                  <a:srgbClr val="35B2E4"/>
                </a:solidFill>
                <a:latin typeface="Calibri" panose="020F0502020204030204" pitchFamily="34" charset="0"/>
                <a:ea typeface="Times New Roman" panose="02020603050405020304" pitchFamily="18" charset="0"/>
                <a:cs typeface="Calibri" panose="020F0502020204030204" pitchFamily="34" charset="0"/>
              </a:rPr>
              <a:t>Reflection: </a:t>
            </a:r>
            <a:r>
              <a:rPr lang="en-GB" dirty="0">
                <a:solidFill>
                  <a:srgbClr val="35B2E4"/>
                </a:solidFill>
                <a:latin typeface="Calibri" panose="020F0502020204030204" pitchFamily="34" charset="0"/>
                <a:ea typeface="Times New Roman" panose="02020603050405020304" pitchFamily="18" charset="0"/>
                <a:cs typeface="Calibri" panose="020F0502020204030204" pitchFamily="34" charset="0"/>
              </a:rPr>
              <a:t>Ask pairs to reflect on what both sources taken together tell us about Churchill’s attitudes to foreign policy.</a:t>
            </a:r>
            <a:r>
              <a:rPr lang="en-GB" dirty="0">
                <a:solidFill>
                  <a:srgbClr val="35B2E4"/>
                </a:solidFill>
                <a:latin typeface="Calibri" panose="020F0502020204030204" pitchFamily="34" charset="0"/>
                <a:cs typeface="Calibri" panose="020F0502020204030204" pitchFamily="34" charset="0"/>
              </a:rPr>
              <a:t> </a:t>
            </a:r>
            <a:endParaRPr lang="en-US" dirty="0">
              <a:solidFill>
                <a:srgbClr val="35B2E4"/>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9D1ACC0-11A0-CA40-91FA-96F16B3D60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09760" y="413914"/>
            <a:ext cx="8993262" cy="7140183"/>
          </a:xfrm>
          <a:prstGeom prst="rect">
            <a:avLst/>
          </a:prstGeom>
        </p:spPr>
      </p:pic>
      <p:pic>
        <p:nvPicPr>
          <p:cNvPr id="6" name="Picture 5" descr="A picture containing text, book&#10;&#10;Description automatically generated">
            <a:extLst>
              <a:ext uri="{FF2B5EF4-FFF2-40B4-BE49-F238E27FC236}">
                <a16:creationId xmlns:a16="http://schemas.microsoft.com/office/drawing/2014/main" id="{1FCD9C1B-6FD9-2648-9EFE-733EE729143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43840" y="449337"/>
            <a:ext cx="9323676" cy="11376903"/>
          </a:xfrm>
          <a:prstGeom prst="rect">
            <a:avLst/>
          </a:prstGeom>
        </p:spPr>
      </p:pic>
    </p:spTree>
    <p:extLst>
      <p:ext uri="{BB962C8B-B14F-4D97-AF65-F5344CB8AC3E}">
        <p14:creationId xmlns:p14="http://schemas.microsoft.com/office/powerpoint/2010/main" val="40120543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81214-C357-8B4F-AF03-7D07AFF68BC5}"/>
              </a:ext>
            </a:extLst>
          </p:cNvPr>
          <p:cNvSpPr/>
          <p:nvPr/>
        </p:nvSpPr>
        <p:spPr>
          <a:xfrm>
            <a:off x="19112328" y="658768"/>
            <a:ext cx="4687473" cy="99350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b="1" u="sng" dirty="0">
                <a:solidFill>
                  <a:srgbClr val="35B2E4"/>
                </a:solidFill>
                <a:latin typeface="Calibri" panose="020F0502020204030204" pitchFamily="34" charset="0"/>
                <a:cs typeface="Calibri" panose="020F0502020204030204" pitchFamily="34" charset="0"/>
              </a:rPr>
              <a:t>Homework</a:t>
            </a:r>
          </a:p>
          <a:p>
            <a:pPr algn="ctr"/>
            <a:r>
              <a:rPr lang="en-GB" b="1" dirty="0">
                <a:solidFill>
                  <a:srgbClr val="35B2E4"/>
                </a:solidFill>
                <a:latin typeface="Calibri" panose="020F0502020204030204" pitchFamily="34" charset="0"/>
                <a:cs typeface="Calibri" panose="020F0502020204030204" pitchFamily="34" charset="0"/>
              </a:rPr>
              <a:t>Getting ready to debate</a:t>
            </a:r>
          </a:p>
          <a:p>
            <a:r>
              <a:rPr lang="en-GB" sz="4000" dirty="0">
                <a:solidFill>
                  <a:srgbClr val="35B2E4"/>
                </a:solidFill>
                <a:latin typeface="Calibri" panose="020F0502020204030204" pitchFamily="34" charset="0"/>
                <a:cs typeface="Calibri" panose="020F0502020204030204" pitchFamily="34" charset="0"/>
              </a:rPr>
              <a:t>Split the class into two groups.</a:t>
            </a:r>
          </a:p>
          <a:p>
            <a:r>
              <a:rPr lang="en-GB" sz="4000" dirty="0">
                <a:solidFill>
                  <a:srgbClr val="35B2E4"/>
                </a:solidFill>
                <a:latin typeface="Calibri" panose="020F0502020204030204" pitchFamily="34" charset="0"/>
                <a:cs typeface="Calibri" panose="020F0502020204030204" pitchFamily="34" charset="0"/>
              </a:rPr>
              <a:t>Group 1 = Defends the view that </a:t>
            </a:r>
            <a:r>
              <a:rPr lang="en-GB" sz="4000" b="1" dirty="0">
                <a:solidFill>
                  <a:srgbClr val="35B2E4"/>
                </a:solidFill>
                <a:latin typeface="Calibri" panose="020F0502020204030204" pitchFamily="34" charset="0"/>
                <a:cs typeface="Calibri" panose="020F0502020204030204" pitchFamily="34" charset="0"/>
              </a:rPr>
              <a:t>Churchill deserves his status </a:t>
            </a:r>
          </a:p>
          <a:p>
            <a:r>
              <a:rPr lang="en-GB" sz="4000" dirty="0">
                <a:solidFill>
                  <a:srgbClr val="35B2E4"/>
                </a:solidFill>
                <a:latin typeface="Calibri" panose="020F0502020204030204" pitchFamily="34" charset="0"/>
                <a:cs typeface="Calibri" panose="020F0502020204030204" pitchFamily="34" charset="0"/>
              </a:rPr>
              <a:t>Group 2 = Defends the view </a:t>
            </a:r>
            <a:r>
              <a:rPr lang="en-GB" sz="4000" b="1" dirty="0">
                <a:solidFill>
                  <a:srgbClr val="35B2E4"/>
                </a:solidFill>
                <a:latin typeface="Calibri" panose="020F0502020204030204" pitchFamily="34" charset="0"/>
                <a:cs typeface="Calibri" panose="020F0502020204030204" pitchFamily="34" charset="0"/>
              </a:rPr>
              <a:t>Churchill does not deserve his status.</a:t>
            </a:r>
          </a:p>
        </p:txBody>
      </p:sp>
      <p:pic>
        <p:nvPicPr>
          <p:cNvPr id="15" name="Picture 14">
            <a:hlinkClick r:id="rId3"/>
            <a:extLst>
              <a:ext uri="{FF2B5EF4-FFF2-40B4-BE49-F238E27FC236}">
                <a16:creationId xmlns:a16="http://schemas.microsoft.com/office/drawing/2014/main" id="{EE4A8FF0-81C1-8D4D-B881-E7C410C1223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053" t="1629" r="3782" b="80078"/>
          <a:stretch/>
        </p:blipFill>
        <p:spPr>
          <a:xfrm>
            <a:off x="365759" y="324429"/>
            <a:ext cx="18197769" cy="8731749"/>
          </a:xfrm>
          <a:prstGeom prst="rect">
            <a:avLst/>
          </a:prstGeom>
        </p:spPr>
      </p:pic>
      <p:graphicFrame>
        <p:nvGraphicFramePr>
          <p:cNvPr id="17" name="Table 17">
            <a:extLst>
              <a:ext uri="{FF2B5EF4-FFF2-40B4-BE49-F238E27FC236}">
                <a16:creationId xmlns:a16="http://schemas.microsoft.com/office/drawing/2014/main" id="{AE6CEB37-C53D-D74E-96CC-C476876C1923}"/>
              </a:ext>
            </a:extLst>
          </p:cNvPr>
          <p:cNvGraphicFramePr>
            <a:graphicFrameLocks noGrp="1"/>
          </p:cNvGraphicFramePr>
          <p:nvPr>
            <p:extLst>
              <p:ext uri="{D42A27DB-BD31-4B8C-83A1-F6EECF244321}">
                <p14:modId xmlns:p14="http://schemas.microsoft.com/office/powerpoint/2010/main" val="1270431168"/>
              </p:ext>
            </p:extLst>
          </p:nvPr>
        </p:nvGraphicFramePr>
        <p:xfrm>
          <a:off x="584198" y="9464751"/>
          <a:ext cx="17979330" cy="1370425"/>
        </p:xfrm>
        <a:graphic>
          <a:graphicData uri="http://schemas.openxmlformats.org/drawingml/2006/table">
            <a:tbl>
              <a:tblPr firstRow="1" bandRow="1">
                <a:tableStyleId>{5940675A-B579-460E-94D1-54222C63F5DA}</a:tableStyleId>
              </a:tblPr>
              <a:tblGrid>
                <a:gridCol w="8989665">
                  <a:extLst>
                    <a:ext uri="{9D8B030D-6E8A-4147-A177-3AD203B41FA5}">
                      <a16:colId xmlns:a16="http://schemas.microsoft.com/office/drawing/2014/main" val="4149922221"/>
                    </a:ext>
                  </a:extLst>
                </a:gridCol>
                <a:gridCol w="8989665">
                  <a:extLst>
                    <a:ext uri="{9D8B030D-6E8A-4147-A177-3AD203B41FA5}">
                      <a16:colId xmlns:a16="http://schemas.microsoft.com/office/drawing/2014/main" val="1540266279"/>
                    </a:ext>
                  </a:extLst>
                </a:gridCol>
              </a:tblGrid>
              <a:tr h="654609">
                <a:tc>
                  <a:txBody>
                    <a:bodyPr/>
                    <a:lstStyle/>
                    <a:p>
                      <a:r>
                        <a:rPr lang="en-US" sz="3600" dirty="0">
                          <a:solidFill>
                            <a:srgbClr val="35B2E4"/>
                          </a:solidFill>
                          <a:latin typeface="Calibri" panose="020F0502020204030204" pitchFamily="34" charset="0"/>
                          <a:cs typeface="Calibri" panose="020F0502020204030204" pitchFamily="34" charset="0"/>
                        </a:rPr>
                        <a:t>Churchill deserves his status</a:t>
                      </a:r>
                    </a:p>
                  </a:txBody>
                  <a:tcPr/>
                </a:tc>
                <a:tc>
                  <a:txBody>
                    <a:bodyPr/>
                    <a:lstStyle/>
                    <a:p>
                      <a:r>
                        <a:rPr lang="en-US" sz="3600" dirty="0">
                          <a:solidFill>
                            <a:srgbClr val="35B2E4"/>
                          </a:solidFill>
                          <a:latin typeface="Calibri" panose="020F0502020204030204" pitchFamily="34" charset="0"/>
                          <a:cs typeface="Calibri" panose="020F0502020204030204" pitchFamily="34" charset="0"/>
                        </a:rPr>
                        <a:t>Churchill does not deserve his status</a:t>
                      </a:r>
                    </a:p>
                  </a:txBody>
                  <a:tcPr/>
                </a:tc>
                <a:extLst>
                  <a:ext uri="{0D108BD9-81ED-4DB2-BD59-A6C34878D82A}">
                    <a16:rowId xmlns:a16="http://schemas.microsoft.com/office/drawing/2014/main" val="3843669505"/>
                  </a:ext>
                </a:extLst>
              </a:tr>
              <a:tr h="715816">
                <a:tc>
                  <a:txBody>
                    <a:bodyPr/>
                    <a:lstStyle/>
                    <a:p>
                      <a:endParaRPr lang="en-US"/>
                    </a:p>
                  </a:txBody>
                  <a:tcPr/>
                </a:tc>
                <a:tc>
                  <a:txBody>
                    <a:bodyPr/>
                    <a:lstStyle/>
                    <a:p>
                      <a:endParaRPr lang="en-US" dirty="0"/>
                    </a:p>
                  </a:txBody>
                  <a:tcPr/>
                </a:tc>
                <a:extLst>
                  <a:ext uri="{0D108BD9-81ED-4DB2-BD59-A6C34878D82A}">
                    <a16:rowId xmlns:a16="http://schemas.microsoft.com/office/drawing/2014/main" val="3462439500"/>
                  </a:ext>
                </a:extLst>
              </a:tr>
            </a:tbl>
          </a:graphicData>
        </a:graphic>
      </p:graphicFrame>
      <p:sp>
        <p:nvSpPr>
          <p:cNvPr id="18" name="Rectangle 17">
            <a:extLst>
              <a:ext uri="{FF2B5EF4-FFF2-40B4-BE49-F238E27FC236}">
                <a16:creationId xmlns:a16="http://schemas.microsoft.com/office/drawing/2014/main" id="{2A3F84F5-ED2F-F34C-9AA9-D91D8349CE5E}"/>
              </a:ext>
            </a:extLst>
          </p:cNvPr>
          <p:cNvSpPr/>
          <p:nvPr/>
        </p:nvSpPr>
        <p:spPr>
          <a:xfrm>
            <a:off x="584198" y="11147825"/>
            <a:ext cx="17612362"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0000"/>
              </a:lnSpc>
              <a:spcBef>
                <a:spcPts val="600"/>
              </a:spcBef>
            </a:pPr>
            <a:r>
              <a:rPr lang="en-US" dirty="0">
                <a:solidFill>
                  <a:srgbClr val="35B2E4"/>
                </a:solidFill>
                <a:latin typeface="Calibri" panose="020F0502020204030204" pitchFamily="34" charset="0"/>
                <a:cs typeface="Calibri" panose="020F0502020204030204" pitchFamily="34" charset="0"/>
              </a:rPr>
              <a:t>Watch the video for your side and write down 4 arguments for each e.g., </a:t>
            </a:r>
            <a:r>
              <a:rPr lang="en-US" i="1" dirty="0">
                <a:solidFill>
                  <a:schemeClr val="accent5"/>
                </a:solidFill>
                <a:latin typeface="Calibri" panose="020F0502020204030204" pitchFamily="34" charset="0"/>
                <a:cs typeface="Calibri" panose="020F0502020204030204" pitchFamily="34" charset="0"/>
              </a:rPr>
              <a:t>Churchill deserves his status because he saw the threat Hitler posed in the early 1930s.</a:t>
            </a:r>
            <a:endParaRPr lang="en-US" dirty="0">
              <a:solidFill>
                <a:schemeClr val="accent5"/>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EBFEF2F-4A2D-EE45-8923-6B69800D1DEA}"/>
              </a:ext>
            </a:extLst>
          </p:cNvPr>
          <p:cNvSpPr/>
          <p:nvPr/>
        </p:nvSpPr>
        <p:spPr>
          <a:xfrm>
            <a:off x="16461042" y="12689840"/>
            <a:ext cx="2651286" cy="7017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400" b="1" dirty="0">
                <a:solidFill>
                  <a:schemeClr val="bg1"/>
                </a:solidFill>
                <a:latin typeface="Calibri" panose="020F0502020204030204" pitchFamily="34" charset="0"/>
                <a:cs typeface="Calibri" panose="020F0502020204030204" pitchFamily="34" charset="0"/>
              </a:rPr>
              <a:t>10mins</a:t>
            </a:r>
          </a:p>
        </p:txBody>
      </p:sp>
    </p:spTree>
    <p:extLst>
      <p:ext uri="{BB962C8B-B14F-4D97-AF65-F5344CB8AC3E}">
        <p14:creationId xmlns:p14="http://schemas.microsoft.com/office/powerpoint/2010/main" val="26714540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F31E1E-775D-3E46-A5CA-4BBFC1CE2BFA}"/>
              </a:ext>
            </a:extLst>
          </p:cNvPr>
          <p:cNvSpPr/>
          <p:nvPr/>
        </p:nvSpPr>
        <p:spPr>
          <a:xfrm>
            <a:off x="19112328" y="499604"/>
            <a:ext cx="4944217" cy="120263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000" b="1" dirty="0">
                <a:solidFill>
                  <a:srgbClr val="35B2E4"/>
                </a:solidFill>
                <a:latin typeface="Calibri" panose="020F0502020204030204" pitchFamily="34" charset="0"/>
                <a:cs typeface="Calibri" panose="020F0502020204030204" pitchFamily="34" charset="0"/>
              </a:rPr>
              <a:t>Lesson 4: Starter Activity</a:t>
            </a:r>
          </a:p>
          <a:p>
            <a:pPr algn="ctr"/>
            <a:r>
              <a:rPr lang="en-GB" sz="4000" i="1" dirty="0">
                <a:solidFill>
                  <a:srgbClr val="35B2E4"/>
                </a:solidFill>
                <a:latin typeface="Calibri" panose="020F0502020204030204" pitchFamily="34" charset="0"/>
                <a:cs typeface="Calibri" panose="020F0502020204030204" pitchFamily="34" charset="0"/>
              </a:rPr>
              <a:t>How should we debate in the classroom?</a:t>
            </a:r>
          </a:p>
          <a:p>
            <a:r>
              <a:rPr lang="en-GB" sz="4000" dirty="0">
                <a:solidFill>
                  <a:srgbClr val="35B2E4"/>
                </a:solidFill>
                <a:latin typeface="Calibri" panose="020F0502020204030204" pitchFamily="34" charset="0"/>
                <a:cs typeface="Calibri" panose="020F0502020204030204" pitchFamily="34" charset="0"/>
              </a:rPr>
              <a:t>Watch the video and ask students to do the following:</a:t>
            </a:r>
            <a:endParaRPr lang="en-GB" sz="4000" i="1" dirty="0">
              <a:solidFill>
                <a:srgbClr val="35B2E4"/>
              </a:solidFill>
              <a:latin typeface="Calibri" panose="020F0502020204030204" pitchFamily="34" charset="0"/>
              <a:cs typeface="Calibri" panose="020F0502020204030204" pitchFamily="34" charset="0"/>
            </a:endParaRPr>
          </a:p>
          <a:p>
            <a:pPr marL="914400" indent="-914400">
              <a:lnSpc>
                <a:spcPct val="100000"/>
              </a:lnSpc>
              <a:spcBef>
                <a:spcPts val="600"/>
              </a:spcBef>
              <a:buFont typeface="+mj-lt"/>
              <a:buAutoNum type="arabicPeriod"/>
            </a:pPr>
            <a:r>
              <a:rPr lang="en-US" sz="4000" dirty="0">
                <a:solidFill>
                  <a:srgbClr val="35B2E4"/>
                </a:solidFill>
                <a:latin typeface="Calibri" panose="020F0502020204030204" pitchFamily="34" charset="0"/>
                <a:cs typeface="Calibri" panose="020F0502020204030204" pitchFamily="34" charset="0"/>
              </a:rPr>
              <a:t>Create a </a:t>
            </a:r>
            <a:r>
              <a:rPr lang="en-US" sz="4000" dirty="0" err="1">
                <a:solidFill>
                  <a:schemeClr val="accent6"/>
                </a:solidFill>
                <a:latin typeface="Calibri" panose="020F0502020204030204" pitchFamily="34" charset="0"/>
                <a:cs typeface="Calibri" panose="020F0502020204030204" pitchFamily="34" charset="0"/>
              </a:rPr>
              <a:t>mindmap</a:t>
            </a:r>
            <a:r>
              <a:rPr lang="en-US" sz="4000" dirty="0">
                <a:solidFill>
                  <a:srgbClr val="35B2E4"/>
                </a:solidFill>
                <a:latin typeface="Calibri" panose="020F0502020204030204" pitchFamily="34" charset="0"/>
                <a:cs typeface="Calibri" panose="020F0502020204030204" pitchFamily="34" charset="0"/>
              </a:rPr>
              <a:t> in your books. </a:t>
            </a:r>
          </a:p>
          <a:p>
            <a:pPr marL="914400" indent="-914400">
              <a:lnSpc>
                <a:spcPct val="100000"/>
              </a:lnSpc>
              <a:spcBef>
                <a:spcPts val="600"/>
              </a:spcBef>
              <a:buFont typeface="+mj-lt"/>
              <a:buAutoNum type="arabicPeriod"/>
            </a:pPr>
            <a:r>
              <a:rPr lang="en-US" sz="4000" dirty="0">
                <a:solidFill>
                  <a:srgbClr val="35B2E4"/>
                </a:solidFill>
                <a:latin typeface="Calibri" panose="020F0502020204030204" pitchFamily="34" charset="0"/>
                <a:cs typeface="Calibri" panose="020F0502020204030204" pitchFamily="34" charset="0"/>
              </a:rPr>
              <a:t>In </a:t>
            </a:r>
            <a:r>
              <a:rPr lang="en-US" sz="4000" u="sng" dirty="0">
                <a:solidFill>
                  <a:schemeClr val="accent3">
                    <a:lumMod val="75000"/>
                  </a:schemeClr>
                </a:solidFill>
                <a:latin typeface="Calibri" panose="020F0502020204030204" pitchFamily="34" charset="0"/>
                <a:cs typeface="Calibri" panose="020F0502020204030204" pitchFamily="34" charset="0"/>
              </a:rPr>
              <a:t>GREEN</a:t>
            </a:r>
            <a:r>
              <a:rPr lang="en-US" sz="4000" dirty="0">
                <a:solidFill>
                  <a:schemeClr val="accent3"/>
                </a:solidFill>
                <a:latin typeface="Calibri" panose="020F0502020204030204" pitchFamily="34" charset="0"/>
                <a:cs typeface="Calibri" panose="020F0502020204030204" pitchFamily="34" charset="0"/>
              </a:rPr>
              <a:t> </a:t>
            </a:r>
            <a:r>
              <a:rPr lang="en-US" sz="4000" dirty="0">
                <a:solidFill>
                  <a:srgbClr val="35B2E4"/>
                </a:solidFill>
                <a:latin typeface="Calibri" panose="020F0502020204030204" pitchFamily="34" charset="0"/>
                <a:cs typeface="Calibri" panose="020F0502020204030204" pitchFamily="34" charset="0"/>
              </a:rPr>
              <a:t>write down what went well in the debate. </a:t>
            </a:r>
          </a:p>
          <a:p>
            <a:pPr marL="914400" indent="-914400">
              <a:lnSpc>
                <a:spcPct val="100000"/>
              </a:lnSpc>
              <a:spcBef>
                <a:spcPts val="600"/>
              </a:spcBef>
              <a:buFont typeface="+mj-lt"/>
              <a:buAutoNum type="arabicPeriod"/>
            </a:pPr>
            <a:r>
              <a:rPr lang="en-US" sz="4000" dirty="0">
                <a:solidFill>
                  <a:srgbClr val="35B2E4"/>
                </a:solidFill>
                <a:latin typeface="Calibri" panose="020F0502020204030204" pitchFamily="34" charset="0"/>
                <a:cs typeface="Calibri" panose="020F0502020204030204" pitchFamily="34" charset="0"/>
              </a:rPr>
              <a:t>In </a:t>
            </a:r>
            <a:r>
              <a:rPr lang="en-US" sz="4000" u="sng" dirty="0">
                <a:solidFill>
                  <a:srgbClr val="FF0000"/>
                </a:solidFill>
                <a:latin typeface="Calibri" panose="020F0502020204030204" pitchFamily="34" charset="0"/>
                <a:cs typeface="Calibri" panose="020F0502020204030204" pitchFamily="34" charset="0"/>
              </a:rPr>
              <a:t>RED</a:t>
            </a:r>
            <a:r>
              <a:rPr lang="en-US" sz="4000" dirty="0">
                <a:solidFill>
                  <a:srgbClr val="FF0000"/>
                </a:solidFill>
                <a:latin typeface="Calibri" panose="020F0502020204030204" pitchFamily="34" charset="0"/>
                <a:cs typeface="Calibri" panose="020F0502020204030204" pitchFamily="34" charset="0"/>
              </a:rPr>
              <a:t> </a:t>
            </a:r>
            <a:r>
              <a:rPr lang="en-US" sz="4000" dirty="0">
                <a:solidFill>
                  <a:srgbClr val="35B2E4"/>
                </a:solidFill>
                <a:latin typeface="Calibri" panose="020F0502020204030204" pitchFamily="34" charset="0"/>
                <a:cs typeface="Calibri" panose="020F0502020204030204" pitchFamily="34" charset="0"/>
              </a:rPr>
              <a:t>write down what advice you’d give to improve their debating.</a:t>
            </a:r>
          </a:p>
          <a:p>
            <a:pPr algn="ctr"/>
            <a:endParaRPr lang="en-GB" sz="4000" i="1" dirty="0">
              <a:solidFill>
                <a:srgbClr val="35B2E4"/>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06356153-9673-AE47-8AE1-ED57930D6D08}"/>
              </a:ext>
            </a:extLst>
          </p:cNvPr>
          <p:cNvSpPr/>
          <p:nvPr/>
        </p:nvSpPr>
        <p:spPr>
          <a:xfrm>
            <a:off x="16461042" y="12689840"/>
            <a:ext cx="2651286" cy="7017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400" b="1" dirty="0">
                <a:solidFill>
                  <a:schemeClr val="bg1"/>
                </a:solidFill>
                <a:latin typeface="Calibri" panose="020F0502020204030204" pitchFamily="34" charset="0"/>
                <a:cs typeface="Calibri" panose="020F0502020204030204" pitchFamily="34" charset="0"/>
              </a:rPr>
              <a:t>10mins</a:t>
            </a:r>
          </a:p>
        </p:txBody>
      </p:sp>
      <p:pic>
        <p:nvPicPr>
          <p:cNvPr id="5" name="Picture 4" descr="A person in a suit&#10;&#10;Description automatically generated with medium confidence">
            <a:hlinkClick r:id="rId3"/>
            <a:extLst>
              <a:ext uri="{FF2B5EF4-FFF2-40B4-BE49-F238E27FC236}">
                <a16:creationId xmlns:a16="http://schemas.microsoft.com/office/drawing/2014/main" id="{AEE7BAD7-2DF6-0D4D-A0F7-F9FFB34E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55" y="499604"/>
            <a:ext cx="17875477" cy="11082796"/>
          </a:xfrm>
          <a:prstGeom prst="rect">
            <a:avLst/>
          </a:prstGeom>
        </p:spPr>
      </p:pic>
    </p:spTree>
    <p:extLst>
      <p:ext uri="{BB962C8B-B14F-4D97-AF65-F5344CB8AC3E}">
        <p14:creationId xmlns:p14="http://schemas.microsoft.com/office/powerpoint/2010/main" val="36791500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3E61A9-8BF9-C449-A483-697FCA8D3FB8}"/>
              </a:ext>
            </a:extLst>
          </p:cNvPr>
          <p:cNvSpPr/>
          <p:nvPr/>
        </p:nvSpPr>
        <p:spPr>
          <a:xfrm>
            <a:off x="3683726" y="7393577"/>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82500AB-A813-894A-B862-A40E6E8B231F}"/>
              </a:ext>
            </a:extLst>
          </p:cNvPr>
          <p:cNvSpPr/>
          <p:nvPr/>
        </p:nvSpPr>
        <p:spPr>
          <a:xfrm>
            <a:off x="3683726" y="8699863"/>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1D00942-39B9-3C48-B30D-46CB1828176F}"/>
              </a:ext>
            </a:extLst>
          </p:cNvPr>
          <p:cNvSpPr/>
          <p:nvPr/>
        </p:nvSpPr>
        <p:spPr>
          <a:xfrm>
            <a:off x="19169743" y="626829"/>
            <a:ext cx="4807131" cy="10162269"/>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sng"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Activity </a:t>
            </a:r>
            <a:endParaRPr lang="en-US" sz="40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4000" b="1"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Prepare, Debate and Reflect</a:t>
            </a:r>
            <a:endParaRPr kumimoji="0" lang="en-US" sz="40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L="571500" indent="-571500">
              <a:buFont typeface="Arial" panose="020B0604020202020204" pitchFamily="34" charset="0"/>
              <a:buChar char="•"/>
            </a:pPr>
            <a:r>
              <a:rPr lang="en-GB" sz="3600" dirty="0">
                <a:solidFill>
                  <a:srgbClr val="35B2E4"/>
                </a:solidFill>
                <a:latin typeface="Calibri" panose="020F0502020204030204" pitchFamily="34" charset="0"/>
                <a:ea typeface="Helvetica Neue Medium"/>
                <a:cs typeface="Calibri" panose="020F0502020204030204" pitchFamily="34" charset="0"/>
                <a:sym typeface="Helvetica Neue Medium"/>
              </a:rPr>
              <a:t>In </a:t>
            </a:r>
            <a:r>
              <a:rPr lang="en-GB" sz="3600" dirty="0">
                <a:solidFill>
                  <a:srgbClr val="35B2E4"/>
                </a:solidFill>
                <a:latin typeface="Calibri" panose="020F0502020204030204" pitchFamily="34" charset="0"/>
                <a:cs typeface="Calibri" panose="020F0502020204030204" pitchFamily="34" charset="0"/>
              </a:rPr>
              <a:t>groups of four prepare either </a:t>
            </a:r>
            <a:r>
              <a:rPr lang="en-GB" sz="3600" b="1" dirty="0">
                <a:solidFill>
                  <a:srgbClr val="35B2E4"/>
                </a:solidFill>
                <a:latin typeface="Calibri" panose="020F0502020204030204" pitchFamily="34" charset="0"/>
                <a:cs typeface="Calibri" panose="020F0502020204030204" pitchFamily="34" charset="0"/>
              </a:rPr>
              <a:t>Churchill deserves his status </a:t>
            </a:r>
            <a:r>
              <a:rPr lang="en-GB" sz="3600" dirty="0">
                <a:solidFill>
                  <a:srgbClr val="35B2E4"/>
                </a:solidFill>
                <a:latin typeface="Calibri" panose="020F0502020204030204" pitchFamily="34" charset="0"/>
                <a:cs typeface="Calibri" panose="020F0502020204030204" pitchFamily="34" charset="0"/>
              </a:rPr>
              <a:t>or </a:t>
            </a:r>
            <a:r>
              <a:rPr lang="en-GB" sz="3600" b="1" dirty="0">
                <a:solidFill>
                  <a:srgbClr val="35B2E4"/>
                </a:solidFill>
                <a:latin typeface="Calibri" panose="020F0502020204030204" pitchFamily="34" charset="0"/>
                <a:cs typeface="Calibri" panose="020F0502020204030204" pitchFamily="34" charset="0"/>
              </a:rPr>
              <a:t>Churchill does not deserves his status</a:t>
            </a:r>
          </a:p>
          <a:p>
            <a:pPr marL="571500" indent="-571500">
              <a:buFont typeface="Arial" panose="020B0604020202020204" pitchFamily="34" charset="0"/>
              <a:buChar char="•"/>
            </a:pPr>
            <a:r>
              <a:rPr lang="en-GB" sz="3600" dirty="0">
                <a:solidFill>
                  <a:srgbClr val="35B2E4"/>
                </a:solidFill>
                <a:latin typeface="Calibri" panose="020F0502020204030204" pitchFamily="34" charset="0"/>
                <a:cs typeface="Calibri" panose="020F0502020204030204" pitchFamily="34" charset="0"/>
              </a:rPr>
              <a:t>Each student picks  sources to support his/her argument.</a:t>
            </a:r>
          </a:p>
          <a:p>
            <a:pPr marL="571500" indent="-571500">
              <a:buFont typeface="Arial" panose="020B0604020202020204" pitchFamily="34" charset="0"/>
              <a:buChar char="•"/>
            </a:pPr>
            <a:r>
              <a:rPr lang="en-GB" sz="3600" dirty="0">
                <a:solidFill>
                  <a:srgbClr val="35B2E4"/>
                </a:solidFill>
                <a:latin typeface="Calibri" panose="020F0502020204030204" pitchFamily="34" charset="0"/>
                <a:cs typeface="Calibri" panose="020F0502020204030204" pitchFamily="34" charset="0"/>
              </a:rPr>
              <a:t>Then run debates in groups of ten (two teams of four and two judges) </a:t>
            </a:r>
          </a:p>
        </p:txBody>
      </p:sp>
      <p:pic>
        <p:nvPicPr>
          <p:cNvPr id="5" name="Picture 4" descr="Shape&#10;&#10;Description automatically generated">
            <a:extLst>
              <a:ext uri="{FF2B5EF4-FFF2-40B4-BE49-F238E27FC236}">
                <a16:creationId xmlns:a16="http://schemas.microsoft.com/office/drawing/2014/main" id="{153DD6B1-076C-A647-8520-96F297E15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78" y="1777657"/>
            <a:ext cx="17334784" cy="8552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451930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58156</TotalTime>
  <Words>944</Words>
  <Application>Microsoft Office PowerPoint</Application>
  <PresentationFormat>Custom</PresentationFormat>
  <Paragraphs>148</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Helvetica Neue Medium</vt:lpstr>
      <vt:lpstr>Arial</vt:lpstr>
      <vt:lpstr>Helvetica Neue</vt:lpstr>
      <vt:lpstr>Calibri</vt:lpstr>
      <vt:lpstr>Wingdings</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Controversial history</dc:title>
  <cp:lastModifiedBy>Sarah Gillen</cp:lastModifiedBy>
  <cp:revision>35</cp:revision>
  <dcterms:modified xsi:type="dcterms:W3CDTF">2023-03-27T11:21:53Z</dcterms:modified>
</cp:coreProperties>
</file>