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4" r:id="rId2"/>
    <p:sldId id="303" r:id="rId3"/>
    <p:sldId id="304" r:id="rId4"/>
    <p:sldId id="30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5BCF3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749D-71DF-40CD-A963-A4338AC41EBA}" v="23" dt="2022-04-14T15:50:41.3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0"/>
    <p:restoredTop sz="94787"/>
  </p:normalViewPr>
  <p:slideViewPr>
    <p:cSldViewPr snapToGrid="0" snapToObjects="1">
      <p:cViewPr>
        <p:scale>
          <a:sx n="52" d="100"/>
          <a:sy n="52" d="100"/>
        </p:scale>
        <p:origin x="44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llel Histories" userId="gzfRTXDD2F64Cl3Z5/YFJAGHPioe2PToZj0zZGE2AWU=" providerId="None" clId="Web-{50DA749D-71DF-40CD-A963-A4338AC41EBA}"/>
    <pc:docChg chg="modSld">
      <pc:chgData name="Parallel Histories" userId="gzfRTXDD2F64Cl3Z5/YFJAGHPioe2PToZj0zZGE2AWU=" providerId="None" clId="Web-{50DA749D-71DF-40CD-A963-A4338AC41EBA}" dt="2022-04-14T15:50:39.053" v="13" actId="20577"/>
      <pc:docMkLst>
        <pc:docMk/>
      </pc:docMkLst>
      <pc:sldChg chg="modSp">
        <pc:chgData name="Parallel Histories" userId="gzfRTXDD2F64Cl3Z5/YFJAGHPioe2PToZj0zZGE2AWU=" providerId="None" clId="Web-{50DA749D-71DF-40CD-A963-A4338AC41EBA}" dt="2022-04-14T15:50:39.053" v="13" actId="20577"/>
        <pc:sldMkLst>
          <pc:docMk/>
          <pc:sldMk cId="1334519304" sldId="301"/>
        </pc:sldMkLst>
        <pc:spChg chg="mod">
          <ac:chgData name="Parallel Histories" userId="gzfRTXDD2F64Cl3Z5/YFJAGHPioe2PToZj0zZGE2AWU=" providerId="None" clId="Web-{50DA749D-71DF-40CD-A963-A4338AC41EBA}" dt="2022-04-14T15:50:39.053" v="13" actId="20577"/>
          <ac:spMkLst>
            <pc:docMk/>
            <pc:sldMk cId="1334519304" sldId="301"/>
            <ac:spMk id="9" creationId="{71D00942-39B9-3C48-B30D-46CB182817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7" b="24034"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.touchcast.com/s/8uxpkrrhi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A91EFE-8303-1E40-89CC-38076D4205C9}"/>
              </a:ext>
            </a:extLst>
          </p:cNvPr>
          <p:cNvSpPr/>
          <p:nvPr/>
        </p:nvSpPr>
        <p:spPr>
          <a:xfrm>
            <a:off x="19258889" y="591262"/>
            <a:ext cx="4681154" cy="7766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Key Enquiry: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b="1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strike="noStrike" cap="none" spc="0" normalizeH="0" baseline="0" dirty="0">
                <a:ln>
                  <a:noFill/>
                </a:ln>
                <a:solidFill>
                  <a:srgbClr val="35B2E4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Has the </a:t>
            </a:r>
            <a:r>
              <a:rPr lang="en-US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Israeli Government been justified in building the security barrier/separation wall?</a:t>
            </a:r>
            <a:endParaRPr kumimoji="0" lang="en-US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i="0" strike="noStrike" cap="none" spc="0" normalizeH="0" baseline="0" dirty="0">
              <a:ln>
                <a:noFill/>
              </a:ln>
              <a:solidFill>
                <a:srgbClr val="35B2E4"/>
              </a:solidFill>
              <a:effectLst/>
              <a:uFillTx/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5B81DBDB-BBCB-8A4F-802E-87121A7D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7" y="852615"/>
            <a:ext cx="17965393" cy="1201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2D3636-2300-6A4F-8951-3EBAFB3A7957}"/>
              </a:ext>
            </a:extLst>
          </p:cNvPr>
          <p:cNvSpPr/>
          <p:nvPr/>
        </p:nvSpPr>
        <p:spPr>
          <a:xfrm>
            <a:off x="19156687" y="621330"/>
            <a:ext cx="4807131" cy="104592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Activity 1: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Using sources as evidence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GB" sz="44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of 4 </a:t>
            </a:r>
            <a:r>
              <a:rPr lang="en-US" sz="44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</a:t>
            </a: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xplore all the sources:</a:t>
            </a:r>
          </a:p>
          <a:p>
            <a:pPr marL="685800" lvl="1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inferences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reliability 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Question its utility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2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pic>
        <p:nvPicPr>
          <p:cNvPr id="19" name="Picture 18" descr="A picture containing website&#10;&#10;Description automatically generated">
            <a:extLst>
              <a:ext uri="{FF2B5EF4-FFF2-40B4-BE49-F238E27FC236}">
                <a16:creationId xmlns:a16="http://schemas.microsoft.com/office/drawing/2014/main" id="{0060AE92-B34B-244F-9E2D-7677A9195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7122" r="13821" b="5984"/>
          <a:stretch/>
        </p:blipFill>
        <p:spPr>
          <a:xfrm>
            <a:off x="420182" y="469557"/>
            <a:ext cx="17620683" cy="11645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ADC545-D6C0-8C42-AF1B-1ACCAB1291FE}"/>
              </a:ext>
            </a:extLst>
          </p:cNvPr>
          <p:cNvSpPr/>
          <p:nvPr/>
        </p:nvSpPr>
        <p:spPr>
          <a:xfrm>
            <a:off x="609600" y="12489313"/>
            <a:ext cx="174312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5B2E4"/>
                </a:solidFill>
                <a:latin typeface="proxima-nova"/>
              </a:rPr>
              <a:t>Discuss: how do these sources help you answer the key question? </a:t>
            </a:r>
            <a:endParaRPr lang="en-US" dirty="0">
              <a:solidFill>
                <a:srgbClr val="35B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13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446E70F-854A-8642-BA31-E1C58579A4D9}"/>
              </a:ext>
            </a:extLst>
          </p:cNvPr>
          <p:cNvSpPr/>
          <p:nvPr/>
        </p:nvSpPr>
        <p:spPr>
          <a:xfrm>
            <a:off x="19177686" y="312318"/>
            <a:ext cx="4769709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900" b="1" u="sng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Homework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900" b="1" u="sng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In groups of 10: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Team 1: </a:t>
            </a: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watch </a:t>
            </a:r>
            <a:r>
              <a:rPr lang="en-GB" sz="39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‘The Israeli Government has been justified’ </a:t>
            </a: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side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Team 2: </a:t>
            </a: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watch </a:t>
            </a:r>
            <a:r>
              <a:rPr lang="en-GB" sz="3900" b="1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‘The Israeli Government has not been justified’ </a:t>
            </a:r>
            <a:r>
              <a:rPr lang="en-GB" sz="3900" dirty="0">
                <a:solidFill>
                  <a:srgbClr val="35B2E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side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endParaRPr lang="en-US" sz="3900" dirty="0">
              <a:solidFill>
                <a:srgbClr val="35B2E4"/>
              </a:solidFill>
              <a:latin typeface="Calibri" panose="020F0502020204030204" pitchFamily="34" charset="0"/>
              <a:ea typeface="Helvetica Neue Medium"/>
              <a:cs typeface="Calibri" panose="020F050202020403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3900" dirty="0">
                <a:solidFill>
                  <a:srgbClr val="35B2E4"/>
                </a:solidFill>
                <a:latin typeface="Calibri" panose="020F050202020403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Make a note of some possible lines of argument you can use.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B55CE7-87C2-4B4B-A724-8067AC7CE6D3}"/>
              </a:ext>
            </a:extLst>
          </p:cNvPr>
          <p:cNvSpPr/>
          <p:nvPr/>
        </p:nvSpPr>
        <p:spPr>
          <a:xfrm>
            <a:off x="789046" y="11831054"/>
            <a:ext cx="174307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me.touchcast.com</a:t>
            </a:r>
            <a:r>
              <a:rPr lang="en-US" dirty="0">
                <a:hlinkClick r:id="rId2"/>
              </a:rPr>
              <a:t>/s/8uxpkrrhix</a:t>
            </a:r>
            <a:endParaRPr lang="en-US" dirty="0"/>
          </a:p>
        </p:txBody>
      </p:sp>
      <p:pic>
        <p:nvPicPr>
          <p:cNvPr id="20" name="Picture 1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FABE04F-368A-FE44-96F5-C5B3F64D4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5" y="922007"/>
            <a:ext cx="18084800" cy="982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6058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3E61A9-8BF9-C449-A483-697FCA8D3FB8}"/>
              </a:ext>
            </a:extLst>
          </p:cNvPr>
          <p:cNvSpPr/>
          <p:nvPr/>
        </p:nvSpPr>
        <p:spPr>
          <a:xfrm>
            <a:off x="3683726" y="7393577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00AB-A813-894A-B862-A40E6E8B231F}"/>
              </a:ext>
            </a:extLst>
          </p:cNvPr>
          <p:cNvSpPr/>
          <p:nvPr/>
        </p:nvSpPr>
        <p:spPr>
          <a:xfrm>
            <a:off x="3683726" y="8699863"/>
            <a:ext cx="10058400" cy="13062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D00942-39B9-3C48-B30D-46CB1828176F}"/>
              </a:ext>
            </a:extLst>
          </p:cNvPr>
          <p:cNvSpPr/>
          <p:nvPr/>
        </p:nvSpPr>
        <p:spPr>
          <a:xfrm>
            <a:off x="19169743" y="-41266"/>
            <a:ext cx="4807131" cy="117950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Activity 2:</a:t>
            </a:r>
            <a:endParaRPr lang="en-US"/>
          </a:p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Prepare, Debate and Reflect</a:t>
            </a:r>
            <a:endParaRPr lang="en-US" sz="2800">
              <a:solidFill>
                <a:srgbClr val="35B2E4"/>
              </a:solidFill>
              <a:latin typeface="Calibri"/>
              <a:ea typeface="+mn-lt"/>
              <a:cs typeface="Calibri"/>
            </a:endParaRPr>
          </a:p>
          <a:p>
            <a:pPr marL="571500" indent="-571500" defTabSz="825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In groups of four prepare arguments for either </a:t>
            </a:r>
            <a:r>
              <a:rPr lang="en-GB" sz="2800" b="1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‘The Israeli Government has been justified’ </a:t>
            </a: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or</a:t>
            </a:r>
            <a:r>
              <a:rPr lang="en-GB" sz="2800" b="1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 ‘The Israeli Government has not been justified’ </a:t>
            </a: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arguments. </a:t>
            </a:r>
            <a:endParaRPr lang="en-GB"/>
          </a:p>
          <a:p>
            <a:pPr marL="571500" indent="-571500" defTabSz="825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Each student picks  sources to support his/her argument. </a:t>
            </a:r>
            <a:endParaRPr lang="en-GB"/>
          </a:p>
          <a:p>
            <a:pPr marL="571500" indent="-571500" defTabSz="825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Challenge students to look beyond a source’s content and make comments on a source’s provenance.</a:t>
            </a:r>
            <a:endParaRPr lang="en-GB"/>
          </a:p>
          <a:p>
            <a:pPr marL="571500" indent="-571500" defTabSz="825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Students should have to speak for 90s-2mins.</a:t>
            </a:r>
            <a:endParaRPr lang="en-GB"/>
          </a:p>
          <a:p>
            <a:pPr marL="571500" indent="-571500" defTabSz="825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Then run debates in groups of ten (two teams of four and two judges) </a:t>
            </a:r>
            <a:endParaRPr lang="en-GB"/>
          </a:p>
          <a:p>
            <a:pPr marL="571500" indent="-571500" defTabSz="825500"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35B2E4"/>
                </a:solidFill>
                <a:latin typeface="Calibri"/>
                <a:ea typeface="+mn-lt"/>
                <a:cs typeface="Calibri"/>
              </a:rPr>
              <a:t>Reflection</a:t>
            </a:r>
            <a:endParaRPr lang="en-US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53DD6B1-076C-A647-8520-96F297E1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8" y="1777657"/>
            <a:ext cx="17334784" cy="8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193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83322</TotalTime>
  <Words>198</Words>
  <Application>Microsoft Office PowerPoint</Application>
  <PresentationFormat>Custom</PresentationFormat>
  <Paragraphs>31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21_BasicWhite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39</cp:revision>
  <dcterms:modified xsi:type="dcterms:W3CDTF">2022-04-14T15:50:41Z</dcterms:modified>
</cp:coreProperties>
</file>