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2"/>
  </p:sldMasterIdLst>
  <p:notesMasterIdLst>
    <p:notesMasterId r:id="rId7"/>
  </p:notesMasterIdLst>
  <p:sldIdLst>
    <p:sldId id="294" r:id="rId3"/>
    <p:sldId id="295" r:id="rId4"/>
    <p:sldId id="296" r:id="rId5"/>
    <p:sldId id="297" r:id="rId6"/>
  </p:sldIdLst>
  <p:sldSz cx="24384000" cy="13716000"/>
  <p:notesSz cx="6858000" cy="9144000"/>
  <p:embeddedFontLst>
    <p:embeddedFont>
      <p:font typeface="Open Sans" panose="020B0606030504020204" pitchFamily="34" charset="0"/>
      <p:regular r:id="rId8"/>
      <p:bold r:id="rId9"/>
      <p:italic r:id="rId10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BCF3"/>
    <a:srgbClr val="35B2E4"/>
    <a:srgbClr val="3AC5FF"/>
    <a:srgbClr val="39C3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27"/>
    <p:restoredTop sz="94717"/>
  </p:normalViewPr>
  <p:slideViewPr>
    <p:cSldViewPr snapToGrid="0" snapToObjects="1">
      <p:cViewPr varScale="1">
        <p:scale>
          <a:sx n="31" d="100"/>
          <a:sy n="31" d="100"/>
        </p:scale>
        <p:origin x="11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82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F5ADAF9-720F-F54F-A09E-EF2FE42DB4C6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1"/>
          </a:solidFill>
          <a:ln w="76200" cap="flat">
            <a:solidFill>
              <a:srgbClr val="35B2E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13777CF-D4EF-DB4C-B6BB-F895A5B8A0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08539" y="11729328"/>
            <a:ext cx="4988322" cy="18143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61" r:id="rId3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34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F0CAEC-3702-B430-7682-AE782F57D68E}"/>
              </a:ext>
            </a:extLst>
          </p:cNvPr>
          <p:cNvSpPr txBox="1"/>
          <p:nvPr/>
        </p:nvSpPr>
        <p:spPr>
          <a:xfrm>
            <a:off x="928254" y="603653"/>
            <a:ext cx="22527491" cy="14219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 fontAlgn="base"/>
            <a:r>
              <a:rPr lang="en-GB" sz="4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Activity 1: </a:t>
            </a:r>
            <a:r>
              <a:rPr lang="en-GB" sz="4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Compare and contrast two pieces of evidence from the USA in the last 1930s, early 1940s</a:t>
            </a:r>
            <a:endParaRPr lang="en-GB" sz="2800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033681-3A20-1ECF-109F-2378A6A4D49D}"/>
              </a:ext>
            </a:extLst>
          </p:cNvPr>
          <p:cNvSpPr/>
          <p:nvPr/>
        </p:nvSpPr>
        <p:spPr>
          <a:xfrm>
            <a:off x="928255" y="10654612"/>
            <a:ext cx="18274146" cy="28110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14350" marR="0" indent="-51435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4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How are these two pieces of evidence similar?</a:t>
            </a:r>
          </a:p>
          <a:p>
            <a:pPr marL="514350" marR="0" indent="-51435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GB" sz="4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How are these two pieces of evidence different?</a:t>
            </a:r>
          </a:p>
          <a:p>
            <a:pPr marL="514350" marR="0" indent="-51435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GB" sz="4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What might account for the similarities and differences? Consider the purpose for which each was made.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5B91D7-4BE4-2F98-369A-E9E658D88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576" y="2147454"/>
            <a:ext cx="10013423" cy="8445590"/>
          </a:xfrm>
          <a:prstGeom prst="rect">
            <a:avLst/>
          </a:prstGeom>
        </p:spPr>
      </p:pic>
      <p:pic>
        <p:nvPicPr>
          <p:cNvPr id="12" name="Picture 11" descr="A group of people around a table&#10;&#10;Description automatically generated with medium confidence">
            <a:extLst>
              <a:ext uri="{FF2B5EF4-FFF2-40B4-BE49-F238E27FC236}">
                <a16:creationId xmlns:a16="http://schemas.microsoft.com/office/drawing/2014/main" id="{8379B88F-D6A1-ED00-C8D1-763E86E51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0953" y="2085885"/>
            <a:ext cx="7096991" cy="954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4970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F0CAEC-3702-B430-7682-AE782F57D68E}"/>
              </a:ext>
            </a:extLst>
          </p:cNvPr>
          <p:cNvSpPr txBox="1"/>
          <p:nvPr/>
        </p:nvSpPr>
        <p:spPr>
          <a:xfrm>
            <a:off x="928254" y="603653"/>
            <a:ext cx="22527491" cy="7571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 fontAlgn="base"/>
            <a:r>
              <a:rPr lang="en-GB" sz="4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Activity 2: </a:t>
            </a:r>
            <a:r>
              <a:rPr lang="en-GB" sz="4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Compare and Contrast two paintings about historic events</a:t>
            </a:r>
            <a:endParaRPr lang="en-GB" sz="2800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1038D7-D1A6-5411-483E-499012B9A48F}"/>
              </a:ext>
            </a:extLst>
          </p:cNvPr>
          <p:cNvSpPr/>
          <p:nvPr/>
        </p:nvSpPr>
        <p:spPr>
          <a:xfrm>
            <a:off x="928255" y="10654612"/>
            <a:ext cx="18274146" cy="28110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14350" marR="0" indent="-51435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4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How are these two paintings similar?</a:t>
            </a:r>
          </a:p>
          <a:p>
            <a:pPr marL="514350" marR="0" indent="-51435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GB" sz="4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How are these two paintings different?</a:t>
            </a:r>
          </a:p>
          <a:p>
            <a:pPr marL="514350" marR="0" indent="-51435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GB" sz="4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What might account for the similarities and differences? Consider the purpose and timing.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A08346-3D40-1FEC-F131-54C52CB38D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06745" y="1668227"/>
            <a:ext cx="10897277" cy="914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9CA484-1B8D-BBE8-6AAD-51435864BF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8254" y="1674688"/>
            <a:ext cx="11156850" cy="866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5850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F0CAEC-3702-B430-7682-AE782F57D68E}"/>
              </a:ext>
            </a:extLst>
          </p:cNvPr>
          <p:cNvSpPr txBox="1"/>
          <p:nvPr/>
        </p:nvSpPr>
        <p:spPr>
          <a:xfrm>
            <a:off x="928254" y="603653"/>
            <a:ext cx="22527491" cy="7571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 fontAlgn="base"/>
            <a:r>
              <a:rPr lang="en-GB" sz="4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Activity 3: </a:t>
            </a:r>
            <a:r>
              <a:rPr lang="en-GB" sz="4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 evidence to explore continuity and change over a century</a:t>
            </a:r>
            <a:endParaRPr lang="en-GB" sz="2800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82A01-DCFD-B722-C851-FCABB2FAF144}"/>
              </a:ext>
            </a:extLst>
          </p:cNvPr>
          <p:cNvSpPr/>
          <p:nvPr/>
        </p:nvSpPr>
        <p:spPr>
          <a:xfrm>
            <a:off x="928255" y="8620641"/>
            <a:ext cx="18274146" cy="48423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14350" marR="0" indent="-51435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4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How do these two pieces of evidence suggest a historical continuity between 1866 and 1962?</a:t>
            </a:r>
          </a:p>
          <a:p>
            <a:pPr marL="514350" indent="-514350" defTabSz="8255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kumimoji="0" lang="en-GB" sz="4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How do these two pieces of evidence suggest a historical change between 1866 and 1962?</a:t>
            </a:r>
          </a:p>
          <a:p>
            <a:pPr marL="514350" marR="0" indent="-51435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GB" sz="4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 If you were a historian in the future assessing the continuity and change in relations between European-Americans and African-Americans since the 1960s, what evidence would you look for?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9A2DF8-1176-8778-74EF-C17C1D5533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8255" y="1936521"/>
            <a:ext cx="9160734" cy="6521679"/>
          </a:xfrm>
          <a:prstGeom prst="rect">
            <a:avLst/>
          </a:prstGeom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4405F1F4-5056-20C5-FA90-0E41AF0CB1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D06A72-787C-A6E7-19F6-6E0839C5D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882" y="2139813"/>
            <a:ext cx="12903863" cy="600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42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F0CAEC-3702-B430-7682-AE782F57D68E}"/>
              </a:ext>
            </a:extLst>
          </p:cNvPr>
          <p:cNvSpPr txBox="1"/>
          <p:nvPr/>
        </p:nvSpPr>
        <p:spPr>
          <a:xfrm>
            <a:off x="928254" y="603653"/>
            <a:ext cx="22527491" cy="7571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 fontAlgn="base"/>
            <a:r>
              <a:rPr lang="en-GB" sz="4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Activity 4: </a:t>
            </a:r>
            <a:r>
              <a:rPr lang="en-GB" sz="4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 evidence in a debate</a:t>
            </a:r>
            <a:endParaRPr lang="en-GB" sz="2800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ABE857ED-E05E-00C0-DF9D-E82D5785001D}"/>
              </a:ext>
            </a:extLst>
          </p:cNvPr>
          <p:cNvSpPr/>
          <p:nvPr/>
        </p:nvSpPr>
        <p:spPr>
          <a:xfrm>
            <a:off x="3079171" y="2824795"/>
            <a:ext cx="18225656" cy="7733912"/>
          </a:xfrm>
          <a:prstGeom prst="wedgeRectCallou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en-GB" sz="60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Working </a:t>
            </a:r>
            <a:r>
              <a:rPr lang="en-GB" sz="600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groups, </a:t>
            </a:r>
            <a:r>
              <a:rPr lang="en-GB" sz="60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examine all the sources to find evidence to argue for or against the proposition</a:t>
            </a:r>
            <a:endParaRPr lang="en-GB" sz="60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GB" sz="60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GB" sz="6000" i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“This house believe there has been more continuity than change in the history of race relations in the USA”</a:t>
            </a:r>
            <a:br>
              <a:rPr lang="en-GB" sz="6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kumimoji="0" lang="en-GB" sz="6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0943696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108669</TotalTime>
  <Words>220</Words>
  <Application>Microsoft Office PowerPoint</Application>
  <PresentationFormat>Custom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Helvetica Neue Medium</vt:lpstr>
      <vt:lpstr>Helvetica Neue</vt:lpstr>
      <vt:lpstr>Open Sans</vt:lpstr>
      <vt:lpstr>21_BasicWhite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Controversial history</dc:title>
  <cp:lastModifiedBy>Sarah Gillen</cp:lastModifiedBy>
  <cp:revision>67</cp:revision>
  <dcterms:modified xsi:type="dcterms:W3CDTF">2023-03-28T09:06:54Z</dcterms:modified>
</cp:coreProperties>
</file>