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303" r:id="rId2"/>
    <p:sldId id="294" r:id="rId3"/>
    <p:sldId id="329" r:id="rId4"/>
    <p:sldId id="330" r:id="rId5"/>
    <p:sldId id="322" r:id="rId6"/>
    <p:sldId id="301" r:id="rId7"/>
    <p:sldId id="331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B2E4"/>
    <a:srgbClr val="35BCF3"/>
    <a:srgbClr val="3AC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824291-2AE4-42E6-B4A6-1DD1ACE90405}" v="142" dt="2022-04-14T15:58:05.615"/>
    <p1510:client id="{820D2087-55ED-427D-97E4-3BDAD40A0496}" v="16" dt="2022-04-14T16:00:50.827"/>
    <p1510:client id="{AD3A8D89-E8E8-419A-A311-1424F9E8657E}" v="20" dt="2022-04-14T15:59:38.15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24"/>
    <p:restoredTop sz="94757"/>
  </p:normalViewPr>
  <p:slideViewPr>
    <p:cSldViewPr snapToGrid="0" snapToObjects="1">
      <p:cViewPr varScale="1">
        <p:scale>
          <a:sx n="53" d="100"/>
          <a:sy n="53" d="100"/>
        </p:scale>
        <p:origin x="33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allel Histories" userId="gzfRTXDD2F64Cl3Z5/YFJAGHPioe2PToZj0zZGE2AWU=" providerId="None" clId="Web-{7C824291-2AE4-42E6-B4A6-1DD1ACE90405}"/>
    <pc:docChg chg="modSld">
      <pc:chgData name="Parallel Histories" userId="gzfRTXDD2F64Cl3Z5/YFJAGHPioe2PToZj0zZGE2AWU=" providerId="None" clId="Web-{7C824291-2AE4-42E6-B4A6-1DD1ACE90405}" dt="2022-04-14T15:58:03.208" v="87" actId="20577"/>
      <pc:docMkLst>
        <pc:docMk/>
      </pc:docMkLst>
      <pc:sldChg chg="modSp">
        <pc:chgData name="Parallel Histories" userId="gzfRTXDD2F64Cl3Z5/YFJAGHPioe2PToZj0zZGE2AWU=" providerId="None" clId="Web-{7C824291-2AE4-42E6-B4A6-1DD1ACE90405}" dt="2022-04-14T15:54:19.975" v="31" actId="20577"/>
        <pc:sldMkLst>
          <pc:docMk/>
          <pc:sldMk cId="375401328" sldId="303"/>
        </pc:sldMkLst>
        <pc:spChg chg="mod">
          <ac:chgData name="Parallel Histories" userId="gzfRTXDD2F64Cl3Z5/YFJAGHPioe2PToZj0zZGE2AWU=" providerId="None" clId="Web-{7C824291-2AE4-42E6-B4A6-1DD1ACE90405}" dt="2022-04-14T15:54:19.975" v="31" actId="20577"/>
          <ac:spMkLst>
            <pc:docMk/>
            <pc:sldMk cId="375401328" sldId="303"/>
            <ac:spMk id="8" creationId="{C92D3636-2300-6A4F-8951-3EBAFB3A7957}"/>
          </ac:spMkLst>
        </pc:spChg>
      </pc:sldChg>
      <pc:sldChg chg="addSp modSp">
        <pc:chgData name="Parallel Histories" userId="gzfRTXDD2F64Cl3Z5/YFJAGHPioe2PToZj0zZGE2AWU=" providerId="None" clId="Web-{7C824291-2AE4-42E6-B4A6-1DD1ACE90405}" dt="2022-04-14T15:58:03.208" v="87" actId="20577"/>
        <pc:sldMkLst>
          <pc:docMk/>
          <pc:sldMk cId="3438220210" sldId="329"/>
        </pc:sldMkLst>
        <pc:spChg chg="add mod">
          <ac:chgData name="Parallel Histories" userId="gzfRTXDD2F64Cl3Z5/YFJAGHPioe2PToZj0zZGE2AWU=" providerId="None" clId="Web-{7C824291-2AE4-42E6-B4A6-1DD1ACE90405}" dt="2022-04-14T15:58:03.208" v="87" actId="20577"/>
          <ac:spMkLst>
            <pc:docMk/>
            <pc:sldMk cId="3438220210" sldId="329"/>
            <ac:spMk id="2" creationId="{8A3AD876-1ACE-FA40-42C6-407834C3773F}"/>
          </ac:spMkLst>
        </pc:spChg>
        <pc:picChg chg="mod">
          <ac:chgData name="Parallel Histories" userId="gzfRTXDD2F64Cl3Z5/YFJAGHPioe2PToZj0zZGE2AWU=" providerId="None" clId="Web-{7C824291-2AE4-42E6-B4A6-1DD1ACE90405}" dt="2022-04-14T15:57:45.082" v="82" actId="14100"/>
          <ac:picMkLst>
            <pc:docMk/>
            <pc:sldMk cId="3438220210" sldId="329"/>
            <ac:picMk id="3" creationId="{56C977DC-A9DA-0F47-9FC3-9711BAE30013}"/>
          </ac:picMkLst>
        </pc:picChg>
      </pc:sldChg>
    </pc:docChg>
  </pc:docChgLst>
  <pc:docChgLst>
    <pc:chgData name="Parallel Histories" userId="gzfRTXDD2F64Cl3Z5/YFJAGHPioe2PToZj0zZGE2AWU=" providerId="None" clId="Web-{AD3A8D89-E8E8-419A-A311-1424F9E8657E}"/>
    <pc:docChg chg="modSld">
      <pc:chgData name="Parallel Histories" userId="gzfRTXDD2F64Cl3Z5/YFJAGHPioe2PToZj0zZGE2AWU=" providerId="None" clId="Web-{AD3A8D89-E8E8-419A-A311-1424F9E8657E}" dt="2022-04-14T15:59:38.150" v="7" actId="20577"/>
      <pc:docMkLst>
        <pc:docMk/>
      </pc:docMkLst>
      <pc:sldChg chg="modSp">
        <pc:chgData name="Parallel Histories" userId="gzfRTXDD2F64Cl3Z5/YFJAGHPioe2PToZj0zZGE2AWU=" providerId="None" clId="Web-{AD3A8D89-E8E8-419A-A311-1424F9E8657E}" dt="2022-04-14T15:59:38.150" v="7" actId="20577"/>
        <pc:sldMkLst>
          <pc:docMk/>
          <pc:sldMk cId="1334519304" sldId="301"/>
        </pc:sldMkLst>
        <pc:spChg chg="mod">
          <ac:chgData name="Parallel Histories" userId="gzfRTXDD2F64Cl3Z5/YFJAGHPioe2PToZj0zZGE2AWU=" providerId="None" clId="Web-{AD3A8D89-E8E8-419A-A311-1424F9E8657E}" dt="2022-04-14T15:59:38.150" v="7" actId="20577"/>
          <ac:spMkLst>
            <pc:docMk/>
            <pc:sldMk cId="1334519304" sldId="301"/>
            <ac:spMk id="9" creationId="{71D00942-39B9-3C48-B30D-46CB1828176F}"/>
          </ac:spMkLst>
        </pc:spChg>
      </pc:sldChg>
      <pc:sldChg chg="modSp">
        <pc:chgData name="Parallel Histories" userId="gzfRTXDD2F64Cl3Z5/YFJAGHPioe2PToZj0zZGE2AWU=" providerId="None" clId="Web-{AD3A8D89-E8E8-419A-A311-1424F9E8657E}" dt="2022-04-14T15:59:34.041" v="6" actId="20577"/>
        <pc:sldMkLst>
          <pc:docMk/>
          <pc:sldMk cId="3202023658" sldId="322"/>
        </pc:sldMkLst>
        <pc:spChg chg="mod">
          <ac:chgData name="Parallel Histories" userId="gzfRTXDD2F64Cl3Z5/YFJAGHPioe2PToZj0zZGE2AWU=" providerId="None" clId="Web-{AD3A8D89-E8E8-419A-A311-1424F9E8657E}" dt="2022-04-14T15:59:34.041" v="6" actId="20577"/>
          <ac:spMkLst>
            <pc:docMk/>
            <pc:sldMk cId="3202023658" sldId="322"/>
            <ac:spMk id="12" creationId="{E85DB3C5-981E-964D-8BC9-176058EB9FBE}"/>
          </ac:spMkLst>
        </pc:spChg>
        <pc:spChg chg="mod">
          <ac:chgData name="Parallel Histories" userId="gzfRTXDD2F64Cl3Z5/YFJAGHPioe2PToZj0zZGE2AWU=" providerId="None" clId="Web-{AD3A8D89-E8E8-419A-A311-1424F9E8657E}" dt="2022-04-14T15:59:29.869" v="5" actId="20577"/>
          <ac:spMkLst>
            <pc:docMk/>
            <pc:sldMk cId="3202023658" sldId="322"/>
            <ac:spMk id="15" creationId="{0F4D604E-69CA-C641-B7EB-3A5B2D6E1B07}"/>
          </ac:spMkLst>
        </pc:spChg>
      </pc:sldChg>
    </pc:docChg>
  </pc:docChgLst>
  <pc:docChgLst>
    <pc:chgData name="Parallel Histories" userId="gzfRTXDD2F64Cl3Z5/YFJAGHPioe2PToZj0zZGE2AWU=" providerId="None" clId="Web-{820D2087-55ED-427D-97E4-3BDAD40A0496}"/>
    <pc:docChg chg="modSld">
      <pc:chgData name="Parallel Histories" userId="gzfRTXDD2F64Cl3Z5/YFJAGHPioe2PToZj0zZGE2AWU=" providerId="None" clId="Web-{820D2087-55ED-427D-97E4-3BDAD40A0496}" dt="2022-04-14T16:00:50.827" v="7" actId="20577"/>
      <pc:docMkLst>
        <pc:docMk/>
      </pc:docMkLst>
      <pc:sldChg chg="modSp">
        <pc:chgData name="Parallel Histories" userId="gzfRTXDD2F64Cl3Z5/YFJAGHPioe2PToZj0zZGE2AWU=" providerId="None" clId="Web-{820D2087-55ED-427D-97E4-3BDAD40A0496}" dt="2022-04-14T16:00:50.827" v="7" actId="20577"/>
        <pc:sldMkLst>
          <pc:docMk/>
          <pc:sldMk cId="3202023658" sldId="322"/>
        </pc:sldMkLst>
        <pc:spChg chg="mod">
          <ac:chgData name="Parallel Histories" userId="gzfRTXDD2F64Cl3Z5/YFJAGHPioe2PToZj0zZGE2AWU=" providerId="None" clId="Web-{820D2087-55ED-427D-97E4-3BDAD40A0496}" dt="2022-04-14T16:00:50.827" v="7" actId="20577"/>
          <ac:spMkLst>
            <pc:docMk/>
            <pc:sldMk cId="3202023658" sldId="322"/>
            <ac:spMk id="12" creationId="{E85DB3C5-981E-964D-8BC9-176058EB9FB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22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737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3554483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14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13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14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15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21528A-5D44-294C-8806-0C0C00D69029}"/>
              </a:ext>
            </a:extLst>
          </p:cNvPr>
          <p:cNvSpPr/>
          <p:nvPr userDrawn="1"/>
        </p:nvSpPr>
        <p:spPr>
          <a:xfrm>
            <a:off x="18821400" y="0"/>
            <a:ext cx="5562600" cy="13716000"/>
          </a:xfrm>
          <a:prstGeom prst="rect">
            <a:avLst/>
          </a:prstGeom>
          <a:solidFill>
            <a:schemeClr val="bg1"/>
          </a:solidFill>
          <a:ln w="76200" cap="flat">
            <a:solidFill>
              <a:srgbClr val="35B2E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13777CF-D4EF-DB4C-B6BB-F895A5B8A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7" b="24034"/>
          <a:stretch/>
        </p:blipFill>
        <p:spPr>
          <a:xfrm>
            <a:off x="19108539" y="11729328"/>
            <a:ext cx="4988322" cy="181434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5ADAF9-720F-F54F-A09E-EF2FE42DB4C6}"/>
              </a:ext>
            </a:extLst>
          </p:cNvPr>
          <p:cNvSpPr/>
          <p:nvPr userDrawn="1"/>
        </p:nvSpPr>
        <p:spPr>
          <a:xfrm>
            <a:off x="0" y="0"/>
            <a:ext cx="18821400" cy="13716000"/>
          </a:xfrm>
          <a:prstGeom prst="rect">
            <a:avLst/>
          </a:prstGeom>
          <a:solidFill>
            <a:schemeClr val="bg1"/>
          </a:solidFill>
          <a:ln w="76200" cap="flat">
            <a:solidFill>
              <a:srgbClr val="35B2E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8" r:id="rId4"/>
    <p:sldLayoutId id="2147483659" r:id="rId5"/>
    <p:sldLayoutId id="2147483660" r:id="rId6"/>
    <p:sldLayoutId id="2147483661" r:id="rId7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.touchcast.com/s/jyn23v81s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parallelhistories.org.uk/s/DebateGuidelines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92D3636-2300-6A4F-8951-3EBAFB3A7957}"/>
              </a:ext>
            </a:extLst>
          </p:cNvPr>
          <p:cNvSpPr/>
          <p:nvPr/>
        </p:nvSpPr>
        <p:spPr>
          <a:xfrm>
            <a:off x="19156688" y="279397"/>
            <a:ext cx="4807131" cy="107208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b="1" u="sng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Activity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 b="1" u="sng" dirty="0">
              <a:solidFill>
                <a:srgbClr val="35B2E4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Building the narrative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 b="1" dirty="0">
              <a:solidFill>
                <a:srgbClr val="35B2E4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GB" sz="3200" dirty="0">
                <a:solidFill>
                  <a:srgbClr val="35B2E4"/>
                </a:solidFill>
                <a:latin typeface="Calibri"/>
                <a:cs typeface="Calibri"/>
              </a:rPr>
              <a:t>Put students into pairs or groups of four. Each pair watches either the Nationalist or Unionist perspective.</a:t>
            </a:r>
            <a:endParaRPr lang="en-US" sz="3200" dirty="0">
              <a:solidFill>
                <a:srgbClr val="35B2E4"/>
              </a:solidFill>
              <a:latin typeface="Calibri"/>
              <a:ea typeface="Helvetica Neue Medium"/>
              <a:cs typeface="Calibri"/>
              <a:sym typeface="Helvetica Neue Medium"/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 b="1" dirty="0">
              <a:solidFill>
                <a:srgbClr val="35B2E4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GB" sz="32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 the pairs ‘what would be the two most important historical event to commemorate if you were a Catholic/Protestant?’ (dependent on which video the pair watched)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n-GB" sz="3200" dirty="0">
              <a:solidFill>
                <a:srgbClr val="35B2E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GB" sz="32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what ways has the British government caused conflict?</a:t>
            </a:r>
            <a:endParaRPr lang="en-US" sz="3200" dirty="0">
              <a:solidFill>
                <a:srgbClr val="35B2E4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35B2E4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</p:txBody>
      </p:sp>
      <p:pic>
        <p:nvPicPr>
          <p:cNvPr id="3" name="Picture 2" descr="A picture containing text, newspaper, screenshot&#10;&#10;Description automatically generated">
            <a:extLst>
              <a:ext uri="{FF2B5EF4-FFF2-40B4-BE49-F238E27FC236}">
                <a16:creationId xmlns:a16="http://schemas.microsoft.com/office/drawing/2014/main" id="{6857EB22-0E4E-3847-9B01-2ADA4FE00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80" y="594059"/>
            <a:ext cx="18001503" cy="10160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49E6DA-D347-9A49-9416-30F66075CC52}"/>
              </a:ext>
            </a:extLst>
          </p:cNvPr>
          <p:cNvSpPr/>
          <p:nvPr/>
        </p:nvSpPr>
        <p:spPr>
          <a:xfrm>
            <a:off x="327731" y="11604887"/>
            <a:ext cx="1818639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me.touchcast.com</a:t>
            </a:r>
            <a:r>
              <a:rPr lang="en-US" dirty="0">
                <a:hlinkClick r:id="rId4"/>
              </a:rPr>
              <a:t>/s/jyn23v81sn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132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A91EFE-8303-1E40-89CC-38076D4205C9}"/>
              </a:ext>
            </a:extLst>
          </p:cNvPr>
          <p:cNvSpPr/>
          <p:nvPr/>
        </p:nvSpPr>
        <p:spPr>
          <a:xfrm>
            <a:off x="19258889" y="1099100"/>
            <a:ext cx="4681154" cy="67505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1" i="0" strike="noStrike" cap="none" spc="0" normalizeH="0" baseline="0" dirty="0">
                <a:ln>
                  <a:noFill/>
                </a:ln>
                <a:solidFill>
                  <a:srgbClr val="35B2E4"/>
                </a:solidFill>
                <a:effectLst/>
                <a:uFillTx/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Key Enquiry: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5400" b="1" dirty="0">
              <a:solidFill>
                <a:srgbClr val="35B2E4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i="0" strike="noStrike" cap="none" spc="0" normalizeH="0" baseline="0" dirty="0">
                <a:ln>
                  <a:noFill/>
                </a:ln>
                <a:solidFill>
                  <a:srgbClr val="35B2E4"/>
                </a:solidFill>
                <a:effectLst/>
                <a:uFillTx/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Did the national </a:t>
            </a:r>
            <a:r>
              <a:rPr lang="en-US" sz="5400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i</a:t>
            </a:r>
            <a:r>
              <a:rPr kumimoji="0" lang="en-US" sz="5400" i="0" strike="noStrike" cap="none" spc="0" normalizeH="0" baseline="0" dirty="0">
                <a:ln>
                  <a:noFill/>
                </a:ln>
                <a:solidFill>
                  <a:srgbClr val="35B2E4"/>
                </a:solidFill>
                <a:effectLst/>
                <a:uFillTx/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dentit</a:t>
            </a:r>
            <a:r>
              <a:rPr lang="en-US" sz="5400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y of people living in Scotland after 1707 become more British?</a:t>
            </a:r>
            <a:endParaRPr kumimoji="0" lang="en-US" sz="5400" i="0" strike="noStrike" cap="none" spc="0" normalizeH="0" baseline="0" dirty="0">
              <a:ln>
                <a:noFill/>
              </a:ln>
              <a:solidFill>
                <a:srgbClr val="35B2E4"/>
              </a:solidFill>
              <a:effectLst/>
              <a:uFillTx/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6577A34B-DA84-EA44-A0DF-D64BBD371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956" y="494379"/>
            <a:ext cx="9703802" cy="1272724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26E6990-9D6C-3544-9596-27E13859271A}"/>
              </a:ext>
            </a:extLst>
          </p:cNvPr>
          <p:cNvSpPr/>
          <p:nvPr/>
        </p:nvSpPr>
        <p:spPr>
          <a:xfrm>
            <a:off x="11911264" y="1099100"/>
            <a:ext cx="6143785" cy="42575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What can you learn from this source about Scottish national identity in 2014?</a:t>
            </a:r>
            <a:endParaRPr kumimoji="0" lang="en-US" sz="5400" i="0" strike="noStrike" cap="none" spc="0" normalizeH="0" baseline="0" dirty="0">
              <a:ln>
                <a:noFill/>
              </a:ln>
              <a:solidFill>
                <a:srgbClr val="35B2E4"/>
              </a:solidFill>
              <a:effectLst/>
              <a:uFillTx/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1114970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56C977DC-A9DA-0F47-9FC3-9711BAE300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 t="1337" r="454" b="594"/>
          <a:stretch/>
        </p:blipFill>
        <p:spPr>
          <a:xfrm>
            <a:off x="531635" y="287153"/>
            <a:ext cx="17977428" cy="12680002"/>
          </a:xfrm>
          <a:prstGeom prst="rect">
            <a:avLst/>
          </a:prstGeom>
          <a:ln>
            <a:solidFill>
              <a:srgbClr val="35BCF3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CD2B66-1475-724F-9A7A-FAD8431365C9}"/>
              </a:ext>
            </a:extLst>
          </p:cNvPr>
          <p:cNvSpPr/>
          <p:nvPr/>
        </p:nvSpPr>
        <p:spPr>
          <a:xfrm>
            <a:off x="19173457" y="262720"/>
            <a:ext cx="4681154" cy="68736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strike="noStrike" cap="none" spc="0" normalizeH="0" baseline="0" dirty="0">
                <a:ln>
                  <a:noFill/>
                </a:ln>
                <a:solidFill>
                  <a:srgbClr val="35B2E4"/>
                </a:solidFill>
                <a:effectLst/>
                <a:uFillTx/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Exploring Parallel Timelines</a:t>
            </a: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4400" b="1" dirty="0">
              <a:solidFill>
                <a:srgbClr val="35B2E4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b="1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Part 1: </a:t>
            </a:r>
            <a:r>
              <a:rPr lang="en-US" sz="4400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In small groups, ask students to memorize as much content as they can in 10minutes.</a:t>
            </a: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i="0" strike="noStrike" cap="none" spc="0" normalizeH="0" baseline="0" dirty="0">
              <a:ln>
                <a:noFill/>
              </a:ln>
              <a:solidFill>
                <a:srgbClr val="35B2E4"/>
              </a:solidFill>
              <a:effectLst/>
              <a:uFillTx/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3AD876-1ACE-FA40-42C6-407834C3773F}"/>
              </a:ext>
            </a:extLst>
          </p:cNvPr>
          <p:cNvSpPr/>
          <p:nvPr/>
        </p:nvSpPr>
        <p:spPr>
          <a:xfrm>
            <a:off x="19488911" y="8623598"/>
            <a:ext cx="4230624" cy="2564805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35B2E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GB" sz="3200" dirty="0">
                <a:solidFill>
                  <a:srgbClr val="FF0000"/>
                </a:solidFill>
                <a:latin typeface="Helvetica Neue Medium"/>
                <a:ea typeface="Helvetica Neue Medium"/>
                <a:cs typeface="Helvetica Neue Medium"/>
              </a:rPr>
              <a:t>Red timeline = Unionist narrative</a:t>
            </a:r>
            <a:endParaRPr lang="en-GB" sz="32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GB" sz="32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Helvetica Neue Medium"/>
              <a:ea typeface="Helvetica Neue Medium"/>
              <a:cs typeface="Helvetica Neue Medium"/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GB" sz="3200" dirty="0">
                <a:solidFill>
                  <a:srgbClr val="0070C0"/>
                </a:solidFill>
                <a:latin typeface="Helvetica Neue Medium"/>
                <a:ea typeface="Helvetica Neue Medium"/>
                <a:cs typeface="Helvetica Neue Medium"/>
              </a:rPr>
              <a:t>Blue timeline = Nationalist narrative</a:t>
            </a:r>
            <a:endParaRPr lang="en-GB" sz="3200" dirty="0">
              <a:solidFill>
                <a:srgbClr val="FF0000"/>
              </a:solidFill>
              <a:latin typeface="Helvetica Neue Medium"/>
              <a:ea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3822021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6CBC0D68-6804-7649-992B-C084404FF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42" y="592889"/>
            <a:ext cx="17911768" cy="93211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162F5DA-35D4-774D-B715-C53203E5C98A}"/>
              </a:ext>
            </a:extLst>
          </p:cNvPr>
          <p:cNvSpPr/>
          <p:nvPr/>
        </p:nvSpPr>
        <p:spPr>
          <a:xfrm>
            <a:off x="19106148" y="592889"/>
            <a:ext cx="4451684" cy="10133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Exploring Parallel Timelines</a:t>
            </a:r>
          </a:p>
          <a:p>
            <a:r>
              <a:rPr lang="en-US" sz="4000" b="1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Part 2: </a:t>
            </a:r>
            <a:r>
              <a:rPr lang="en-US" sz="4000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Ask students organise the cards and add some details to their parallel timelines: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35B2E4"/>
                </a:solidFill>
                <a:latin typeface="proxima-nova"/>
              </a:rPr>
              <a:t>One to use to tell the story that Scotland retained its Scottishness after Union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35B2E4"/>
                </a:solidFill>
                <a:latin typeface="proxima-nova"/>
              </a:rPr>
              <a:t>The other that Scotland became more British.</a:t>
            </a:r>
            <a:endParaRPr lang="en-US" sz="4000" dirty="0">
              <a:solidFill>
                <a:srgbClr val="35B2E4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2CD9D7-7230-F644-9D40-04261B40BC45}"/>
              </a:ext>
            </a:extLst>
          </p:cNvPr>
          <p:cNvSpPr/>
          <p:nvPr/>
        </p:nvSpPr>
        <p:spPr>
          <a:xfrm>
            <a:off x="460542" y="11701183"/>
            <a:ext cx="1791176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35B2E4"/>
                </a:solidFill>
                <a:latin typeface="proxima-nova"/>
              </a:rPr>
              <a:t>Discussion: </a:t>
            </a:r>
            <a:r>
              <a:rPr lang="en-GB" dirty="0">
                <a:solidFill>
                  <a:srgbClr val="35B2E4"/>
                </a:solidFill>
                <a:latin typeface="proxima-nova"/>
              </a:rPr>
              <a:t>Reviewing your timelines, ‘does our identity shape our study of history?’ </a:t>
            </a:r>
            <a:endParaRPr lang="en-US" dirty="0">
              <a:solidFill>
                <a:srgbClr val="35B2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54702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6A98C5-FF59-3E46-9BA9-957721B546D2}"/>
              </a:ext>
            </a:extLst>
          </p:cNvPr>
          <p:cNvCxnSpPr>
            <a:cxnSpLocks/>
          </p:cNvCxnSpPr>
          <p:nvPr/>
        </p:nvCxnSpPr>
        <p:spPr>
          <a:xfrm>
            <a:off x="9605447" y="0"/>
            <a:ext cx="0" cy="137160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9CEAA9-9E34-EC4B-A264-774D65302DC0}"/>
              </a:ext>
            </a:extLst>
          </p:cNvPr>
          <p:cNvCxnSpPr>
            <a:cxnSpLocks/>
          </p:cNvCxnSpPr>
          <p:nvPr/>
        </p:nvCxnSpPr>
        <p:spPr>
          <a:xfrm>
            <a:off x="0" y="6669741"/>
            <a:ext cx="18769263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0F4D604E-69CA-C641-B7EB-3A5B2D6E1B07}"/>
              </a:ext>
            </a:extLst>
          </p:cNvPr>
          <p:cNvSpPr/>
          <p:nvPr/>
        </p:nvSpPr>
        <p:spPr>
          <a:xfrm>
            <a:off x="755515" y="680298"/>
            <a:ext cx="7883145" cy="53091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3600" u="sng" dirty="0">
                <a:solidFill>
                  <a:srgbClr val="35B2E4"/>
                </a:solidFill>
                <a:latin typeface="Calibri"/>
                <a:cs typeface="Calibri"/>
              </a:rPr>
              <a:t>Stage 1: Divide yourselves into two teams</a:t>
            </a:r>
            <a:endParaRPr lang="en-US" sz="3600" u="sng" dirty="0">
              <a:solidFill>
                <a:srgbClr val="35B2E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US" sz="3600" dirty="0">
              <a:solidFill>
                <a:srgbClr val="35B2E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 1: </a:t>
            </a:r>
            <a:r>
              <a:rPr lang="en-US" sz="36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Yes, the national identity of people living in Scotland after 1707 became more British</a:t>
            </a:r>
          </a:p>
          <a:p>
            <a:pPr marL="571500" indent="-5715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 2: </a:t>
            </a:r>
            <a:r>
              <a:rPr lang="en-US" sz="36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Not, the national identity of people living in Scotland after 1707 did not become more British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779D07-8478-6641-844B-27A3EAB31A79}"/>
              </a:ext>
            </a:extLst>
          </p:cNvPr>
          <p:cNvSpPr/>
          <p:nvPr/>
        </p:nvSpPr>
        <p:spPr>
          <a:xfrm>
            <a:off x="10812543" y="995769"/>
            <a:ext cx="6530310" cy="30162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3600" u="sng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 2: Your team’s arguments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US" sz="3600" dirty="0">
              <a:solidFill>
                <a:srgbClr val="35B2E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the video, agree as a team what four arguments you will use in a debate.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F80638-CB98-164E-AFAB-B9D1046D9211}"/>
              </a:ext>
            </a:extLst>
          </p:cNvPr>
          <p:cNvSpPr/>
          <p:nvPr/>
        </p:nvSpPr>
        <p:spPr>
          <a:xfrm>
            <a:off x="10812543" y="7480335"/>
            <a:ext cx="7066377" cy="57092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3600" u="sng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 3: Explore the sources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US" sz="3600" dirty="0">
              <a:solidFill>
                <a:srgbClr val="35B2E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GB" sz="3600" b="1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In groups </a:t>
            </a:r>
            <a:r>
              <a:rPr lang="en-US" sz="3600" b="1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e</a:t>
            </a:r>
            <a:r>
              <a:rPr lang="en-US" sz="3600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xplore all the sources:</a:t>
            </a:r>
          </a:p>
          <a:p>
            <a:pPr marL="685800" lvl="1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Make inferences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Question its reliability 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Question its utility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35B2E4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As a team choose the best source that would strengthen each argument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453C3D-7B29-C64D-82F7-6020E234DECB}"/>
              </a:ext>
            </a:extLst>
          </p:cNvPr>
          <p:cNvSpPr/>
          <p:nvPr/>
        </p:nvSpPr>
        <p:spPr>
          <a:xfrm>
            <a:off x="839741" y="7480335"/>
            <a:ext cx="7831685" cy="55399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3600" u="sng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 4: Writing your speech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US" sz="3600" dirty="0">
              <a:solidFill>
                <a:srgbClr val="35B2E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a 60 second speech for your debate.  You can use this format to help you:</a:t>
            </a:r>
          </a:p>
          <a:p>
            <a:pPr marL="571500" indent="-5715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– </a:t>
            </a:r>
            <a:r>
              <a:rPr lang="en-US" sz="3600" b="1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36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tate your argument</a:t>
            </a:r>
          </a:p>
          <a:p>
            <a:pPr marL="571500" indent="-5715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– </a:t>
            </a:r>
            <a:r>
              <a:rPr lang="en-US" sz="3600" b="1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36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vidence from the source</a:t>
            </a:r>
          </a:p>
          <a:p>
            <a:pPr marL="571500" indent="-5715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- Factual </a:t>
            </a:r>
            <a:r>
              <a:rPr lang="en-US" sz="3600" b="1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36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vidence</a:t>
            </a:r>
          </a:p>
          <a:p>
            <a:pPr marL="571500" indent="-5715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 – </a:t>
            </a:r>
            <a:r>
              <a:rPr lang="en-US" sz="3600" b="1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36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ink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5DB3C5-981E-964D-8BC9-176058EB9FBE}"/>
              </a:ext>
            </a:extLst>
          </p:cNvPr>
          <p:cNvSpPr/>
          <p:nvPr/>
        </p:nvSpPr>
        <p:spPr>
          <a:xfrm>
            <a:off x="19210895" y="452431"/>
            <a:ext cx="4807131" cy="105546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spc="0" normalizeH="0" baseline="0" dirty="0">
                <a:ln>
                  <a:noFill/>
                </a:ln>
                <a:solidFill>
                  <a:srgbClr val="35B2E4"/>
                </a:solidFill>
                <a:effectLst/>
                <a:uFillTx/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Activity </a:t>
            </a:r>
            <a:endParaRPr lang="en-US" sz="3600" b="1" u="sng" dirty="0">
              <a:solidFill>
                <a:srgbClr val="35B2E4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strike="noStrike" cap="none" spc="0" normalizeH="0" baseline="0" dirty="0">
                <a:ln>
                  <a:noFill/>
                </a:ln>
                <a:solidFill>
                  <a:srgbClr val="35B2E4"/>
                </a:solidFill>
                <a:effectLst/>
                <a:uFillTx/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Prepare, Debate and Reflect</a:t>
            </a:r>
            <a:endParaRPr kumimoji="0" lang="en-US" sz="3600" i="0" strike="noStrike" cap="none" spc="0" normalizeH="0" baseline="0" dirty="0">
              <a:ln>
                <a:noFill/>
              </a:ln>
              <a:solidFill>
                <a:srgbClr val="35B2E4"/>
              </a:solidFill>
              <a:effectLst/>
              <a:uFillTx/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>
                <a:solidFill>
                  <a:srgbClr val="35B2E4"/>
                </a:solidFill>
                <a:latin typeface="Calibri"/>
                <a:cs typeface="Calibri"/>
              </a:rPr>
              <a:t>Create teams of 4</a:t>
            </a:r>
            <a:endParaRPr lang="en-GB" sz="3600">
              <a:solidFill>
                <a:srgbClr val="35B2E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each group with the source booklet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are to explore the sources and use them as evidence to support their arguments.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are then to write a 60 second speech to use in a debate.</a:t>
            </a:r>
          </a:p>
        </p:txBody>
      </p:sp>
    </p:spTree>
    <p:extLst>
      <p:ext uri="{BB962C8B-B14F-4D97-AF65-F5344CB8AC3E}">
        <p14:creationId xmlns:p14="http://schemas.microsoft.com/office/powerpoint/2010/main" val="320202365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3E61A9-8BF9-C449-A483-697FCA8D3FB8}"/>
              </a:ext>
            </a:extLst>
          </p:cNvPr>
          <p:cNvSpPr/>
          <p:nvPr/>
        </p:nvSpPr>
        <p:spPr>
          <a:xfrm>
            <a:off x="3683726" y="7393577"/>
            <a:ext cx="10058400" cy="130628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500AB-A813-894A-B862-A40E6E8B231F}"/>
              </a:ext>
            </a:extLst>
          </p:cNvPr>
          <p:cNvSpPr/>
          <p:nvPr/>
        </p:nvSpPr>
        <p:spPr>
          <a:xfrm>
            <a:off x="3683726" y="8699863"/>
            <a:ext cx="10058400" cy="130628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D00942-39B9-3C48-B30D-46CB1828176F}"/>
              </a:ext>
            </a:extLst>
          </p:cNvPr>
          <p:cNvSpPr/>
          <p:nvPr/>
        </p:nvSpPr>
        <p:spPr>
          <a:xfrm>
            <a:off x="19169742" y="947259"/>
            <a:ext cx="4807131" cy="90588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spc="0" normalizeH="0" baseline="0" dirty="0">
                <a:ln>
                  <a:noFill/>
                </a:ln>
                <a:solidFill>
                  <a:srgbClr val="35B2E4"/>
                </a:solidFill>
                <a:effectLst/>
                <a:uFillTx/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Activity </a:t>
            </a:r>
            <a:endParaRPr lang="en-US" sz="3600" b="1" u="sng" dirty="0">
              <a:solidFill>
                <a:srgbClr val="35B2E4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strike="noStrike" cap="none" spc="0" normalizeH="0" baseline="0" dirty="0">
                <a:ln>
                  <a:noFill/>
                </a:ln>
                <a:solidFill>
                  <a:srgbClr val="35B2E4"/>
                </a:solidFill>
                <a:effectLst/>
                <a:uFillTx/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Prepare, Debate and Reflect</a:t>
            </a:r>
            <a:endParaRPr kumimoji="0" lang="en-US" sz="3600" i="0" strike="noStrike" cap="none" spc="0" normalizeH="0" baseline="0" dirty="0">
              <a:ln>
                <a:noFill/>
              </a:ln>
              <a:solidFill>
                <a:srgbClr val="35B2E4"/>
              </a:solidFill>
              <a:effectLst/>
              <a:uFillTx/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 debates in groups of ten (two teams of four and two judges) 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</a:t>
            </a:r>
            <a:r>
              <a:rPr lang="en-GB" sz="3600" u="sng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guidance on debates and on how to judge debates</a:t>
            </a:r>
            <a:r>
              <a:rPr lang="en-GB" sz="36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35B2E4"/>
                </a:solidFill>
                <a:latin typeface="Calibri"/>
                <a:cs typeface="Calibri"/>
              </a:rPr>
              <a:t>The debates will run </a:t>
            </a:r>
            <a:r>
              <a:rPr lang="en-GB" sz="3600">
                <a:solidFill>
                  <a:srgbClr val="35B2E4"/>
                </a:solidFill>
                <a:latin typeface="Calibri"/>
                <a:cs typeface="Calibri"/>
              </a:rPr>
              <a:t>for 20 mins</a:t>
            </a:r>
            <a:endParaRPr lang="en-GB" sz="3600">
              <a:solidFill>
                <a:srgbClr val="35B2E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Reflection for 5 mins</a:t>
            </a:r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153DD6B1-076C-A647-8520-96F297E15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78" y="1777657"/>
            <a:ext cx="17334784" cy="8552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451930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3E61A9-8BF9-C449-A483-697FCA8D3FB8}"/>
              </a:ext>
            </a:extLst>
          </p:cNvPr>
          <p:cNvSpPr/>
          <p:nvPr/>
        </p:nvSpPr>
        <p:spPr>
          <a:xfrm>
            <a:off x="3683726" y="7393577"/>
            <a:ext cx="10058400" cy="130628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500AB-A813-894A-B862-A40E6E8B231F}"/>
              </a:ext>
            </a:extLst>
          </p:cNvPr>
          <p:cNvSpPr/>
          <p:nvPr/>
        </p:nvSpPr>
        <p:spPr>
          <a:xfrm>
            <a:off x="3683726" y="8699863"/>
            <a:ext cx="10058400" cy="130628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D00942-39B9-3C48-B30D-46CB1828176F}"/>
              </a:ext>
            </a:extLst>
          </p:cNvPr>
          <p:cNvSpPr/>
          <p:nvPr/>
        </p:nvSpPr>
        <p:spPr>
          <a:xfrm>
            <a:off x="19265995" y="775956"/>
            <a:ext cx="4807131" cy="74938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sng" strike="noStrike" cap="none" spc="0" normalizeH="0" baseline="0" dirty="0">
                <a:ln>
                  <a:noFill/>
                </a:ln>
                <a:solidFill>
                  <a:srgbClr val="35B2E4"/>
                </a:solidFill>
                <a:effectLst/>
                <a:uFillTx/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Homework</a:t>
            </a:r>
            <a:endParaRPr lang="en-US" sz="5400" b="1" u="sng" dirty="0">
              <a:solidFill>
                <a:srgbClr val="35B2E4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r>
              <a:rPr lang="en-GB" sz="54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Short written answer - what was the strongest argument you heard against your side and why? </a:t>
            </a:r>
          </a:p>
        </p:txBody>
      </p:sp>
      <p:pic>
        <p:nvPicPr>
          <p:cNvPr id="1026" name="Picture 2" descr="Causes For Family Fights/Feuds? | Sam's Blog :)">
            <a:extLst>
              <a:ext uri="{FF2B5EF4-FFF2-40B4-BE49-F238E27FC236}">
                <a16:creationId xmlns:a16="http://schemas.microsoft.com/office/drawing/2014/main" id="{B822E4D8-543B-CB4A-8B96-F87B854B0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296" y="1064713"/>
            <a:ext cx="12978235" cy="1034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02594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83453</TotalTime>
  <Words>444</Words>
  <Application>Microsoft Office PowerPoint</Application>
  <PresentationFormat>Custom</PresentationFormat>
  <Paragraphs>58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Controversial history</dc:title>
  <cp:lastModifiedBy>Sarah Gillen</cp:lastModifiedBy>
  <cp:revision>65</cp:revision>
  <dcterms:modified xsi:type="dcterms:W3CDTF">2022-04-14T16:00:52Z</dcterms:modified>
</cp:coreProperties>
</file>