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2" r:id="rId3"/>
    <p:sldId id="258" r:id="rId4"/>
    <p:sldId id="260" r:id="rId5"/>
    <p:sldId id="301" r:id="rId6"/>
    <p:sldId id="283" r:id="rId7"/>
  </p:sldIdLst>
  <p:sldSz cx="24384000" cy="13716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PRJXAkYNM7eobtBDZIE06pkyH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5"/>
    <p:restoredTop sz="94694"/>
  </p:normalViewPr>
  <p:slideViewPr>
    <p:cSldViewPr snapToGrid="0" snapToObjects="1">
      <p:cViewPr varScale="1">
        <p:scale>
          <a:sx n="31" d="100"/>
          <a:sy n="31" d="100"/>
        </p:scale>
        <p:origin x="52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522b09ea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522b09ea8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95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522b09ea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522b09ea8f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06606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9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4">
              <a:srgbClr val="96D9FF"/>
            </a:gs>
            <a:gs pos="32019">
              <a:srgbClr val="C6EAFF"/>
            </a:gs>
            <a:gs pos="50986">
              <a:srgbClr val="ACE1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" name="Google Shape;9;p2"/>
          <p:cNvSpPr/>
          <p:nvPr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35B2E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oogle Shape;10;p2" descr="Logo, company name&#10;&#10;Description automatically generated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35B2E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22b09ea8f_0_0"/>
          <p:cNvSpPr txBox="1">
            <a:spLocks noGrp="1"/>
          </p:cNvSpPr>
          <p:nvPr>
            <p:ph type="title"/>
          </p:nvPr>
        </p:nvSpPr>
        <p:spPr>
          <a:xfrm>
            <a:off x="18905042" y="1"/>
            <a:ext cx="5478958" cy="10907486"/>
          </a:xfrm>
          <a:prstGeom prst="rect">
            <a:avLst/>
          </a:prstGeom>
          <a:gradFill>
            <a:gsLst>
              <a:gs pos="67004">
                <a:srgbClr val="96D9FF"/>
              </a:gs>
              <a:gs pos="32019">
                <a:srgbClr val="C6EAFF"/>
              </a:gs>
              <a:gs pos="50986">
                <a:srgbClr val="ACE1F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700" b="1" dirty="0"/>
            </a:br>
            <a:r>
              <a:rPr lang="en-US" sz="6700" b="1" dirty="0"/>
              <a:t> Key Inquiry</a:t>
            </a:r>
            <a:endParaRPr sz="67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6700" dirty="0"/>
            </a:br>
            <a:endParaRPr sz="6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 Why did war   break out in  Algeria in the 1950s? </a:t>
            </a:r>
            <a:br>
              <a:rPr lang="en-US" sz="5400" dirty="0"/>
            </a:br>
            <a:br>
              <a:rPr lang="en-US" sz="5400" dirty="0"/>
            </a:br>
            <a:endParaRPr sz="5400" dirty="0"/>
          </a:p>
        </p:txBody>
      </p:sp>
      <p:pic>
        <p:nvPicPr>
          <p:cNvPr id="4" name="Picture 3" descr="A group of people outside a stone building&#10;&#10;Description automatically generated with low confidence">
            <a:extLst>
              <a:ext uri="{FF2B5EF4-FFF2-40B4-BE49-F238E27FC236}">
                <a16:creationId xmlns:a16="http://schemas.microsoft.com/office/drawing/2014/main" id="{949E60E7-E3FE-0A43-9D2E-6B57B9EC65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905042" cy="1220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C4A5ED-7330-4D43-8EAA-171702BD992A}"/>
              </a:ext>
            </a:extLst>
          </p:cNvPr>
          <p:cNvSpPr txBox="1"/>
          <p:nvPr/>
        </p:nvSpPr>
        <p:spPr>
          <a:xfrm>
            <a:off x="1504334" y="12624619"/>
            <a:ext cx="734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French troops with Algerian prisoners</a:t>
            </a:r>
          </a:p>
        </p:txBody>
      </p:sp>
    </p:spTree>
    <p:extLst>
      <p:ext uri="{BB962C8B-B14F-4D97-AF65-F5344CB8AC3E}">
        <p14:creationId xmlns:p14="http://schemas.microsoft.com/office/powerpoint/2010/main" val="329859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68248AC8-37CA-DF4C-9F99-009793DDB460}"/>
              </a:ext>
            </a:extLst>
          </p:cNvPr>
          <p:cNvSpPr txBox="1"/>
          <p:nvPr/>
        </p:nvSpPr>
        <p:spPr>
          <a:xfrm>
            <a:off x="19279892" y="1549831"/>
            <a:ext cx="471148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Both these sources are about European colonization of Algeria</a:t>
            </a:r>
          </a:p>
          <a:p>
            <a:r>
              <a:rPr lang="en-US" sz="3600" dirty="0"/>
              <a:t> </a:t>
            </a:r>
          </a:p>
          <a:p>
            <a:pPr marL="342900" indent="-342900">
              <a:buAutoNum type="arabicParenR"/>
            </a:pPr>
            <a:r>
              <a:rPr lang="en-US" sz="3600" dirty="0"/>
              <a:t>How are the sources similar ?</a:t>
            </a:r>
          </a:p>
          <a:p>
            <a:pPr marL="342900" indent="-342900">
              <a:buAutoNum type="arabicParenR"/>
            </a:pPr>
            <a:endParaRPr lang="en-US" sz="3600" dirty="0"/>
          </a:p>
          <a:p>
            <a:pPr marL="342900" indent="-342900">
              <a:buAutoNum type="arabicParenR"/>
            </a:pPr>
            <a:r>
              <a:rPr lang="en-US" sz="3600" dirty="0"/>
              <a:t>How are the sources different?</a:t>
            </a:r>
          </a:p>
          <a:p>
            <a:pPr marL="342900" indent="-342900">
              <a:buAutoNum type="arabicParenR"/>
            </a:pPr>
            <a:endParaRPr lang="en-US" sz="3600" dirty="0"/>
          </a:p>
          <a:p>
            <a:pPr marL="342900" indent="-342900">
              <a:buAutoNum type="arabicParenR"/>
            </a:pPr>
            <a:r>
              <a:rPr lang="en-US" sz="3600" dirty="0"/>
              <a:t>What accounts for their difference?</a:t>
            </a:r>
          </a:p>
          <a:p>
            <a:pPr marL="342900" indent="-34290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endParaRPr lang="en-US" sz="2800" dirty="0"/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2BDE6B3F-4E8D-4347-88FD-81567728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026588" cy="11989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30FC5-4683-F14B-AB6C-CFCA2E1156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24566" y="5994521"/>
            <a:ext cx="11238772" cy="72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4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999">
              <a:srgbClr val="CEEDFF"/>
            </a:gs>
            <a:gs pos="67004">
              <a:srgbClr val="96D9FF"/>
            </a:gs>
            <a:gs pos="32019">
              <a:srgbClr val="C6EAFF"/>
            </a:gs>
            <a:gs pos="50986">
              <a:srgbClr val="ACE1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22b09ea8f_0_5"/>
          <p:cNvSpPr txBox="1"/>
          <p:nvPr/>
        </p:nvSpPr>
        <p:spPr>
          <a:xfrm>
            <a:off x="18921106" y="690500"/>
            <a:ext cx="5462894" cy="8494603"/>
          </a:xfrm>
          <a:prstGeom prst="rect">
            <a:avLst/>
          </a:prstGeom>
          <a:gradFill>
            <a:gsLst>
              <a:gs pos="25999">
                <a:srgbClr val="CEEDFF">
                  <a:alpha val="74048"/>
                  <a:lumMod val="82000"/>
                  <a:lumOff val="18000"/>
                </a:srgbClr>
              </a:gs>
              <a:gs pos="67004">
                <a:srgbClr val="96D9FF"/>
              </a:gs>
              <a:gs pos="32019">
                <a:srgbClr val="C6EAFF"/>
              </a:gs>
              <a:gs pos="50986">
                <a:srgbClr val="ACE1F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latin typeface="Helvetica Neue"/>
                <a:ea typeface="Helvetica Neue"/>
                <a:cs typeface="Helvetica Neue"/>
                <a:sym typeface="Helvetica Neue"/>
              </a:rPr>
              <a:t>1) Summarise in your own words the key points from the FLN’s ‘Call to the people’.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latin typeface="Helvetica Neue"/>
                <a:ea typeface="Helvetica Neue"/>
                <a:cs typeface="Helvetica Neue"/>
                <a:sym typeface="Helvetica Neue"/>
              </a:rPr>
              <a:t>2) Do you think there are any internal contradictions in the document?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latin typeface="Helvetica Neue"/>
                <a:ea typeface="Helvetica Neue"/>
                <a:cs typeface="Helvetica Neue"/>
                <a:sym typeface="Helvetica Neue"/>
              </a:rPr>
              <a:t>3) What did the FLN hope to gain from having ‘objectifs extérieurs’?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sz="3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sz="3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sz="3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g1522b09ea8f_0_5"/>
          <p:cNvSpPr txBox="1"/>
          <p:nvPr/>
        </p:nvSpPr>
        <p:spPr>
          <a:xfrm>
            <a:off x="11620200" y="21322175"/>
            <a:ext cx="1956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71F1D-E40B-6E47-B4B7-B64922690934}"/>
              </a:ext>
            </a:extLst>
          </p:cNvPr>
          <p:cNvSpPr txBox="1"/>
          <p:nvPr/>
        </p:nvSpPr>
        <p:spPr>
          <a:xfrm>
            <a:off x="1410346" y="1075582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202122"/>
                </a:solidFill>
                <a:highlight>
                  <a:srgbClr val="FFFFFF"/>
                </a:highlight>
              </a:rPr>
              <a:t>“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2A821A-3AF3-9648-B444-0672CB31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652399"/>
            <a:ext cx="18370226" cy="651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974CA-815A-6C41-9EE5-13D570B5200A}"/>
              </a:ext>
            </a:extLst>
          </p:cNvPr>
          <p:cNvSpPr txBox="1"/>
          <p:nvPr/>
        </p:nvSpPr>
        <p:spPr>
          <a:xfrm>
            <a:off x="200025" y="10201275"/>
            <a:ext cx="13258800" cy="86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Appel au peuple algérien du FLN, 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1er novembre 1954</a:t>
            </a:r>
            <a:endParaRPr lang="en-GB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90CAAAD-5366-1C43-9008-6A225FC362AE}"/>
              </a:ext>
            </a:extLst>
          </p:cNvPr>
          <p:cNvSpPr txBox="1"/>
          <p:nvPr/>
        </p:nvSpPr>
        <p:spPr>
          <a:xfrm>
            <a:off x="19074063" y="449179"/>
            <a:ext cx="4908884" cy="8279190"/>
          </a:xfrm>
          <a:prstGeom prst="rect">
            <a:avLst/>
          </a:prstGeom>
          <a:gradFill>
            <a:gsLst>
              <a:gs pos="67004">
                <a:srgbClr val="96D9FF"/>
              </a:gs>
              <a:gs pos="32019">
                <a:srgbClr val="C6EAFF"/>
              </a:gs>
              <a:gs pos="50986">
                <a:srgbClr val="ACE1F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Summarise in your own words the key points from the newspaper report of Mitterrand’s radio announcement 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Contrast this newspaper announcement with the previous ‘Appel au people’ from the FLN. How is it different?</a:t>
            </a:r>
          </a:p>
          <a:p>
            <a:pPr marL="514350" indent="-514350">
              <a:buAutoNum type="arabicParenR"/>
            </a:pPr>
            <a:r>
              <a:rPr lang="en-GB" sz="2800" dirty="0">
                <a:latin typeface="Helvetica Neue"/>
                <a:ea typeface="Helvetica Neue"/>
                <a:cs typeface="Helvetica Neue"/>
                <a:sym typeface="Helvetica Neue"/>
              </a:rPr>
              <a:t>And how is it similar?</a:t>
            </a:r>
          </a:p>
          <a:p>
            <a:pPr marL="514350" indent="-514350">
              <a:buAutoNum type="arabicParenR"/>
            </a:pPr>
            <a:endParaRPr lang="en-GB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>
              <a:buAutoNum type="arabicParenR"/>
            </a:pPr>
            <a:endParaRPr lang="en-GB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>
              <a:buAutoNum type="arabicParenR"/>
            </a:pPr>
            <a:endParaRPr lang="en-GB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>
              <a:buAutoNum type="arabicParenR"/>
            </a:pPr>
            <a:endParaRPr lang="en-GB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>
              <a:buAutoNum type="arabicParenR"/>
            </a:pPr>
            <a:endParaRPr lang="en-GB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>
              <a:buAutoNum type="arabicParenR"/>
            </a:pPr>
            <a:endParaRPr lang="en-GB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>
              <a:buAutoNum type="arabicParenR"/>
            </a:pPr>
            <a:endParaRPr lang="en-US" sz="2800" dirty="0"/>
          </a:p>
          <a:p>
            <a:pPr marL="342900" indent="-342900">
              <a:buAutoNum type="arabicParenR"/>
            </a:pPr>
            <a:endParaRPr lang="en-US" sz="2800" dirty="0"/>
          </a:p>
        </p:txBody>
      </p: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1CEB6FEB-7FE3-3E4B-86A9-2506EEA4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53" y="0"/>
            <a:ext cx="18344147" cy="191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61A9-8BF9-C449-A483-697FCA8D3FB8}"/>
              </a:ext>
            </a:extLst>
          </p:cNvPr>
          <p:cNvSpPr/>
          <p:nvPr/>
        </p:nvSpPr>
        <p:spPr>
          <a:xfrm>
            <a:off x="3683726" y="7393577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169743" y="578357"/>
            <a:ext cx="4807131" cy="10259219"/>
          </a:xfrm>
          <a:prstGeom prst="rect">
            <a:avLst/>
          </a:prstGeom>
          <a:gradFill>
            <a:gsLst>
              <a:gs pos="67004">
                <a:srgbClr val="96D9FF"/>
              </a:gs>
              <a:gs pos="32019">
                <a:srgbClr val="C6EAFF"/>
              </a:gs>
              <a:gs pos="50986">
                <a:srgbClr val="ACE1F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</a:t>
            </a:r>
            <a:endParaRPr lang="en-US" sz="4000" b="1" u="sng" dirty="0">
              <a:solidFill>
                <a:schemeClr val="tx1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4000" i="0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 of four prepare either, ‘French leadership or Algerian leadership are more to blame for the war.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student picks  sources to support his/her argument.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run debates in groups of ten (two teams of four and two judges)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53DD6B1-076C-A647-8520-96F297E1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78" y="1777657"/>
            <a:ext cx="17334784" cy="85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51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8A9D5D-FB2B-C543-9BB7-587C9DEAFE95}"/>
              </a:ext>
            </a:extLst>
          </p:cNvPr>
          <p:cNvSpPr/>
          <p:nvPr/>
        </p:nvSpPr>
        <p:spPr>
          <a:xfrm>
            <a:off x="19354801" y="597808"/>
            <a:ext cx="4445000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assessment and reflection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678DE-CAFF-0A4B-A41A-6D292E05E63B}"/>
              </a:ext>
            </a:extLst>
          </p:cNvPr>
          <p:cNvSpPr/>
          <p:nvPr/>
        </p:nvSpPr>
        <p:spPr>
          <a:xfrm>
            <a:off x="927833" y="752042"/>
            <a:ext cx="17160239" cy="23852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assessment framework  below, the judges will give feedback to EACH student using the criteria below.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judges will give feedback using this format “What we really liked about your speech was (example), and what we’d like you to work on was (example).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040A4AD-E7A5-3C4D-A802-6E50BF464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62084"/>
              </p:ext>
            </p:extLst>
          </p:nvPr>
        </p:nvGraphicFramePr>
        <p:xfrm>
          <a:off x="1036321" y="3319328"/>
          <a:ext cx="17051751" cy="87020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318459">
                  <a:extLst>
                    <a:ext uri="{9D8B030D-6E8A-4147-A177-3AD203B41FA5}">
                      <a16:colId xmlns:a16="http://schemas.microsoft.com/office/drawing/2014/main" val="658002745"/>
                    </a:ext>
                  </a:extLst>
                </a:gridCol>
                <a:gridCol w="13733292">
                  <a:extLst>
                    <a:ext uri="{9D8B030D-6E8A-4147-A177-3AD203B41FA5}">
                      <a16:colId xmlns:a16="http://schemas.microsoft.com/office/drawing/2014/main" val="1884848116"/>
                    </a:ext>
                  </a:extLst>
                </a:gridCol>
              </a:tblGrid>
              <a:tr h="1278298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 framework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 the speech…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68800"/>
                  </a:ext>
                </a:extLst>
              </a:tr>
              <a:tr h="3061969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 a clear structure?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linking sentences?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1-2 minutes, or whatever time you set?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 with the other speeches on the same team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some counter arguments/rebuttal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09518"/>
                  </a:ext>
                </a:extLst>
              </a:tr>
              <a:tr h="2247086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quotes/descriptions from the source?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your own knowledge? Facts, statistics, dates</a:t>
                      </a:r>
                    </a:p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critical analysis of why a source was credible evidence?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991448"/>
                  </a:ext>
                </a:extLst>
              </a:tr>
              <a:tr h="2004903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Language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Wingdings" pitchFamily="2" charset="2"/>
                        <a:buChar char="q"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 persuasive language?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9734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CA096FC-98AF-6745-BE91-E960DF33FB26}"/>
              </a:ext>
            </a:extLst>
          </p:cNvPr>
          <p:cNvSpPr/>
          <p:nvPr/>
        </p:nvSpPr>
        <p:spPr>
          <a:xfrm>
            <a:off x="16461042" y="12689840"/>
            <a:ext cx="2651286" cy="701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10mins</a:t>
            </a:r>
          </a:p>
        </p:txBody>
      </p:sp>
      <p:pic>
        <p:nvPicPr>
          <p:cNvPr id="7" name="Picture 6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A9467F6-6459-AB43-9436-F155818FBB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66398" y="5387352"/>
            <a:ext cx="5221806" cy="347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067411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340</Words>
  <Application>Microsoft Office PowerPoint</Application>
  <PresentationFormat>Custom</PresentationFormat>
  <Paragraphs>50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Helvetica Neue</vt:lpstr>
      <vt:lpstr>Arial</vt:lpstr>
      <vt:lpstr>Calibri</vt:lpstr>
      <vt:lpstr>Wingdings</vt:lpstr>
      <vt:lpstr>Helvetica Neue Medium</vt:lpstr>
      <vt:lpstr>21_BasicWhite</vt:lpstr>
      <vt:lpstr>  Key Inquiry    Why did war   break out in  Algeria in the 1950s?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Gillen</cp:lastModifiedBy>
  <cp:revision>14</cp:revision>
  <dcterms:modified xsi:type="dcterms:W3CDTF">2023-03-28T09:21:45Z</dcterms:modified>
</cp:coreProperties>
</file>