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00" r:id="rId2"/>
    <p:sldId id="301" r:id="rId3"/>
    <p:sldId id="302" r:id="rId4"/>
    <p:sldId id="304" r:id="rId5"/>
    <p:sldId id="303" r:id="rId6"/>
    <p:sldId id="305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B2E4"/>
    <a:srgbClr val="35BCF3"/>
    <a:srgbClr val="3A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871" autoAdjust="0"/>
    <p:restoredTop sz="94741"/>
  </p:normalViewPr>
  <p:slideViewPr>
    <p:cSldViewPr snapToGrid="0" snapToObjects="1">
      <p:cViewPr>
        <p:scale>
          <a:sx n="29" d="100"/>
          <a:sy n="29" d="100"/>
        </p:scale>
        <p:origin x="1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14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21528A-5D44-294C-8806-0C0C00D69029}"/>
              </a:ext>
            </a:extLst>
          </p:cNvPr>
          <p:cNvSpPr/>
          <p:nvPr userDrawn="1"/>
        </p:nvSpPr>
        <p:spPr>
          <a:xfrm>
            <a:off x="18821400" y="0"/>
            <a:ext cx="5562600" cy="13716000"/>
          </a:xfrm>
          <a:prstGeom prst="rect">
            <a:avLst/>
          </a:prstGeom>
          <a:solidFill>
            <a:schemeClr val="bg1"/>
          </a:solidFill>
          <a:ln w="76200" cap="flat">
            <a:solidFill>
              <a:srgbClr val="35B2E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13777CF-D4EF-DB4C-B6BB-F895A5B8A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7" b="24034"/>
          <a:stretch/>
        </p:blipFill>
        <p:spPr>
          <a:xfrm>
            <a:off x="19108539" y="11729328"/>
            <a:ext cx="4988322" cy="18143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5ADAF9-720F-F54F-A09E-EF2FE42DB4C6}"/>
              </a:ext>
            </a:extLst>
          </p:cNvPr>
          <p:cNvSpPr/>
          <p:nvPr userDrawn="1"/>
        </p:nvSpPr>
        <p:spPr>
          <a:xfrm>
            <a:off x="0" y="0"/>
            <a:ext cx="18821400" cy="13716000"/>
          </a:xfrm>
          <a:prstGeom prst="rect">
            <a:avLst/>
          </a:prstGeom>
          <a:solidFill>
            <a:schemeClr val="bg1"/>
          </a:solidFill>
          <a:ln w="76200" cap="flat">
            <a:solidFill>
              <a:srgbClr val="35B2E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8" r:id="rId4"/>
    <p:sldLayoutId id="2147483659" r:id="rId5"/>
    <p:sldLayoutId id="2147483660" r:id="rId6"/>
    <p:sldLayoutId id="2147483661" r:id="rId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BA04E8-4C52-7DA0-E511-F84F965C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811" y="537941"/>
            <a:ext cx="9971979" cy="119361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4641A8-DD5F-FC45-6202-C7F1641831FD}"/>
              </a:ext>
            </a:extLst>
          </p:cNvPr>
          <p:cNvSpPr txBox="1"/>
          <p:nvPr/>
        </p:nvSpPr>
        <p:spPr>
          <a:xfrm>
            <a:off x="19140055" y="501959"/>
            <a:ext cx="4738253" cy="86572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9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Was </a:t>
            </a:r>
            <a:r>
              <a:rPr kumimoji="0" lang="en-GB" sz="96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Éamon</a:t>
            </a:r>
            <a:r>
              <a:rPr kumimoji="0" lang="en-GB" sz="9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 de Valera a great leader?</a:t>
            </a:r>
            <a:endParaRPr kumimoji="0" lang="en-US" sz="9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112372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2DD75E7-D27D-33B0-F43F-1A685A78B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84" y="1276751"/>
            <a:ext cx="7369480" cy="121455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8EB20B-3920-9423-B02F-33C427A5C447}"/>
              </a:ext>
            </a:extLst>
          </p:cNvPr>
          <p:cNvSpPr txBox="1"/>
          <p:nvPr/>
        </p:nvSpPr>
        <p:spPr>
          <a:xfrm>
            <a:off x="8275927" y="1197476"/>
            <a:ext cx="9927446" cy="113210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pairs analyse Source 2, a comic depicting de Valera’s welcome to the USA and discuss the following questions:</a:t>
            </a:r>
          </a:p>
          <a:p>
            <a:pPr marL="571500" marR="0" indent="-571500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event or issue inspired the comic?</a:t>
            </a:r>
          </a:p>
          <a:p>
            <a:pPr marL="571500" marR="0" indent="-571500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message does the cartoon give you about de Valera?</a:t>
            </a:r>
          </a:p>
          <a:p>
            <a:pPr marL="571500" marR="0" indent="-571500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cartoonist's opinion about Eamon de Valera and his visit to the USA in 1919?</a:t>
            </a:r>
          </a:p>
          <a:p>
            <a:pPr marL="571500" marR="0" indent="-571500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you agree or disagree with the cartoonist's option? Why?</a:t>
            </a:r>
          </a:p>
          <a:p>
            <a:pPr marL="571500" marR="0" indent="-571500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your own knowledge, what has been left out?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64A28-9FB1-2D4B-5AF3-93D729A02999}"/>
              </a:ext>
            </a:extLst>
          </p:cNvPr>
          <p:cNvSpPr txBox="1"/>
          <p:nvPr/>
        </p:nvSpPr>
        <p:spPr>
          <a:xfrm>
            <a:off x="961158" y="519621"/>
            <a:ext cx="17742478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Starter activity: </a:t>
            </a:r>
            <a:r>
              <a:rPr kumimoji="0" lang="en-GB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Eamon de Valera, “hero of Ireland” </a:t>
            </a:r>
          </a:p>
        </p:txBody>
      </p:sp>
    </p:spTree>
    <p:extLst>
      <p:ext uri="{BB962C8B-B14F-4D97-AF65-F5344CB8AC3E}">
        <p14:creationId xmlns:p14="http://schemas.microsoft.com/office/powerpoint/2010/main" val="112968332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8EB20B-3920-9423-B02F-33C427A5C447}"/>
              </a:ext>
            </a:extLst>
          </p:cNvPr>
          <p:cNvSpPr txBox="1"/>
          <p:nvPr/>
        </p:nvSpPr>
        <p:spPr>
          <a:xfrm>
            <a:off x="19349293" y="359092"/>
            <a:ext cx="4624121" cy="98114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en-GB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Activity 1: </a:t>
            </a:r>
            <a:r>
              <a:rPr kumimoji="0" lang="en-GB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Eamon de Valera and Irish independence</a:t>
            </a:r>
          </a:p>
          <a:p>
            <a:r>
              <a:rPr kumimoji="0" lang="en-GB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 </a:t>
            </a:r>
          </a:p>
          <a:p>
            <a:pPr marL="0" marR="0" indent="0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messages does sources 1 and 6 reveal about de Valera’s role in Irish independence?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1F4618A-5046-81ED-21BC-CF7BAF103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853" y="762437"/>
            <a:ext cx="7414719" cy="1202038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5C77A01-86C6-DE92-B04D-CF68817DF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23" y="762438"/>
            <a:ext cx="8044366" cy="1202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6318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8EB20B-3920-9423-B02F-33C427A5C447}"/>
              </a:ext>
            </a:extLst>
          </p:cNvPr>
          <p:cNvSpPr txBox="1"/>
          <p:nvPr/>
        </p:nvSpPr>
        <p:spPr>
          <a:xfrm>
            <a:off x="9482186" y="803335"/>
            <a:ext cx="8920450" cy="11182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Explore de Valera’s response to Churchill.  </a:t>
            </a:r>
          </a:p>
          <a:p>
            <a:pPr marL="457200" marR="0" indent="-457200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speech about and how does that help you understand the period? </a:t>
            </a:r>
          </a:p>
          <a:p>
            <a:pPr marL="457200" marR="0" indent="-457200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was the speech written?</a:t>
            </a:r>
          </a:p>
          <a:p>
            <a:pPr marL="457200" marR="0" indent="-457200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Explore the Dr Seuss cartoon</a:t>
            </a:r>
          </a:p>
          <a:p>
            <a:pPr marL="457200" marR="0" indent="-457200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the characters, symbols and objects in the cartoon. </a:t>
            </a:r>
          </a:p>
          <a:p>
            <a:pPr marL="457200" marR="0" indent="-457200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message is the cartoonist trying to send?</a:t>
            </a:r>
          </a:p>
          <a:p>
            <a:pPr marL="457200" marR="0" indent="-457200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any bias the cartoonist might have.</a:t>
            </a:r>
          </a:p>
          <a:p>
            <a:pPr marR="0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Compare each source</a:t>
            </a:r>
          </a:p>
          <a:p>
            <a:pPr marL="457200" marR="0" indent="-457200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what ways are they similar?</a:t>
            </a:r>
          </a:p>
          <a:p>
            <a:pPr marL="457200" marR="0" indent="-457200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what ways are they different?</a:t>
            </a:r>
          </a:p>
          <a:p>
            <a:pPr marL="457200" marR="0" indent="-457200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 source is the most persuasive and why?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E09EA8-0A01-347E-79FE-0E2F21516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05"/>
          <a:stretch/>
        </p:blipFill>
        <p:spPr>
          <a:xfrm>
            <a:off x="410586" y="389632"/>
            <a:ext cx="8920450" cy="50292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D0A8E3-2649-32DC-E246-BF0ACD8632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65"/>
          <a:stretch/>
        </p:blipFill>
        <p:spPr>
          <a:xfrm>
            <a:off x="259436" y="5574291"/>
            <a:ext cx="9071600" cy="81417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41391A-CC1F-A550-BA04-A1886BE8E51B}"/>
              </a:ext>
            </a:extLst>
          </p:cNvPr>
          <p:cNvSpPr txBox="1"/>
          <p:nvPr/>
        </p:nvSpPr>
        <p:spPr>
          <a:xfrm>
            <a:off x="19037141" y="299741"/>
            <a:ext cx="4936273" cy="3416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GB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Activity 2: </a:t>
            </a:r>
            <a:r>
              <a:rPr kumimoji="0" lang="en-GB" sz="4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Eamon de Valera and the Second World War</a:t>
            </a:r>
            <a:endParaRPr lang="en-GB" sz="4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88996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8EB20B-3920-9423-B02F-33C427A5C447}"/>
              </a:ext>
            </a:extLst>
          </p:cNvPr>
          <p:cNvSpPr txBox="1"/>
          <p:nvPr/>
        </p:nvSpPr>
        <p:spPr>
          <a:xfrm>
            <a:off x="19187441" y="0"/>
            <a:ext cx="4624121" cy="110994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Activity </a:t>
            </a:r>
            <a:r>
              <a:rPr lang="en-GB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3:</a:t>
            </a:r>
            <a:r>
              <a:rPr kumimoji="0" lang="en-GB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 </a:t>
            </a:r>
            <a:r>
              <a:rPr kumimoji="0" lang="en-GB" sz="3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Eamon de Valera and </a:t>
            </a:r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Irish economy </a:t>
            </a:r>
            <a:endParaRPr kumimoji="0" lang="en-GB" sz="32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issue is this Source 3 and Source 5 </a:t>
            </a:r>
            <a:r>
              <a:rPr lang="en-GB" sz="2800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talking </a:t>
            </a:r>
            <a:r>
              <a:rPr lang="en-GB" sz="2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cartoonist's opinion on this issue in Source 5?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message is Source 3 trying to send its audience?</a:t>
            </a:r>
            <a:endParaRPr lang="en-GB" sz="2800" b="0" i="0" dirty="0">
              <a:solidFill>
                <a:srgbClr val="333333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other opinion can you imagine another person having on this issue?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 source did your </a:t>
            </a:r>
            <a:r>
              <a:rPr lang="en-GB" sz="2800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 the most </a:t>
            </a:r>
            <a:r>
              <a:rPr lang="en-GB" sz="2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persuasive? Why?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F0BD291F-84D3-1804-DB91-D230920ED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7" y="398140"/>
            <a:ext cx="7770053" cy="1267525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52F8BD8-71C3-D6E5-7231-4B20A993E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080" y="398140"/>
            <a:ext cx="10405475" cy="846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1871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DE6D765E-8578-1476-14B7-B02A71F082CE}"/>
              </a:ext>
            </a:extLst>
          </p:cNvPr>
          <p:cNvSpPr/>
          <p:nvPr/>
        </p:nvSpPr>
        <p:spPr>
          <a:xfrm>
            <a:off x="1449658" y="666129"/>
            <a:ext cx="16191571" cy="11090215"/>
          </a:xfrm>
          <a:prstGeom prst="wedgeRect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In groups of 4</a:t>
            </a:r>
            <a:r>
              <a:rPr lang="en-GB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, prepare a short 1 minute speech on the question:</a:t>
            </a:r>
            <a:br>
              <a:rPr lang="en-GB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</a:br>
            <a:br>
              <a:rPr lang="en-GB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</a:br>
            <a:r>
              <a:rPr lang="en-GB" sz="6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Was </a:t>
            </a:r>
            <a:r>
              <a:rPr kumimoji="0" lang="en-GB" sz="6600" b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Éamon</a:t>
            </a:r>
            <a:r>
              <a:rPr kumimoji="0" lang="en-GB" sz="66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 de Valera </a:t>
            </a:r>
            <a:r>
              <a:rPr lang="en-GB" sz="6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a great leader?</a:t>
            </a:r>
            <a:endParaRPr lang="en-GB" sz="5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5400" i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Medium"/>
            </a:endParaRP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54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TIPS</a:t>
            </a:r>
          </a:p>
          <a:p>
            <a:pPr marL="685800" marR="0" indent="-6858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54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Write down a clear argument that focuses on one theme e.g., de Valera and WWII.</a:t>
            </a:r>
          </a:p>
          <a:p>
            <a:pPr marL="685800" marR="0" indent="-6858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54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Use one piece of evidence to support your argument </a:t>
            </a:r>
          </a:p>
          <a:p>
            <a:pPr marL="685800" marR="0" indent="-6858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54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Try to go beyond what the content tells you.  Persuade the audience why your evidence is convincing.</a:t>
            </a:r>
          </a:p>
        </p:txBody>
      </p:sp>
    </p:spTree>
    <p:extLst>
      <p:ext uri="{BB962C8B-B14F-4D97-AF65-F5344CB8AC3E}">
        <p14:creationId xmlns:p14="http://schemas.microsoft.com/office/powerpoint/2010/main" val="34192627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83687</TotalTime>
  <Words>367</Words>
  <Application>Microsoft Office PowerPoint</Application>
  <PresentationFormat>Custom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Helvetica Neue</vt:lpstr>
      <vt:lpstr>Helvetica Neue Medium</vt:lpstr>
      <vt:lpstr>Open Sans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Controversial history</dc:title>
  <cp:lastModifiedBy>Sarah Gillen</cp:lastModifiedBy>
  <cp:revision>47</cp:revision>
  <dcterms:modified xsi:type="dcterms:W3CDTF">2023-03-01T12:00:14Z</dcterms:modified>
</cp:coreProperties>
</file>