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1"/>
  </p:notesMasterIdLst>
  <p:sldIdLst>
    <p:sldId id="301" r:id="rId3"/>
    <p:sldId id="294" r:id="rId4"/>
    <p:sldId id="295" r:id="rId5"/>
    <p:sldId id="296" r:id="rId6"/>
    <p:sldId id="298" r:id="rId7"/>
    <p:sldId id="299" r:id="rId8"/>
    <p:sldId id="300" r:id="rId9"/>
    <p:sldId id="297" r:id="rId10"/>
  </p:sldIdLst>
  <p:sldSz cx="24384000" cy="13716000"/>
  <p:notesSz cx="6858000" cy="9144000"/>
  <p:embeddedFontLst>
    <p:embeddedFont>
      <p:font typeface="Open Sans" panose="020B0606030504020204" pitchFamily="34" charset="0"/>
      <p:regular r:id="rId12"/>
      <p:bold r:id="rId13"/>
      <p:italic r:id="rId1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5FF"/>
    <a:srgbClr val="35BCF3"/>
    <a:srgbClr val="35B2E4"/>
    <a:srgbClr val="39C3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0"/>
    <p:restoredTop sz="94694"/>
  </p:normalViewPr>
  <p:slideViewPr>
    <p:cSldViewPr snapToGrid="0" snapToObjects="1">
      <p:cViewPr varScale="1">
        <p:scale>
          <a:sx n="31" d="100"/>
          <a:sy n="31" d="100"/>
        </p:scale>
        <p:origin x="5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Bullets &amp; Photo">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 3 Up">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82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5ADAF9-720F-F54F-A09E-EF2FE42DB4C6}"/>
              </a:ext>
            </a:extLst>
          </p:cNvPr>
          <p:cNvSpPr/>
          <p:nvPr userDrawn="1"/>
        </p:nvSpPr>
        <p:spPr>
          <a:xfrm>
            <a:off x="0" y="0"/>
            <a:ext cx="243840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pic>
        <p:nvPicPr>
          <p:cNvPr id="8" name="Picture 7" descr="Logo, company name&#10;&#10;Description automatically generated">
            <a:extLst>
              <a:ext uri="{FF2B5EF4-FFF2-40B4-BE49-F238E27FC236}">
                <a16:creationId xmlns:a16="http://schemas.microsoft.com/office/drawing/2014/main" id="{313777CF-D4EF-DB4C-B6BB-F895A5B8A021}"/>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61"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4115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4354-93F4-DE8D-7C35-0CDF9B33AAE2}"/>
              </a:ext>
            </a:extLst>
          </p:cNvPr>
          <p:cNvSpPr>
            <a:spLocks noGrp="1"/>
          </p:cNvSpPr>
          <p:nvPr>
            <p:ph type="title"/>
          </p:nvPr>
        </p:nvSpPr>
        <p:spPr>
          <a:xfrm>
            <a:off x="1206496" y="1084521"/>
            <a:ext cx="21971004" cy="8097579"/>
          </a:xfrm>
        </p:spPr>
        <p:txBody>
          <a:bodyPr>
            <a:normAutofit/>
          </a:bodyPr>
          <a:lstStyle/>
          <a:p>
            <a:pPr algn="ctr"/>
            <a:r>
              <a:rPr lang="en-GB" dirty="0"/>
              <a:t>Israel-Palestine Lesson 1</a:t>
            </a:r>
            <a:br>
              <a:rPr lang="en-GB" dirty="0"/>
            </a:br>
            <a:r>
              <a:rPr lang="en-GB" sz="6000" dirty="0"/>
              <a:t>an overview of the complete history</a:t>
            </a:r>
            <a:br>
              <a:rPr lang="en-GB" sz="6000" dirty="0"/>
            </a:br>
            <a:endParaRPr lang="en-GB" sz="6000" dirty="0"/>
          </a:p>
        </p:txBody>
      </p:sp>
      <p:sp>
        <p:nvSpPr>
          <p:cNvPr id="3" name="TextBox 2">
            <a:extLst>
              <a:ext uri="{FF2B5EF4-FFF2-40B4-BE49-F238E27FC236}">
                <a16:creationId xmlns:a16="http://schemas.microsoft.com/office/drawing/2014/main" id="{7F379AFA-A085-2D69-6A15-799B5E714DB5}"/>
              </a:ext>
            </a:extLst>
          </p:cNvPr>
          <p:cNvSpPr txBox="1"/>
          <p:nvPr/>
        </p:nvSpPr>
        <p:spPr>
          <a:xfrm>
            <a:off x="4281055" y="6304002"/>
            <a:ext cx="16313727" cy="5111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GB" sz="8000" i="1" dirty="0">
                <a:solidFill>
                  <a:srgbClr val="3AC5FF"/>
                </a:solidFill>
              </a:rPr>
              <a:t>Enquiry: Who has the stronger right to the land between the Mediterranean Sea and the Jordan River?</a:t>
            </a:r>
            <a:endParaRPr kumimoji="0" lang="en-GB" sz="8000" b="0" i="1" u="none" strike="noStrike" cap="none" spc="0" normalizeH="0" baseline="0" dirty="0">
              <a:ln>
                <a:noFill/>
              </a:ln>
              <a:solidFill>
                <a:srgbClr val="3AC5FF"/>
              </a:solidFill>
              <a:effectLst/>
              <a:uFillTx/>
              <a:latin typeface="+mn-lt"/>
              <a:ea typeface="+mn-ea"/>
              <a:cs typeface="+mn-cs"/>
              <a:sym typeface="Helvetica Neue"/>
            </a:endParaRPr>
          </a:p>
        </p:txBody>
      </p:sp>
    </p:spTree>
    <p:extLst>
      <p:ext uri="{BB962C8B-B14F-4D97-AF65-F5344CB8AC3E}">
        <p14:creationId xmlns:p14="http://schemas.microsoft.com/office/powerpoint/2010/main" val="5952932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1366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1: </a:t>
            </a:r>
            <a:r>
              <a:rPr lang="en-GB" sz="4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Compare and contrast two pieces of evidence about attitudes in Europe to Jews in the first half of the C20th</a:t>
            </a:r>
          </a:p>
        </p:txBody>
      </p:sp>
      <p:sp>
        <p:nvSpPr>
          <p:cNvPr id="7" name="Rectangle 6">
            <a:extLst>
              <a:ext uri="{FF2B5EF4-FFF2-40B4-BE49-F238E27FC236}">
                <a16:creationId xmlns:a16="http://schemas.microsoft.com/office/drawing/2014/main" id="{F4033681-3A20-1ECF-109F-2378A6A4D49D}"/>
              </a:ext>
            </a:extLst>
          </p:cNvPr>
          <p:cNvSpPr/>
          <p:nvPr/>
        </p:nvSpPr>
        <p:spPr>
          <a:xfrm>
            <a:off x="671255" y="11582082"/>
            <a:ext cx="17708185" cy="2133918"/>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What argument could each side make from these sources to justify its claim to the land?</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What other information would you want to know?</a:t>
            </a:r>
            <a:endPar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p:txBody>
      </p:sp>
      <p:pic>
        <p:nvPicPr>
          <p:cNvPr id="5" name="Picture 4" descr="A picture containing text, newspaper&#10;&#10;Description automatically generated">
            <a:extLst>
              <a:ext uri="{FF2B5EF4-FFF2-40B4-BE49-F238E27FC236}">
                <a16:creationId xmlns:a16="http://schemas.microsoft.com/office/drawing/2014/main" id="{ECDD91FF-7D93-B343-B6A9-708A094AD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346" y="1974229"/>
            <a:ext cx="7814498" cy="8115946"/>
          </a:xfrm>
          <a:prstGeom prst="rect">
            <a:avLst/>
          </a:prstGeom>
        </p:spPr>
      </p:pic>
      <p:sp>
        <p:nvSpPr>
          <p:cNvPr id="6" name="TextBox 5">
            <a:extLst>
              <a:ext uri="{FF2B5EF4-FFF2-40B4-BE49-F238E27FC236}">
                <a16:creationId xmlns:a16="http://schemas.microsoft.com/office/drawing/2014/main" id="{F45F9F2F-DF8E-824E-A59A-E36A06F842B6}"/>
              </a:ext>
            </a:extLst>
          </p:cNvPr>
          <p:cNvSpPr txBox="1"/>
          <p:nvPr/>
        </p:nvSpPr>
        <p:spPr>
          <a:xfrm>
            <a:off x="1586347" y="9617726"/>
            <a:ext cx="8472590" cy="18430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mn-lt"/>
                <a:ea typeface="+mn-ea"/>
                <a:cs typeface="+mn-cs"/>
                <a:sym typeface="Helvetica Neue"/>
              </a:rPr>
              <a:t>Poster advertising a public meeting in London protesting Jewish immigration caused by pogroms in Russia </a:t>
            </a:r>
            <a:endParaRPr kumimoji="0" lang="en-US" sz="2800" b="1" i="0" u="none" strike="noStrike" cap="none" spc="0" normalizeH="0" baseline="0" dirty="0">
              <a:ln>
                <a:noFill/>
              </a:ln>
              <a:solidFill>
                <a:srgbClr val="000000"/>
              </a:solidFill>
              <a:effectLst/>
              <a:uFillTx/>
              <a:latin typeface="+mn-lt"/>
              <a:ea typeface="+mn-ea"/>
              <a:cs typeface="+mn-cs"/>
              <a:sym typeface="Helvetica Neue"/>
            </a:endParaRPr>
          </a:p>
        </p:txBody>
      </p:sp>
      <p:pic>
        <p:nvPicPr>
          <p:cNvPr id="2" name="Picture 1" descr="A group of men holding signs&#10;&#10;Description automatically generated with low confidence">
            <a:extLst>
              <a:ext uri="{FF2B5EF4-FFF2-40B4-BE49-F238E27FC236}">
                <a16:creationId xmlns:a16="http://schemas.microsoft.com/office/drawing/2014/main" id="{92B762D7-F453-403E-A8BE-3692F2E08A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55384" y="1802897"/>
            <a:ext cx="11201399" cy="8167299"/>
          </a:xfrm>
          <a:prstGeom prst="rect">
            <a:avLst/>
          </a:prstGeom>
          <a:noFill/>
          <a:ln>
            <a:noFill/>
          </a:ln>
        </p:spPr>
      </p:pic>
      <p:sp>
        <p:nvSpPr>
          <p:cNvPr id="4" name="TextBox 3">
            <a:extLst>
              <a:ext uri="{FF2B5EF4-FFF2-40B4-BE49-F238E27FC236}">
                <a16:creationId xmlns:a16="http://schemas.microsoft.com/office/drawing/2014/main" id="{59D328EB-CE68-EC4A-C3C3-1F3CEACCABC1}"/>
              </a:ext>
            </a:extLst>
          </p:cNvPr>
          <p:cNvSpPr txBox="1"/>
          <p:nvPr/>
        </p:nvSpPr>
        <p:spPr>
          <a:xfrm>
            <a:off x="11008129" y="9456592"/>
            <a:ext cx="13375871" cy="21653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7000"/>
              </a:lnSpc>
              <a:spcAft>
                <a:spcPts val="800"/>
              </a:spcAft>
            </a:pPr>
            <a:r>
              <a:rPr lang="en-GB" sz="2800" b="1" dirty="0">
                <a:effectLst/>
                <a:latin typeface="+mj-lt"/>
                <a:ea typeface="Calibri" panose="020F0502020204030204" pitchFamily="34" charset="0"/>
                <a:cs typeface="Times New Roman" panose="02020603050405020304" pitchFamily="18" charset="0"/>
              </a:rPr>
              <a:t>Storm Troopers (SA), block the entrance to a Jewish-owned shop. One of the signs </a:t>
            </a:r>
            <a:r>
              <a:rPr lang="en-GB" sz="2800" b="1" dirty="0">
                <a:latin typeface="+mj-lt"/>
                <a:ea typeface="Calibri" panose="020F0502020204030204" pitchFamily="34" charset="0"/>
                <a:cs typeface="Times New Roman" panose="02020603050405020304" pitchFamily="18" charset="0"/>
              </a:rPr>
              <a:t>says</a:t>
            </a:r>
            <a:r>
              <a:rPr lang="en-GB" sz="2800" b="1" dirty="0">
                <a:effectLst/>
                <a:latin typeface="+mj-lt"/>
                <a:ea typeface="Calibri" panose="020F0502020204030204" pitchFamily="34" charset="0"/>
                <a:cs typeface="Times New Roman" panose="02020603050405020304" pitchFamily="18" charset="0"/>
              </a:rPr>
              <a:t>: "Germans! Defend yourselves! Don't buy from Jews!" Berlin, Germany, April 1, 1933. </a:t>
            </a:r>
            <a:r>
              <a:rPr lang="en-GB" sz="2800" dirty="0">
                <a:effectLst/>
                <a:latin typeface="+mj-lt"/>
                <a:ea typeface="Calibri" panose="020F0502020204030204" pitchFamily="34" charset="0"/>
                <a:cs typeface="Times New Roman" panose="02020603050405020304" pitchFamily="18" charset="0"/>
              </a:rPr>
              <a:t>- United States Holocaust Memorial Museum</a:t>
            </a:r>
          </a:p>
        </p:txBody>
      </p:sp>
    </p:spTree>
    <p:extLst>
      <p:ext uri="{BB962C8B-B14F-4D97-AF65-F5344CB8AC3E}">
        <p14:creationId xmlns:p14="http://schemas.microsoft.com/office/powerpoint/2010/main" val="26111497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3086778" cy="1366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2: </a:t>
            </a:r>
            <a:r>
              <a:rPr lang="en-GB" sz="4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Compare and contrast these two promises made by the Allies in WW1 about who would get the land</a:t>
            </a:r>
          </a:p>
        </p:txBody>
      </p:sp>
      <p:sp>
        <p:nvSpPr>
          <p:cNvPr id="2" name="Rectangle 1">
            <a:extLst>
              <a:ext uri="{FF2B5EF4-FFF2-40B4-BE49-F238E27FC236}">
                <a16:creationId xmlns:a16="http://schemas.microsoft.com/office/drawing/2014/main" id="{9A1038D7-D1A6-5411-483E-499012B9A48F}"/>
              </a:ext>
            </a:extLst>
          </p:cNvPr>
          <p:cNvSpPr/>
          <p:nvPr/>
        </p:nvSpPr>
        <p:spPr>
          <a:xfrm>
            <a:off x="928255" y="10654612"/>
            <a:ext cx="17725505" cy="2811026"/>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How are these two promises similar?</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 How are these two promises different?</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 What might account for the similarities and differences? Consider the purpose and timing.</a:t>
            </a:r>
          </a:p>
        </p:txBody>
      </p:sp>
      <p:sp>
        <p:nvSpPr>
          <p:cNvPr id="15" name="TextBox 14">
            <a:extLst>
              <a:ext uri="{FF2B5EF4-FFF2-40B4-BE49-F238E27FC236}">
                <a16:creationId xmlns:a16="http://schemas.microsoft.com/office/drawing/2014/main" id="{E4C827E0-E861-D743-9335-1F53CB79850B}"/>
              </a:ext>
            </a:extLst>
          </p:cNvPr>
          <p:cNvSpPr txBox="1"/>
          <p:nvPr/>
        </p:nvSpPr>
        <p:spPr>
          <a:xfrm>
            <a:off x="1203756" y="1894850"/>
            <a:ext cx="10012331" cy="732764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GB" dirty="0"/>
              <a:t>“The goal of [...] France and Great Britain in prosecuting [...] the war [...] is the complete and final liberation of the peoples who have so long been oppressed by the Turks, and the setting up of national governments and administrations deriving their authority from the free exercise [...] of the choice of the indigenous populations’</a:t>
            </a: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6" name="TextBox 15">
            <a:extLst>
              <a:ext uri="{FF2B5EF4-FFF2-40B4-BE49-F238E27FC236}">
                <a16:creationId xmlns:a16="http://schemas.microsoft.com/office/drawing/2014/main" id="{2D78E736-2644-FF4E-B63C-EAE4964DFC17}"/>
              </a:ext>
            </a:extLst>
          </p:cNvPr>
          <p:cNvSpPr txBox="1"/>
          <p:nvPr/>
        </p:nvSpPr>
        <p:spPr>
          <a:xfrm>
            <a:off x="13330989" y="4283242"/>
            <a:ext cx="9192127" cy="4860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1025" name="Picture 1" descr="page1image1582848">
            <a:extLst>
              <a:ext uri="{FF2B5EF4-FFF2-40B4-BE49-F238E27FC236}">
                <a16:creationId xmlns:a16="http://schemas.microsoft.com/office/drawing/2014/main" id="{8FB1397B-63D1-CB6D-5D62-5E92A02B6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351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letter&#10;&#10;Description automatically generated">
            <a:extLst>
              <a:ext uri="{FF2B5EF4-FFF2-40B4-BE49-F238E27FC236}">
                <a16:creationId xmlns:a16="http://schemas.microsoft.com/office/drawing/2014/main" id="{9F272951-688D-07D7-9A79-AD8CF9649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1613" y="1691151"/>
            <a:ext cx="7600207" cy="10044940"/>
          </a:xfrm>
          <a:prstGeom prst="rect">
            <a:avLst/>
          </a:prstGeom>
        </p:spPr>
      </p:pic>
      <p:sp>
        <p:nvSpPr>
          <p:cNvPr id="7" name="TextBox 6">
            <a:extLst>
              <a:ext uri="{FF2B5EF4-FFF2-40B4-BE49-F238E27FC236}">
                <a16:creationId xmlns:a16="http://schemas.microsoft.com/office/drawing/2014/main" id="{6B621DC3-66B9-6137-EA53-EDA6DAB3D1EF}"/>
              </a:ext>
            </a:extLst>
          </p:cNvPr>
          <p:cNvSpPr txBox="1"/>
          <p:nvPr/>
        </p:nvSpPr>
        <p:spPr>
          <a:xfrm>
            <a:off x="1203756" y="9040952"/>
            <a:ext cx="10012331" cy="1067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mn-lt"/>
                <a:ea typeface="+mn-ea"/>
                <a:cs typeface="+mn-cs"/>
                <a:sym typeface="Helvetica Neue"/>
              </a:rPr>
              <a:t>Extract from the Anglo French Declaration Nov 1918</a:t>
            </a:r>
          </a:p>
        </p:txBody>
      </p:sp>
      <p:sp>
        <p:nvSpPr>
          <p:cNvPr id="8" name="TextBox 7">
            <a:extLst>
              <a:ext uri="{FF2B5EF4-FFF2-40B4-BE49-F238E27FC236}">
                <a16:creationId xmlns:a16="http://schemas.microsoft.com/office/drawing/2014/main" id="{F87D352D-97F1-1C08-93EA-5CB149077104}"/>
              </a:ext>
            </a:extLst>
          </p:cNvPr>
          <p:cNvSpPr txBox="1"/>
          <p:nvPr/>
        </p:nvSpPr>
        <p:spPr>
          <a:xfrm>
            <a:off x="20305398" y="5612460"/>
            <a:ext cx="3616242" cy="1455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mn-lt"/>
                <a:ea typeface="+mn-ea"/>
                <a:cs typeface="+mn-cs"/>
                <a:sym typeface="Helvetica Neue"/>
              </a:rPr>
              <a:t>The Balfour Declaration</a:t>
            </a:r>
          </a:p>
        </p:txBody>
      </p:sp>
    </p:spTree>
    <p:extLst>
      <p:ext uri="{BB962C8B-B14F-4D97-AF65-F5344CB8AC3E}">
        <p14:creationId xmlns:p14="http://schemas.microsoft.com/office/powerpoint/2010/main" val="14997585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1421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3: </a:t>
            </a:r>
            <a:r>
              <a:rPr lang="en-GB" sz="4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Compare these two pieces of evidence about what happened in 1947/48</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9F82A01-DCFD-B722-C851-FCABB2FAF144}"/>
              </a:ext>
            </a:extLst>
          </p:cNvPr>
          <p:cNvSpPr/>
          <p:nvPr/>
        </p:nvSpPr>
        <p:spPr>
          <a:xfrm>
            <a:off x="1012073" y="10623620"/>
            <a:ext cx="18274146" cy="2811026"/>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How would each side use these pieces of evidence to make their claim to the land?</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 Are both sources reliable? What questions would you need to ask to assess that?</a:t>
            </a:r>
          </a:p>
        </p:txBody>
      </p:sp>
      <p:sp>
        <p:nvSpPr>
          <p:cNvPr id="6" name="AutoShape 2">
            <a:extLst>
              <a:ext uri="{FF2B5EF4-FFF2-40B4-BE49-F238E27FC236}">
                <a16:creationId xmlns:a16="http://schemas.microsoft.com/office/drawing/2014/main" id="{4405F1F4-5056-20C5-FA90-0E41AF0CB10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BEFBF326-4621-D84C-B785-F90FBEDB1D4F}"/>
              </a:ext>
            </a:extLst>
          </p:cNvPr>
          <p:cNvSpPr txBox="1"/>
          <p:nvPr/>
        </p:nvSpPr>
        <p:spPr>
          <a:xfrm>
            <a:off x="687935" y="8931003"/>
            <a:ext cx="9008224" cy="1455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2800" b="1" i="0" u="none" strike="noStrike" cap="none" spc="0" normalizeH="0" baseline="0" dirty="0">
                <a:ln>
                  <a:noFill/>
                </a:ln>
                <a:solidFill>
                  <a:srgbClr val="000000"/>
                </a:solidFill>
                <a:effectLst/>
                <a:uFillTx/>
                <a:ea typeface="+mn-ea"/>
                <a:cs typeface="+mn-cs"/>
                <a:sym typeface="Helvetica Neue"/>
              </a:rPr>
              <a:t>Arab attacks during the War of Independence, </a:t>
            </a:r>
            <a:r>
              <a:rPr lang="en-GB" sz="2800" b="0" i="0" dirty="0">
                <a:solidFill>
                  <a:srgbClr val="202122"/>
                </a:solidFill>
                <a:effectLst/>
              </a:rPr>
              <a:t>Department of History, U.S. Military Academy</a:t>
            </a:r>
            <a:endParaRPr kumimoji="0" lang="en-US" sz="2800" b="1" i="0" u="none" strike="noStrike" cap="none" spc="0" normalizeH="0" baseline="0" dirty="0">
              <a:ln>
                <a:noFill/>
              </a:ln>
              <a:solidFill>
                <a:srgbClr val="000000"/>
              </a:solidFill>
              <a:effectLst/>
              <a:uFillTx/>
              <a:ea typeface="+mn-ea"/>
              <a:cs typeface="+mn-cs"/>
              <a:sym typeface="Helvetica Neue"/>
            </a:endParaRPr>
          </a:p>
        </p:txBody>
      </p:sp>
      <p:pic>
        <p:nvPicPr>
          <p:cNvPr id="5" name="Picture 4" descr="Map&#10;&#10;Description automatically generated">
            <a:extLst>
              <a:ext uri="{FF2B5EF4-FFF2-40B4-BE49-F238E27FC236}">
                <a16:creationId xmlns:a16="http://schemas.microsoft.com/office/drawing/2014/main" id="{650AB5B9-6C01-F64A-1D60-F4274E48C72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21335" y="2242500"/>
            <a:ext cx="7093943" cy="7041285"/>
          </a:xfrm>
          <a:prstGeom prst="rect">
            <a:avLst/>
          </a:prstGeom>
          <a:noFill/>
          <a:ln>
            <a:noFill/>
          </a:ln>
        </p:spPr>
      </p:pic>
      <p:pic>
        <p:nvPicPr>
          <p:cNvPr id="7" name="Picture 6">
            <a:extLst>
              <a:ext uri="{FF2B5EF4-FFF2-40B4-BE49-F238E27FC236}">
                <a16:creationId xmlns:a16="http://schemas.microsoft.com/office/drawing/2014/main" id="{5C588254-9F4C-E2DD-0C65-B81D16C14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146" y="2242500"/>
            <a:ext cx="12070774" cy="7041285"/>
          </a:xfrm>
          <a:prstGeom prst="rect">
            <a:avLst/>
          </a:prstGeom>
        </p:spPr>
      </p:pic>
      <p:sp>
        <p:nvSpPr>
          <p:cNvPr id="8" name="TextBox 7">
            <a:extLst>
              <a:ext uri="{FF2B5EF4-FFF2-40B4-BE49-F238E27FC236}">
                <a16:creationId xmlns:a16="http://schemas.microsoft.com/office/drawing/2014/main" id="{79027323-BC10-0FC0-6529-605074D03218}"/>
              </a:ext>
            </a:extLst>
          </p:cNvPr>
          <p:cNvSpPr txBox="1"/>
          <p:nvPr/>
        </p:nvSpPr>
        <p:spPr>
          <a:xfrm>
            <a:off x="10229558" y="8919050"/>
            <a:ext cx="11990361" cy="18430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2800" b="1" i="0" strike="noStrike" cap="none" spc="0" normalizeH="0" baseline="0" dirty="0">
                <a:ln>
                  <a:noFill/>
                </a:ln>
                <a:solidFill>
                  <a:schemeClr val="tx1"/>
                </a:solidFill>
                <a:effectLst/>
                <a:uFillTx/>
                <a:ea typeface="+mn-ea"/>
                <a:cs typeface="+mn-cs"/>
                <a:sym typeface="Helvetica Neue"/>
              </a:rPr>
              <a:t>Palestinians leaving the Galilee during the Nakba, Oct-Nov 1948, </a:t>
            </a:r>
            <a:r>
              <a:rPr lang="en-GB" sz="2800" b="0" i="1" dirty="0">
                <a:solidFill>
                  <a:schemeClr val="tx1"/>
                </a:solidFill>
                <a:effectLst/>
              </a:rPr>
              <a:t>The Birth of the Palestinian Refugee Problem</a:t>
            </a:r>
            <a:r>
              <a:rPr lang="en-GB" sz="2800" b="0" i="0" dirty="0">
                <a:solidFill>
                  <a:schemeClr val="tx1"/>
                </a:solidFill>
                <a:effectLst/>
              </a:rPr>
              <a:t> by </a:t>
            </a:r>
            <a:r>
              <a:rPr lang="en-GB" sz="2800" b="0" i="0" strike="noStrike" dirty="0">
                <a:solidFill>
                  <a:schemeClr val="tx1"/>
                </a:solidFill>
                <a:effectLst/>
              </a:rPr>
              <a:t>Benny Morris</a:t>
            </a:r>
            <a:r>
              <a:rPr lang="en-GB" sz="2800" b="0" i="0" dirty="0">
                <a:solidFill>
                  <a:schemeClr val="tx1"/>
                </a:solidFill>
                <a:effectLst/>
              </a:rPr>
              <a:t>, Cambridge University Press 1989.</a:t>
            </a:r>
            <a:endParaRPr kumimoji="0" lang="en-US" sz="2800" b="1" i="0" strike="noStrike" cap="none" spc="0" normalizeH="0" baseline="0" dirty="0">
              <a:ln>
                <a:noFill/>
              </a:ln>
              <a:solidFill>
                <a:schemeClr val="tx1"/>
              </a:solidFill>
              <a:effectLst/>
              <a:uFillTx/>
              <a:ea typeface="+mn-ea"/>
              <a:cs typeface="+mn-cs"/>
              <a:sym typeface="Helvetica Neue"/>
            </a:endParaRPr>
          </a:p>
        </p:txBody>
      </p:sp>
    </p:spTree>
    <p:extLst>
      <p:ext uri="{BB962C8B-B14F-4D97-AF65-F5344CB8AC3E}">
        <p14:creationId xmlns:p14="http://schemas.microsoft.com/office/powerpoint/2010/main" val="275964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1421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4: </a:t>
            </a:r>
            <a:r>
              <a:rPr lang="en-GB" sz="4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Compare these two pieces of evidence about the use of force to secure a claim to the land</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9F82A01-DCFD-B722-C851-FCABB2FAF144}"/>
              </a:ext>
            </a:extLst>
          </p:cNvPr>
          <p:cNvSpPr/>
          <p:nvPr/>
        </p:nvSpPr>
        <p:spPr>
          <a:xfrm>
            <a:off x="928253" y="11254423"/>
            <a:ext cx="17969345" cy="2133918"/>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How would each side use these pieces of evidence to support the righteousness of their claim?</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 Which source do you find more persuasive? Why?</a:t>
            </a:r>
          </a:p>
        </p:txBody>
      </p:sp>
      <p:sp>
        <p:nvSpPr>
          <p:cNvPr id="6" name="AutoShape 2">
            <a:extLst>
              <a:ext uri="{FF2B5EF4-FFF2-40B4-BE49-F238E27FC236}">
                <a16:creationId xmlns:a16="http://schemas.microsoft.com/office/drawing/2014/main" id="{4405F1F4-5056-20C5-FA90-0E41AF0CB10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Text&#10;&#10;Description automatically generated with medium confidence">
            <a:extLst>
              <a:ext uri="{FF2B5EF4-FFF2-40B4-BE49-F238E27FC236}">
                <a16:creationId xmlns:a16="http://schemas.microsoft.com/office/drawing/2014/main" id="{C9D94D75-CE22-F499-186B-4F4E172FF1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253" y="2261368"/>
            <a:ext cx="10668001" cy="7591209"/>
          </a:xfrm>
          <a:prstGeom prst="rect">
            <a:avLst/>
          </a:prstGeom>
          <a:noFill/>
          <a:ln>
            <a:solidFill>
              <a:schemeClr val="tx1"/>
            </a:solidFill>
          </a:ln>
        </p:spPr>
      </p:pic>
      <p:sp>
        <p:nvSpPr>
          <p:cNvPr id="7" name="TextBox 6">
            <a:extLst>
              <a:ext uri="{FF2B5EF4-FFF2-40B4-BE49-F238E27FC236}">
                <a16:creationId xmlns:a16="http://schemas.microsoft.com/office/drawing/2014/main" id="{CDE5F942-AEC9-35BF-4B1C-A75BB37B8E24}"/>
              </a:ext>
            </a:extLst>
          </p:cNvPr>
          <p:cNvSpPr txBox="1"/>
          <p:nvPr/>
        </p:nvSpPr>
        <p:spPr>
          <a:xfrm>
            <a:off x="928253" y="9538036"/>
            <a:ext cx="10668001" cy="1836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7000"/>
              </a:lnSpc>
              <a:spcAft>
                <a:spcPts val="800"/>
              </a:spcAft>
            </a:pPr>
            <a:r>
              <a:rPr lang="en-GB" sz="3200" b="1" dirty="0">
                <a:effectLst/>
                <a:ea typeface="Calibri" panose="020F0502020204030204" pitchFamily="34" charset="0"/>
                <a:cs typeface="Times New Roman" panose="02020603050405020304" pitchFamily="18" charset="0"/>
              </a:rPr>
              <a:t>The Covenant of the Hamas 1988 – main points, </a:t>
            </a:r>
            <a:r>
              <a:rPr lang="en-GB" sz="3200" dirty="0">
                <a:effectLst/>
                <a:ea typeface="Calibri" panose="020F0502020204030204" pitchFamily="34" charset="0"/>
                <a:cs typeface="Times New Roman" panose="02020603050405020304" pitchFamily="18" charset="0"/>
              </a:rPr>
              <a:t>published on webpage for Israel’s Foreign Ministry</a:t>
            </a:r>
          </a:p>
        </p:txBody>
      </p:sp>
      <p:sp>
        <p:nvSpPr>
          <p:cNvPr id="11" name="TextBox 10">
            <a:extLst>
              <a:ext uri="{FF2B5EF4-FFF2-40B4-BE49-F238E27FC236}">
                <a16:creationId xmlns:a16="http://schemas.microsoft.com/office/drawing/2014/main" id="{2D03CECA-5361-253E-4AE8-8D7AD896317E}"/>
              </a:ext>
            </a:extLst>
          </p:cNvPr>
          <p:cNvSpPr txBox="1"/>
          <p:nvPr/>
        </p:nvSpPr>
        <p:spPr>
          <a:xfrm>
            <a:off x="11596254" y="9339513"/>
            <a:ext cx="11859491" cy="1836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7000"/>
              </a:lnSpc>
              <a:spcAft>
                <a:spcPts val="800"/>
              </a:spcAft>
            </a:pPr>
            <a:r>
              <a:rPr lang="en-GB" sz="3200" b="1" dirty="0">
                <a:latin typeface="+mj-lt"/>
                <a:ea typeface="Calibri" panose="020F0502020204030204" pitchFamily="34" charset="0"/>
                <a:cs typeface="Times New Roman" panose="02020603050405020304" pitchFamily="18" charset="0"/>
              </a:rPr>
              <a:t>Faris Odeh aged 15 was killed by Israeli forces Nov 8</a:t>
            </a:r>
            <a:r>
              <a:rPr lang="en-GB" sz="3200" b="1" baseline="30000" dirty="0">
                <a:latin typeface="+mj-lt"/>
                <a:ea typeface="Calibri" panose="020F0502020204030204" pitchFamily="34" charset="0"/>
                <a:cs typeface="Times New Roman" panose="02020603050405020304" pitchFamily="18" charset="0"/>
              </a:rPr>
              <a:t>th</a:t>
            </a:r>
            <a:r>
              <a:rPr lang="en-GB" sz="3200" b="1" dirty="0">
                <a:latin typeface="+mj-lt"/>
                <a:ea typeface="Calibri" panose="020F0502020204030204" pitchFamily="34" charset="0"/>
                <a:cs typeface="Times New Roman" panose="02020603050405020304" pitchFamily="18" charset="0"/>
              </a:rPr>
              <a:t> 2000 –</a:t>
            </a:r>
            <a:r>
              <a:rPr lang="en-GB" sz="3200" dirty="0">
                <a:latin typeface="+mj-lt"/>
                <a:ea typeface="Calibri" panose="020F0502020204030204" pitchFamily="34" charset="0"/>
                <a:cs typeface="Times New Roman" panose="02020603050405020304" pitchFamily="18" charset="0"/>
              </a:rPr>
              <a:t>photo by Imad Eid for Associated Press</a:t>
            </a:r>
            <a:endParaRPr lang="en-GB" sz="3200" dirty="0">
              <a:effectLst/>
              <a:latin typeface="+mj-lt"/>
              <a:ea typeface="Calibri" panose="020F0502020204030204" pitchFamily="34" charset="0"/>
              <a:cs typeface="Times New Roman" panose="02020603050405020304" pitchFamily="18" charset="0"/>
            </a:endParaRPr>
          </a:p>
        </p:txBody>
      </p:sp>
      <p:pic>
        <p:nvPicPr>
          <p:cNvPr id="8" name="Picture 7" descr="A person pointing at a tank&#10;&#10;Description automatically generated with medium confidence">
            <a:extLst>
              <a:ext uri="{FF2B5EF4-FFF2-40B4-BE49-F238E27FC236}">
                <a16:creationId xmlns:a16="http://schemas.microsoft.com/office/drawing/2014/main" id="{669A636B-A0C1-AF4F-A742-E0896EEFC74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91999" y="1648540"/>
            <a:ext cx="8534401" cy="8204037"/>
          </a:xfrm>
          <a:prstGeom prst="rect">
            <a:avLst/>
          </a:prstGeom>
        </p:spPr>
      </p:pic>
    </p:spTree>
    <p:extLst>
      <p:ext uri="{BB962C8B-B14F-4D97-AF65-F5344CB8AC3E}">
        <p14:creationId xmlns:p14="http://schemas.microsoft.com/office/powerpoint/2010/main" val="5044019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1366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5: </a:t>
            </a:r>
            <a:r>
              <a:rPr lang="en-GB" sz="4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Compare these two pieces of evidence about what changed to land ownership </a:t>
            </a:r>
            <a:r>
              <a:rPr lang="en-GB" sz="4400" dirty="0">
                <a:latin typeface="Open Sans" panose="020B0606030504020204" pitchFamily="34" charset="0"/>
                <a:ea typeface="Open Sans" panose="020B0606030504020204" pitchFamily="34" charset="0"/>
                <a:cs typeface="Open Sans" panose="020B0606030504020204" pitchFamily="34" charset="0"/>
              </a:rPr>
              <a:t>during the Peace Process</a:t>
            </a:r>
            <a:endParaRPr lang="en-GB" sz="4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9F82A01-DCFD-B722-C851-FCABB2FAF144}"/>
              </a:ext>
            </a:extLst>
          </p:cNvPr>
          <p:cNvSpPr/>
          <p:nvPr/>
        </p:nvSpPr>
        <p:spPr>
          <a:xfrm>
            <a:off x="928254" y="11164463"/>
            <a:ext cx="17969345" cy="2133918"/>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 How would each side use these pieces of evidence to support their claim?</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 What other information would you want to know?</a:t>
            </a:r>
          </a:p>
        </p:txBody>
      </p:sp>
      <p:sp>
        <p:nvSpPr>
          <p:cNvPr id="6" name="AutoShape 2">
            <a:extLst>
              <a:ext uri="{FF2B5EF4-FFF2-40B4-BE49-F238E27FC236}">
                <a16:creationId xmlns:a16="http://schemas.microsoft.com/office/drawing/2014/main" id="{4405F1F4-5056-20C5-FA90-0E41AF0CB10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OSLO' Tells The Surprising Story Behind A Historic Handshake : NPR">
            <a:extLst>
              <a:ext uri="{FF2B5EF4-FFF2-40B4-BE49-F238E27FC236}">
                <a16:creationId xmlns:a16="http://schemas.microsoft.com/office/drawing/2014/main" id="{42AF0984-FCC0-79BE-0F1F-A7274016F26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6978" y="2267017"/>
            <a:ext cx="10584703" cy="7340972"/>
          </a:xfrm>
          <a:prstGeom prst="rect">
            <a:avLst/>
          </a:prstGeom>
          <a:noFill/>
          <a:ln>
            <a:noFill/>
          </a:ln>
        </p:spPr>
      </p:pic>
      <p:sp>
        <p:nvSpPr>
          <p:cNvPr id="7" name="TextBox 6">
            <a:extLst>
              <a:ext uri="{FF2B5EF4-FFF2-40B4-BE49-F238E27FC236}">
                <a16:creationId xmlns:a16="http://schemas.microsoft.com/office/drawing/2014/main" id="{471ACC8E-8ACD-0A05-5C33-3EAC201CB388}"/>
              </a:ext>
            </a:extLst>
          </p:cNvPr>
          <p:cNvSpPr txBox="1"/>
          <p:nvPr/>
        </p:nvSpPr>
        <p:spPr>
          <a:xfrm>
            <a:off x="928255" y="9028458"/>
            <a:ext cx="10543426" cy="1836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7000"/>
              </a:lnSpc>
              <a:spcAft>
                <a:spcPts val="800"/>
              </a:spcAft>
            </a:pPr>
            <a:r>
              <a:rPr lang="en-GB" sz="3200" b="1" dirty="0">
                <a:effectLst/>
                <a:latin typeface="+mj-lt"/>
                <a:ea typeface="Calibri" panose="020F0502020204030204" pitchFamily="34" charset="0"/>
                <a:cs typeface="Times New Roman" panose="02020603050405020304" pitchFamily="18" charset="0"/>
              </a:rPr>
              <a:t>R</a:t>
            </a:r>
            <a:r>
              <a:rPr lang="en-GB" sz="3200" b="1" dirty="0">
                <a:effectLst/>
                <a:ea typeface="Calibri" panose="020F0502020204030204" pitchFamily="34" charset="0"/>
                <a:cs typeface="Times New Roman" panose="02020603050405020304" pitchFamily="18" charset="0"/>
              </a:rPr>
              <a:t>abin, Clinton and Arafat, signing the Oslo Accords in 1998, </a:t>
            </a:r>
            <a:r>
              <a:rPr lang="en-GB" sz="3200" dirty="0">
                <a:effectLst/>
                <a:ea typeface="Calibri" panose="020F0502020204030204" pitchFamily="34" charset="0"/>
                <a:cs typeface="Times New Roman" panose="02020603050405020304" pitchFamily="18" charset="0"/>
              </a:rPr>
              <a:t>official White House photograph</a:t>
            </a:r>
          </a:p>
        </p:txBody>
      </p:sp>
      <p:pic>
        <p:nvPicPr>
          <p:cNvPr id="8" name="Picture 7" descr="Diagram&#10;&#10;Description automatically generated">
            <a:extLst>
              <a:ext uri="{FF2B5EF4-FFF2-40B4-BE49-F238E27FC236}">
                <a16:creationId xmlns:a16="http://schemas.microsoft.com/office/drawing/2014/main" id="{AC224BF6-6F63-EF47-FBAC-E792178861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9600" y="1493659"/>
            <a:ext cx="12117595" cy="8066722"/>
          </a:xfrm>
          <a:prstGeom prst="rect">
            <a:avLst/>
          </a:prstGeom>
          <a:noFill/>
          <a:ln>
            <a:noFill/>
          </a:ln>
        </p:spPr>
      </p:pic>
      <p:sp>
        <p:nvSpPr>
          <p:cNvPr id="4" name="TextBox 3">
            <a:extLst>
              <a:ext uri="{FF2B5EF4-FFF2-40B4-BE49-F238E27FC236}">
                <a16:creationId xmlns:a16="http://schemas.microsoft.com/office/drawing/2014/main" id="{4541306D-670E-9842-A41D-945775D1B192}"/>
              </a:ext>
            </a:extLst>
          </p:cNvPr>
          <p:cNvSpPr txBox="1"/>
          <p:nvPr/>
        </p:nvSpPr>
        <p:spPr>
          <a:xfrm>
            <a:off x="12192000" y="9520477"/>
            <a:ext cx="11965195" cy="1122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Helvetica Neue"/>
              </a:rPr>
              <a:t>Poster created in 2013, </a:t>
            </a:r>
            <a:r>
              <a:rPr kumimoji="0" lang="en-US" sz="3200" b="0" i="0" u="none" strike="noStrike" cap="none" spc="0" normalizeH="0" baseline="0" dirty="0">
                <a:ln>
                  <a:noFill/>
                </a:ln>
                <a:solidFill>
                  <a:srgbClr val="000000"/>
                </a:solidFill>
                <a:effectLst/>
                <a:uFillTx/>
                <a:latin typeface="+mn-lt"/>
                <a:ea typeface="+mn-ea"/>
                <a:cs typeface="+mn-cs"/>
                <a:sym typeface="Helvetica Neue"/>
              </a:rPr>
              <a:t>Palestine Awareness Coalition (Canada)</a:t>
            </a:r>
          </a:p>
        </p:txBody>
      </p:sp>
    </p:spTree>
    <p:extLst>
      <p:ext uri="{BB962C8B-B14F-4D97-AF65-F5344CB8AC3E}">
        <p14:creationId xmlns:p14="http://schemas.microsoft.com/office/powerpoint/2010/main" val="42295041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757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6 : Compare these two pieces of evidence about religious claims</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9F82A01-DCFD-B722-C851-FCABB2FAF144}"/>
              </a:ext>
            </a:extLst>
          </p:cNvPr>
          <p:cNvSpPr/>
          <p:nvPr/>
        </p:nvSpPr>
        <p:spPr>
          <a:xfrm>
            <a:off x="928254" y="10285068"/>
            <a:ext cx="17969345" cy="2811026"/>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defTabSz="825500" rtl="0" fontAlgn="auto" latinLnBrk="0" hangingPunct="0">
              <a:lnSpc>
                <a:spcPct val="100000"/>
              </a:lnSpc>
              <a:spcBef>
                <a:spcPts val="0"/>
              </a:spcBef>
              <a:spcAft>
                <a:spcPts val="0"/>
              </a:spcAft>
              <a:buClrTx/>
              <a:buSzTx/>
              <a:buFont typeface="+mj-lt"/>
              <a:buAutoNum type="arabicPeriod"/>
              <a:tabLst/>
            </a:pPr>
            <a:r>
              <a:rPr kumimoji="0" lang="en-GB" sz="4400" b="0"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rPr>
              <a:t>How would each side use these pieces of evidence to make their claim?</a:t>
            </a:r>
          </a:p>
          <a:p>
            <a:pPr marL="514350" marR="0" indent="-514350" defTabSz="825500" rtl="0" fontAlgn="auto" latinLnBrk="0" hangingPunct="0">
              <a:lnSpc>
                <a:spcPct val="100000"/>
              </a:lnSpc>
              <a:spcBef>
                <a:spcPts val="0"/>
              </a:spcBef>
              <a:spcAft>
                <a:spcPts val="0"/>
              </a:spcAft>
              <a:buClrTx/>
              <a:buSzTx/>
              <a:buFont typeface="+mj-lt"/>
              <a:buAutoNum type="arabicPeriod"/>
              <a:tabLst/>
            </a:pPr>
            <a:r>
              <a:rPr lang="en-GB" sz="4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What other information would you want to know to assess the relevance and reliability of each piece of evidence?</a:t>
            </a:r>
          </a:p>
        </p:txBody>
      </p:sp>
      <p:sp>
        <p:nvSpPr>
          <p:cNvPr id="6" name="AutoShape 2">
            <a:extLst>
              <a:ext uri="{FF2B5EF4-FFF2-40B4-BE49-F238E27FC236}">
                <a16:creationId xmlns:a16="http://schemas.microsoft.com/office/drawing/2014/main" id="{4405F1F4-5056-20C5-FA90-0E41AF0CB10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Map&#10;&#10;Description automatically generated">
            <a:extLst>
              <a:ext uri="{FF2B5EF4-FFF2-40B4-BE49-F238E27FC236}">
                <a16:creationId xmlns:a16="http://schemas.microsoft.com/office/drawing/2014/main" id="{D0072FAD-BADB-5262-C04D-25C4242412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2706" y="1459702"/>
            <a:ext cx="6104950" cy="8555109"/>
          </a:xfrm>
          <a:prstGeom prst="rect">
            <a:avLst/>
          </a:prstGeom>
          <a:noFill/>
          <a:ln>
            <a:noFill/>
          </a:ln>
        </p:spPr>
      </p:pic>
      <p:sp>
        <p:nvSpPr>
          <p:cNvPr id="7" name="TextBox 6">
            <a:extLst>
              <a:ext uri="{FF2B5EF4-FFF2-40B4-BE49-F238E27FC236}">
                <a16:creationId xmlns:a16="http://schemas.microsoft.com/office/drawing/2014/main" id="{1E690146-AC57-FF1B-A69E-976F541CB5B4}"/>
              </a:ext>
            </a:extLst>
          </p:cNvPr>
          <p:cNvSpPr txBox="1"/>
          <p:nvPr/>
        </p:nvSpPr>
        <p:spPr>
          <a:xfrm>
            <a:off x="-145473" y="4109464"/>
            <a:ext cx="3387437" cy="1836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lnSpc>
                <a:spcPct val="107000"/>
              </a:lnSpc>
              <a:spcAft>
                <a:spcPts val="800"/>
              </a:spcAft>
            </a:pPr>
            <a:r>
              <a:rPr lang="en-GB" sz="3200" b="1" dirty="0">
                <a:effectLst/>
                <a:latin typeface="+mj-lt"/>
                <a:ea typeface="Calibri" panose="020F0502020204030204" pitchFamily="34" charset="0"/>
                <a:cs typeface="Times New Roman" panose="02020603050405020304" pitchFamily="18" charset="0"/>
              </a:rPr>
              <a:t>The Biblical Land of Israel</a:t>
            </a:r>
            <a:endParaRPr lang="en-GB" sz="3200" dirty="0">
              <a:effectLst/>
              <a:latin typeface="+mj-lt"/>
              <a:ea typeface="Calibri" panose="020F0502020204030204" pitchFamily="34" charset="0"/>
              <a:cs typeface="Times New Roman" panose="02020603050405020304" pitchFamily="18" charset="0"/>
            </a:endParaRPr>
          </a:p>
        </p:txBody>
      </p:sp>
      <p:pic>
        <p:nvPicPr>
          <p:cNvPr id="9" name="Picture 8" descr="Diagram&#10;&#10;Description automatically generated with medium confidence">
            <a:extLst>
              <a:ext uri="{FF2B5EF4-FFF2-40B4-BE49-F238E27FC236}">
                <a16:creationId xmlns:a16="http://schemas.microsoft.com/office/drawing/2014/main" id="{C5C963E6-2653-E08C-A1BE-2A34C7B7A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926" y="1360783"/>
            <a:ext cx="10249898" cy="8654028"/>
          </a:xfrm>
          <a:prstGeom prst="rect">
            <a:avLst/>
          </a:prstGeom>
          <a:ln>
            <a:solidFill>
              <a:schemeClr val="tx1"/>
            </a:solidFill>
          </a:ln>
        </p:spPr>
      </p:pic>
    </p:spTree>
    <p:extLst>
      <p:ext uri="{BB962C8B-B14F-4D97-AF65-F5344CB8AC3E}">
        <p14:creationId xmlns:p14="http://schemas.microsoft.com/office/powerpoint/2010/main" val="2570979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757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7: </a:t>
            </a:r>
            <a:r>
              <a:rPr lang="en-GB" sz="4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Using evidence in a debate</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peech Bubble: Rectangle 3">
            <a:extLst>
              <a:ext uri="{FF2B5EF4-FFF2-40B4-BE49-F238E27FC236}">
                <a16:creationId xmlns:a16="http://schemas.microsoft.com/office/drawing/2014/main" id="{ABE857ED-E05E-00C0-DF9D-E82D5785001D}"/>
              </a:ext>
            </a:extLst>
          </p:cNvPr>
          <p:cNvSpPr/>
          <p:nvPr/>
        </p:nvSpPr>
        <p:spPr>
          <a:xfrm>
            <a:off x="3054927" y="2886883"/>
            <a:ext cx="18225656" cy="6196568"/>
          </a:xfrm>
          <a:prstGeom prst="wedgeRectCallout">
            <a:avLst/>
          </a:prstGeom>
          <a:ln w="76200"/>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GB" sz="66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Working in groups prepare to debate the proposition</a:t>
            </a:r>
          </a:p>
          <a:p>
            <a:pPr algn="ctr" defTabSz="825500">
              <a:lnSpc>
                <a:spcPct val="100000"/>
              </a:lnSpc>
              <a:spcBef>
                <a:spcPts val="0"/>
              </a:spcBef>
            </a:pPr>
            <a:endParaRPr lang="en-GB" sz="6600" i="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825500">
              <a:lnSpc>
                <a:spcPct val="100000"/>
              </a:lnSpc>
              <a:spcBef>
                <a:spcPts val="0"/>
              </a:spcBef>
            </a:pPr>
            <a:r>
              <a:rPr lang="en-GB" sz="6600" i="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Helvetica Neue Medium"/>
              </a:rPr>
              <a:t>“This house believe (either Jews or Arabs) have a stronger claim to the land between the Mediterranean and the Jordan.</a:t>
            </a: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0943696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107695</TotalTime>
  <Words>608</Words>
  <Application>Microsoft Office PowerPoint</Application>
  <PresentationFormat>Custom</PresentationFormat>
  <Paragraphs>37</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Open Sans</vt:lpstr>
      <vt:lpstr>Arial</vt:lpstr>
      <vt:lpstr>Helvetica Neue</vt:lpstr>
      <vt:lpstr>Helvetica Neue Medium</vt:lpstr>
      <vt:lpstr>21_BasicWhite</vt:lpstr>
      <vt:lpstr>Custom Design</vt:lpstr>
      <vt:lpstr>Israel-Palestine Lesson 1 an overview of the complete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history</dc:title>
  <cp:lastModifiedBy>Sarah Gillen</cp:lastModifiedBy>
  <cp:revision>74</cp:revision>
  <dcterms:modified xsi:type="dcterms:W3CDTF">2023-03-28T14:52:23Z</dcterms:modified>
</cp:coreProperties>
</file>