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4" r:id="rId2"/>
    <p:sldId id="305" r:id="rId3"/>
    <p:sldId id="304" r:id="rId4"/>
    <p:sldId id="282" r:id="rId5"/>
    <p:sldId id="306" r:id="rId6"/>
    <p:sldId id="295" r:id="rId7"/>
    <p:sldId id="308" r:id="rId8"/>
    <p:sldId id="298" r:id="rId9"/>
    <p:sldId id="297" r:id="rId10"/>
    <p:sldId id="302" r:id="rId11"/>
    <p:sldId id="299" r:id="rId12"/>
    <p:sldId id="303" r:id="rId13"/>
    <p:sldId id="307" r:id="rId14"/>
    <p:sldId id="300" r:id="rId15"/>
    <p:sldId id="301" r:id="rId16"/>
  </p:sldIdLst>
  <p:sldSz cx="24384000" cy="13716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FAAF25-F312-3120-5587-B017C24A63F6}" name="Sarah Gillen" initials="SG" userId="S::sarah@parallelhistories.onmicrosoft.com::a016e40a-28ba-4c40-aa1e-07518ef54d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2E4"/>
    <a:srgbClr val="35BCF3"/>
    <a:srgbClr val="3AC5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4"/>
    <p:restoredTop sz="94825"/>
  </p:normalViewPr>
  <p:slideViewPr>
    <p:cSldViewPr snapToGrid="0" snapToObjects="1">
      <p:cViewPr varScale="1">
        <p:scale>
          <a:sx n="31" d="100"/>
          <a:sy n="31" d="100"/>
        </p:scale>
        <p:origin x="86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99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21528A-5D44-294C-8806-0C0C00D69029}"/>
              </a:ext>
            </a:extLst>
          </p:cNvPr>
          <p:cNvSpPr/>
          <p:nvPr userDrawn="1"/>
        </p:nvSpPr>
        <p:spPr>
          <a:xfrm>
            <a:off x="18821400" y="0"/>
            <a:ext cx="5562600" cy="13716000"/>
          </a:xfrm>
          <a:prstGeom prst="rect">
            <a:avLst/>
          </a:prstGeom>
          <a:solidFill>
            <a:schemeClr val="bg1"/>
          </a:solidFill>
          <a:ln w="76200" cap="flat">
            <a:solidFill>
              <a:srgbClr val="35B2E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3777CF-D4EF-DB4C-B6BB-F895A5B8A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08539" y="11729328"/>
            <a:ext cx="4988322" cy="1814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5ADAF9-720F-F54F-A09E-EF2FE42DB4C6}"/>
              </a:ext>
            </a:extLst>
          </p:cNvPr>
          <p:cNvSpPr/>
          <p:nvPr userDrawn="1"/>
        </p:nvSpPr>
        <p:spPr>
          <a:xfrm>
            <a:off x="0" y="0"/>
            <a:ext cx="18821400" cy="13716000"/>
          </a:xfrm>
          <a:prstGeom prst="rect">
            <a:avLst/>
          </a:prstGeom>
          <a:solidFill>
            <a:schemeClr val="bg1"/>
          </a:solidFill>
          <a:ln w="76200" cap="flat">
            <a:solidFill>
              <a:srgbClr val="35B2E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.touchcast.com/s/znkrf4qt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S1c_lSpN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2500AB-A813-894A-B862-A40E6E8B231F}"/>
              </a:ext>
            </a:extLst>
          </p:cNvPr>
          <p:cNvSpPr/>
          <p:nvPr/>
        </p:nvSpPr>
        <p:spPr>
          <a:xfrm>
            <a:off x="3683726" y="8699863"/>
            <a:ext cx="10058400" cy="13062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E31D0-EC60-F540-B470-C1453DDFCB9F}"/>
              </a:ext>
            </a:extLst>
          </p:cNvPr>
          <p:cNvSpPr/>
          <p:nvPr/>
        </p:nvSpPr>
        <p:spPr>
          <a:xfrm>
            <a:off x="19076423" y="651338"/>
            <a:ext cx="5053263" cy="10465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Starter </a:t>
            </a:r>
          </a:p>
          <a:p>
            <a:pPr algn="ctr"/>
            <a:r>
              <a:rPr lang="en-US" i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media, the influencer of the world?</a:t>
            </a:r>
          </a:p>
          <a:p>
            <a:pPr algn="ctr"/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has been lots of reports on the War in Ukraine around the world.  But is there any truth to them?</a:t>
            </a:r>
          </a:p>
          <a:p>
            <a:pPr algn="ctr"/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test your media literacy game!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8161A9-5972-F305-5ED1-E8DB9B96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84" y="664882"/>
            <a:ext cx="17322337" cy="11894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1E08CA-C107-15BD-5E5E-4B713E717188}"/>
              </a:ext>
            </a:extLst>
          </p:cNvPr>
          <p:cNvSpPr/>
          <p:nvPr/>
        </p:nvSpPr>
        <p:spPr>
          <a:xfrm>
            <a:off x="3588586" y="12811052"/>
            <a:ext cx="1486253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https://</a:t>
            </a:r>
            <a:r>
              <a:rPr lang="en-US" sz="2800" dirty="0" err="1"/>
              <a:t>mronline.org</a:t>
            </a:r>
            <a:r>
              <a:rPr lang="en-US" sz="2800" dirty="0"/>
              <a:t>/2022/02/02/</a:t>
            </a:r>
            <a:r>
              <a:rPr lang="en-US" sz="2800" dirty="0" err="1"/>
              <a:t>ukraine</a:t>
            </a:r>
            <a:r>
              <a:rPr lang="en-US" sz="2800" dirty="0"/>
              <a:t>-and-u-s-war-propaganda/</a:t>
            </a:r>
          </a:p>
        </p:txBody>
      </p:sp>
    </p:spTree>
    <p:extLst>
      <p:ext uri="{BB962C8B-B14F-4D97-AF65-F5344CB8AC3E}">
        <p14:creationId xmlns:p14="http://schemas.microsoft.com/office/powerpoint/2010/main" val="261114970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E8D9394-7E4D-04D1-7A25-7B9A431E8FA0}"/>
              </a:ext>
            </a:extLst>
          </p:cNvPr>
          <p:cNvSpPr/>
          <p:nvPr/>
        </p:nvSpPr>
        <p:spPr>
          <a:xfrm>
            <a:off x="19076423" y="358030"/>
            <a:ext cx="5053263" cy="59046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establish the facts</a:t>
            </a:r>
          </a:p>
          <a:p>
            <a:pPr algn="ctr"/>
            <a:r>
              <a:rPr lang="en-US" sz="5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claims has Putin made about Russia’s relationship with Ukraine?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1E68679-FDEA-DC45-4F9A-25168222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14" y="358030"/>
            <a:ext cx="18114368" cy="879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150AE47-6E11-B9B4-3C87-0881291F460B}"/>
              </a:ext>
            </a:extLst>
          </p:cNvPr>
          <p:cNvSpPr/>
          <p:nvPr/>
        </p:nvSpPr>
        <p:spPr>
          <a:xfrm>
            <a:off x="254314" y="9749993"/>
            <a:ext cx="18382378" cy="34624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Putin has made the following claims in his speeches.  But which ones do you think are true or false?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prediction by adding a T for True and an F for False. 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your timelines and your own knowledge can you justify why you think this?</a:t>
            </a:r>
          </a:p>
        </p:txBody>
      </p:sp>
    </p:spTree>
    <p:extLst>
      <p:ext uri="{BB962C8B-B14F-4D97-AF65-F5344CB8AC3E}">
        <p14:creationId xmlns:p14="http://schemas.microsoft.com/office/powerpoint/2010/main" val="22669704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B9CA34-A086-9748-BE85-EF269C1B3A52}"/>
              </a:ext>
            </a:extLst>
          </p:cNvPr>
          <p:cNvSpPr/>
          <p:nvPr/>
        </p:nvSpPr>
        <p:spPr>
          <a:xfrm>
            <a:off x="19212888" y="1002437"/>
            <a:ext cx="4807131" cy="9151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Building the narrative</a:t>
            </a:r>
            <a:endParaRPr lang="en-US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Group A: watch the ‘Yes’ side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Group B: watch the ‘No’ side</a:t>
            </a:r>
            <a:endParaRPr lang="en-US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Make a note of some possible lines of argument you can 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FB62A8-D3CB-08DF-5C32-B698D4B7DE58}"/>
              </a:ext>
            </a:extLst>
          </p:cNvPr>
          <p:cNvSpPr/>
          <p:nvPr/>
        </p:nvSpPr>
        <p:spPr>
          <a:xfrm>
            <a:off x="363981" y="10153660"/>
            <a:ext cx="1806442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https://me.touchcast.com/s/znkrf4qtcs</a:t>
            </a:r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2CDA64E-28A8-C03A-A674-601822244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81" y="1002437"/>
            <a:ext cx="18064429" cy="8684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4551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E8D9394-7E4D-04D1-7A25-7B9A431E8FA0}"/>
              </a:ext>
            </a:extLst>
          </p:cNvPr>
          <p:cNvSpPr/>
          <p:nvPr/>
        </p:nvSpPr>
        <p:spPr>
          <a:xfrm>
            <a:off x="18984487" y="462791"/>
            <a:ext cx="5053263" cy="85592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Activity: Compare and Contrast sources </a:t>
            </a:r>
          </a:p>
          <a:p>
            <a:r>
              <a:rPr lang="en-GB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groups of 4 analyse these two sources and list the similarities and differences between them. </a:t>
            </a:r>
          </a:p>
          <a:p>
            <a:r>
              <a:rPr lang="en-GB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class, discuss your findings.  </a:t>
            </a:r>
          </a:p>
        </p:txBody>
      </p:sp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E99F8886-0DEA-F8F7-495C-29E5131C71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64" y="358029"/>
            <a:ext cx="9101728" cy="12305025"/>
          </a:xfrm>
          <a:prstGeom prst="rect">
            <a:avLst/>
          </a:prstGeom>
          <a:ln>
            <a:solidFill>
              <a:srgbClr val="35B2E4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DD19C-0AAB-9BA9-1C5B-5D6B4D37F795}"/>
              </a:ext>
            </a:extLst>
          </p:cNvPr>
          <p:cNvSpPr/>
          <p:nvPr/>
        </p:nvSpPr>
        <p:spPr>
          <a:xfrm>
            <a:off x="519488" y="8212605"/>
            <a:ext cx="841399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analysing your sources think about the following: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the information tell you?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the audience?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was it made?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made it?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their tone of voice?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E775DE9-27A8-31D8-966A-509FEA4717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9" y="358029"/>
            <a:ext cx="8780727" cy="7342182"/>
          </a:xfrm>
          <a:prstGeom prst="rect">
            <a:avLst/>
          </a:prstGeom>
          <a:ln>
            <a:solidFill>
              <a:srgbClr val="35B2E4"/>
            </a:solidFill>
          </a:ln>
        </p:spPr>
      </p:pic>
    </p:spTree>
    <p:extLst>
      <p:ext uri="{BB962C8B-B14F-4D97-AF65-F5344CB8AC3E}">
        <p14:creationId xmlns:p14="http://schemas.microsoft.com/office/powerpoint/2010/main" val="4081140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D9C141-69CB-9C6C-DAD3-ED511AF0115A}"/>
              </a:ext>
            </a:extLst>
          </p:cNvPr>
          <p:cNvSpPr/>
          <p:nvPr/>
        </p:nvSpPr>
        <p:spPr>
          <a:xfrm>
            <a:off x="19067614" y="296536"/>
            <a:ext cx="5053263" cy="11818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your knowledge through sources</a:t>
            </a:r>
          </a:p>
          <a:p>
            <a:r>
              <a:rPr lang="en-GB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1: Developing arguments</a:t>
            </a:r>
            <a:endParaRPr lang="en-GB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A – explore the YES sources.  </a:t>
            </a:r>
          </a:p>
          <a:p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B – explore the NO sources.</a:t>
            </a:r>
          </a:p>
          <a:p>
            <a:endParaRPr lang="en-GB" sz="36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spcBef>
                <a:spcPts val="0"/>
              </a:spcBef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argument does each source make?</a:t>
            </a:r>
          </a:p>
          <a:p>
            <a:pPr marL="914400" indent="-914400">
              <a:spcBef>
                <a:spcPts val="0"/>
              </a:spcBef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the content tell you?</a:t>
            </a:r>
          </a:p>
          <a:p>
            <a:pPr marL="914400" indent="-914400">
              <a:spcBef>
                <a:spcPts val="0"/>
              </a:spcBef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the provenance limit its reliability? </a:t>
            </a:r>
            <a:endParaRPr lang="en-GB" sz="44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GB" sz="44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AE4D95E-304C-6452-7915-12E176B4E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5785499"/>
            <a:ext cx="7551880" cy="7633966"/>
          </a:xfrm>
          <a:prstGeom prst="rect">
            <a:avLst/>
          </a:prstGeom>
          <a:ln>
            <a:solidFill>
              <a:srgbClr val="35B2E4"/>
            </a:solidFill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19187B5-60C4-8232-9AED-5E29D8756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7583" y="-849156"/>
            <a:ext cx="5260498" cy="7551880"/>
          </a:xfrm>
          <a:prstGeom prst="rect">
            <a:avLst/>
          </a:prstGeom>
          <a:ln>
            <a:solidFill>
              <a:srgbClr val="35B2E4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7C18DAE-47C5-C961-C591-A7FBAA50B1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12" y="296534"/>
            <a:ext cx="7048761" cy="7633965"/>
          </a:xfrm>
          <a:prstGeom prst="rect">
            <a:avLst/>
          </a:prstGeom>
          <a:ln>
            <a:solidFill>
              <a:srgbClr val="35B2E4"/>
            </a:solidFill>
          </a:ln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4227F38-74EE-0C4B-241A-F712A9C5C2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311" y="8173191"/>
            <a:ext cx="7048761" cy="5215031"/>
          </a:xfrm>
          <a:prstGeom prst="rect">
            <a:avLst/>
          </a:prstGeom>
          <a:ln>
            <a:solidFill>
              <a:srgbClr val="35B2E4"/>
            </a:solidFill>
          </a:ln>
        </p:spPr>
      </p:pic>
    </p:spTree>
    <p:extLst>
      <p:ext uri="{BB962C8B-B14F-4D97-AF65-F5344CB8AC3E}">
        <p14:creationId xmlns:p14="http://schemas.microsoft.com/office/powerpoint/2010/main" val="23728970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2500AB-A813-894A-B862-A40E6E8B231F}"/>
              </a:ext>
            </a:extLst>
          </p:cNvPr>
          <p:cNvSpPr/>
          <p:nvPr/>
        </p:nvSpPr>
        <p:spPr>
          <a:xfrm>
            <a:off x="3683726" y="8699863"/>
            <a:ext cx="10058400" cy="13062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BA6045-4C45-2F4E-9F70-D5888DC5C4D2}"/>
              </a:ext>
            </a:extLst>
          </p:cNvPr>
          <p:cNvSpPr/>
          <p:nvPr/>
        </p:nvSpPr>
        <p:spPr>
          <a:xfrm>
            <a:off x="19169742" y="1"/>
            <a:ext cx="4807131" cy="117981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Part 2: Preparing for a debate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4000" i="0" strike="noStrike" cap="none" spc="0" normalizeH="0" baseline="0" dirty="0">
              <a:ln>
                <a:noFill/>
              </a:ln>
              <a:solidFill>
                <a:srgbClr val="35B2E4"/>
              </a:solidFill>
              <a:effectLst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Prepare an argument using 1 source to support your own argument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4000" i="0" strike="noStrike" cap="none" spc="0" normalizeH="0" baseline="0" dirty="0">
              <a:ln>
                <a:noFill/>
              </a:ln>
              <a:solidFill>
                <a:srgbClr val="35B2E4"/>
              </a:solidFill>
              <a:effectLst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If you’re stuck, try structing like this: Point – evidence – explain 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Remember! You need to be PERSUASIVE! Can you think of any persuasive words or phrases you could use?</a:t>
            </a:r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2340BFE-943D-3E10-F7DA-87CA68D25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16" y="355356"/>
            <a:ext cx="12700000" cy="130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899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2500AB-A813-894A-B862-A40E6E8B231F}"/>
              </a:ext>
            </a:extLst>
          </p:cNvPr>
          <p:cNvSpPr/>
          <p:nvPr/>
        </p:nvSpPr>
        <p:spPr>
          <a:xfrm>
            <a:off x="3683726" y="8699863"/>
            <a:ext cx="10058400" cy="13062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D00942-39B9-3C48-B30D-46CB1828176F}"/>
              </a:ext>
            </a:extLst>
          </p:cNvPr>
          <p:cNvSpPr/>
          <p:nvPr/>
        </p:nvSpPr>
        <p:spPr>
          <a:xfrm>
            <a:off x="19169744" y="362483"/>
            <a:ext cx="4807131" cy="9643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Run a debate, feedback and reflect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5 students from group 1 and 5 students from group 2 and run debates in groups of ten (two teams of four and two judges) </a:t>
            </a:r>
            <a:endParaRPr kumimoji="0" lang="en-US" sz="3600" i="0" strike="noStrike" cap="none" spc="0" normalizeH="0" baseline="0" dirty="0">
              <a:ln>
                <a:noFill/>
              </a:ln>
              <a:solidFill>
                <a:srgbClr val="35B2E4"/>
              </a:solidFill>
              <a:effectLst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685800" marR="0" indent="-6858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Each speaker has 90 seconds to deliver their speeches.</a:t>
            </a:r>
            <a:endParaRPr kumimoji="0" lang="en-US" sz="3600" i="0" strike="noStrike" cap="none" spc="0" normalizeH="0" baseline="0" dirty="0">
              <a:ln>
                <a:noFill/>
              </a:ln>
              <a:solidFill>
                <a:srgbClr val="35B2E4"/>
              </a:solidFill>
              <a:effectLst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685800" marR="0" indent="-6858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The judges will time the debates and provide feedback to each speaker.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B89692F-C923-59C1-2BC8-0FF734F4A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81" y="2993559"/>
            <a:ext cx="17133417" cy="96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7345C-6446-0794-ADD1-342A101615A6}"/>
              </a:ext>
            </a:extLst>
          </p:cNvPr>
          <p:cNvSpPr/>
          <p:nvPr/>
        </p:nvSpPr>
        <p:spPr>
          <a:xfrm>
            <a:off x="7903140" y="12795828"/>
            <a:ext cx="1021625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FinancierDisplayWeb"/>
              </a:rPr>
              <a:t>From the Financial Times, Putin: Russia’s great propagandist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52ABC-B66C-312E-5941-AC30ED3517C6}"/>
              </a:ext>
            </a:extLst>
          </p:cNvPr>
          <p:cNvSpPr/>
          <p:nvPr/>
        </p:nvSpPr>
        <p:spPr>
          <a:xfrm>
            <a:off x="985980" y="182533"/>
            <a:ext cx="17133417" cy="28110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8800" dirty="0">
                <a:latin typeface="Calibri" panose="020F0502020204030204" pitchFamily="34" charset="0"/>
                <a:cs typeface="Calibri" panose="020F0502020204030204" pitchFamily="34" charset="0"/>
              </a:rPr>
              <a:t>Is Putin's interpretation of Russian and Ukrainian history wrong?</a:t>
            </a:r>
            <a:endParaRPr lang="en-US" sz="66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66336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CB9577-EA54-BDA8-D246-819E33711436}"/>
              </a:ext>
            </a:extLst>
          </p:cNvPr>
          <p:cNvSpPr/>
          <p:nvPr/>
        </p:nvSpPr>
        <p:spPr>
          <a:xfrm>
            <a:off x="444103" y="10082633"/>
            <a:ext cx="17938212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GB" sz="4000" i="1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Russian Ministry of Education, </a:t>
            </a:r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clip has been published by the Telegraph, an English newspaper in March 2022 </a:t>
            </a:r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https://www.youtube.com/watch?v=UzS1c_lSpNM</a:t>
            </a:r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Russia has stepped up its propaganda war over its invasion of Ukraine with the release of a 30-minute "education" video aimed at children entitled "a lesson about world peace".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AFB56-5B88-9EDE-5318-5F0C6003A933}"/>
              </a:ext>
            </a:extLst>
          </p:cNvPr>
          <p:cNvSpPr txBox="1"/>
          <p:nvPr/>
        </p:nvSpPr>
        <p:spPr>
          <a:xfrm>
            <a:off x="19183412" y="110955"/>
            <a:ext cx="4756485" cy="11053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Russian Propaganda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message does this </a:t>
            </a: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give you about the war in Ukraine?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do you think the purpose of this video clip is?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it to historians exploring the war in Ukraine?</a:t>
            </a:r>
          </a:p>
        </p:txBody>
      </p:sp>
      <p:pic>
        <p:nvPicPr>
          <p:cNvPr id="6" name="Picture 5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934E908D-A99E-045A-9695-A21DE7E9E8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" y="654385"/>
            <a:ext cx="17288478" cy="90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0399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2BBA7A9A-F88C-4A14-7E86-AEBBBE0AC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70" y="328704"/>
            <a:ext cx="11752730" cy="130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BE5ACA-928A-6C30-35B6-1164BC3DBB44}"/>
              </a:ext>
            </a:extLst>
          </p:cNvPr>
          <p:cNvSpPr/>
          <p:nvPr/>
        </p:nvSpPr>
        <p:spPr>
          <a:xfrm>
            <a:off x="12478870" y="870206"/>
            <a:ext cx="5766028" cy="897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extract from </a:t>
            </a:r>
            <a:r>
              <a:rPr lang="en-GB" sz="4000" i="1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Daily Mail, </a:t>
            </a:r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English newspaper, “CHARLES: PUTIN IS BEHAVING JUST LIKE HITLER”, published May 21, 2014.</a:t>
            </a:r>
          </a:p>
          <a:p>
            <a:r>
              <a:rPr lang="en-GB" sz="40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opening paragraph states: </a:t>
            </a:r>
            <a:r>
              <a:rPr lang="en-GB" sz="4000" i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”PRINCE Charles has sensationally likened Vladimir Putin to Adolf Hitler…He told a woman who lost relatives in the Nazi Holocaust: ‘And now Putin is doing just about the same as Hitler’”.</a:t>
            </a:r>
            <a:endParaRPr lang="en-US" sz="4000" i="1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1B927-E162-AC69-6D3B-4B20A297B66A}"/>
              </a:ext>
            </a:extLst>
          </p:cNvPr>
          <p:cNvSpPr txBox="1"/>
          <p:nvPr/>
        </p:nvSpPr>
        <p:spPr>
          <a:xfrm>
            <a:off x="19188245" y="524848"/>
            <a:ext cx="4756485" cy="10388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British Propaganda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message does this </a:t>
            </a: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 give you?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do you think the purpose of this article is?</a:t>
            </a:r>
          </a:p>
          <a:p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it to historians exploring the war in Ukraine?</a:t>
            </a:r>
          </a:p>
        </p:txBody>
      </p:sp>
    </p:spTree>
    <p:extLst>
      <p:ext uri="{BB962C8B-B14F-4D97-AF65-F5344CB8AC3E}">
        <p14:creationId xmlns:p14="http://schemas.microsoft.com/office/powerpoint/2010/main" val="17043265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CA062-2680-ED6A-1CB0-0729AB3522AE}"/>
              </a:ext>
            </a:extLst>
          </p:cNvPr>
          <p:cNvSpPr/>
          <p:nvPr/>
        </p:nvSpPr>
        <p:spPr>
          <a:xfrm>
            <a:off x="441157" y="10497352"/>
            <a:ext cx="17938212" cy="2442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GB" sz="3200" dirty="0" err="1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TsargradTV</a:t>
            </a:r>
            <a:r>
              <a:rPr lang="en-GB" sz="32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“Cold, Hunger, Cannibalism: London fell into its own Ukrainian pit”.  The article discusses Britain’s cost of living crisis, May 2022.</a:t>
            </a:r>
          </a:p>
          <a:p>
            <a:r>
              <a:rPr lang="en-GB" sz="3200" dirty="0">
                <a:solidFill>
                  <a:srgbClr val="353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opening paragraph states: </a:t>
            </a:r>
            <a:r>
              <a:rPr lang="en-GB" sz="3200" i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"While politicians are playing into the Ukrainian crisis, their (Britain) own population is preparing for starvation."</a:t>
            </a:r>
            <a:endParaRPr lang="en-US" sz="3200" i="1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Холод, голод, каннибализм: Лондон провалился в собственную украинскую яму">
            <a:extLst>
              <a:ext uri="{FF2B5EF4-FFF2-40B4-BE49-F238E27FC236}">
                <a16:creationId xmlns:a16="http://schemas.microsoft.com/office/drawing/2014/main" id="{9AA8F96B-535B-EB6C-77D5-559B7961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7" y="288816"/>
            <a:ext cx="17938212" cy="100902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F01A77-EFCF-7EC6-45FB-4A28CD7337E1}"/>
              </a:ext>
            </a:extLst>
          </p:cNvPr>
          <p:cNvSpPr/>
          <p:nvPr/>
        </p:nvSpPr>
        <p:spPr>
          <a:xfrm>
            <a:off x="441158" y="13057852"/>
            <a:ext cx="17938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https://</a:t>
            </a:r>
            <a:r>
              <a:rPr lang="en-US" sz="2000" dirty="0" err="1"/>
              <a:t>tsargrad.tv</a:t>
            </a:r>
            <a:r>
              <a:rPr lang="en-US" sz="2000" dirty="0"/>
              <a:t>/articles/holod-golod-kannibalizm-london-provalilsja-v-sobstvennuju-ukrainskuju-jamu_551765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AB1FA6-D6DD-6577-F625-B75DEAAD7E20}"/>
              </a:ext>
            </a:extLst>
          </p:cNvPr>
          <p:cNvSpPr/>
          <p:nvPr/>
        </p:nvSpPr>
        <p:spPr>
          <a:xfrm>
            <a:off x="19443032" y="6858000"/>
            <a:ext cx="4499810" cy="42832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2EC03-2830-5D31-B5D7-82C13817CF1B}"/>
              </a:ext>
            </a:extLst>
          </p:cNvPr>
          <p:cNvSpPr txBox="1"/>
          <p:nvPr/>
        </p:nvSpPr>
        <p:spPr>
          <a:xfrm>
            <a:off x="19186357" y="0"/>
            <a:ext cx="4756485" cy="11718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Russian Propaganda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message does this </a:t>
            </a: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give you about Britain’s economy?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do you think the purpose of this article is?</a:t>
            </a:r>
          </a:p>
          <a:p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it to historians exploring the war in Ukraine?</a:t>
            </a:r>
          </a:p>
        </p:txBody>
      </p:sp>
    </p:spTree>
    <p:extLst>
      <p:ext uri="{BB962C8B-B14F-4D97-AF65-F5344CB8AC3E}">
        <p14:creationId xmlns:p14="http://schemas.microsoft.com/office/powerpoint/2010/main" val="183108047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litary uniform, screenshot&#10;&#10;Description automatically generated">
            <a:extLst>
              <a:ext uri="{FF2B5EF4-FFF2-40B4-BE49-F238E27FC236}">
                <a16:creationId xmlns:a16="http://schemas.microsoft.com/office/drawing/2014/main" id="{31824818-E6D9-D165-1838-A3AA97FFE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44" y="601807"/>
            <a:ext cx="12098490" cy="125123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FD0986-F5A1-145A-B74A-CB11B6E3EE3F}"/>
              </a:ext>
            </a:extLst>
          </p:cNvPr>
          <p:cNvSpPr/>
          <p:nvPr/>
        </p:nvSpPr>
        <p:spPr>
          <a:xfrm>
            <a:off x="797223" y="1270237"/>
            <a:ext cx="5582221" cy="734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tweet that presents Steven Seagal, an actor.  He was given Russian citizenship in 2016 from Putin. </a:t>
            </a:r>
          </a:p>
          <a:p>
            <a:r>
              <a:rPr lang="en-GB" sz="4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photograph shows Segal with Russia special forces in Kyiv.</a:t>
            </a:r>
          </a:p>
          <a:p>
            <a:r>
              <a:rPr lang="en-GB" sz="4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Published by CNN in March 2022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73F8BD-C8DD-ACB8-6D2A-3AC180ECD327}"/>
              </a:ext>
            </a:extLst>
          </p:cNvPr>
          <p:cNvSpPr txBox="1"/>
          <p:nvPr/>
        </p:nvSpPr>
        <p:spPr>
          <a:xfrm>
            <a:off x="19188245" y="386191"/>
            <a:ext cx="4756485" cy="9723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Propaganda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message does this </a:t>
            </a:r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 give you?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do you think the purpose of this article is?</a:t>
            </a:r>
          </a:p>
          <a:p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it to historians exploring the war in Ukraine?</a:t>
            </a:r>
          </a:p>
        </p:txBody>
      </p:sp>
    </p:spTree>
    <p:extLst>
      <p:ext uri="{BB962C8B-B14F-4D97-AF65-F5344CB8AC3E}">
        <p14:creationId xmlns:p14="http://schemas.microsoft.com/office/powerpoint/2010/main" val="242606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B051616-504B-236E-264C-6495AB39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6" y="679822"/>
            <a:ext cx="17243865" cy="107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A4D259-3C51-248D-34CB-4E1E387C6829}"/>
              </a:ext>
            </a:extLst>
          </p:cNvPr>
          <p:cNvSpPr/>
          <p:nvPr/>
        </p:nvSpPr>
        <p:spPr>
          <a:xfrm>
            <a:off x="781795" y="11751441"/>
            <a:ext cx="17243865" cy="1666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 true face of Western Ukraine</a:t>
            </a:r>
          </a:p>
          <a:p>
            <a:r>
              <a:rPr lang="en-US" sz="3600" dirty="0"/>
              <a:t>The flag is not my own, not the history of World War II, but Ukraine 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0B06E-2F55-9126-00F2-C066DB2B9506}"/>
              </a:ext>
            </a:extLst>
          </p:cNvPr>
          <p:cNvSpPr txBox="1"/>
          <p:nvPr/>
        </p:nvSpPr>
        <p:spPr>
          <a:xfrm>
            <a:off x="19292144" y="487516"/>
            <a:ext cx="4756485" cy="10942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Chinese Propaganda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This is a Chinese propaganda poster about the War in Ukraine.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you learn from this cartoon about China’s perception of Ukraine?</a:t>
            </a:r>
          </a:p>
          <a:p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it to historians exploring the war in Ukraine?</a:t>
            </a:r>
          </a:p>
        </p:txBody>
      </p:sp>
    </p:spTree>
    <p:extLst>
      <p:ext uri="{BB962C8B-B14F-4D97-AF65-F5344CB8AC3E}">
        <p14:creationId xmlns:p14="http://schemas.microsoft.com/office/powerpoint/2010/main" val="3980706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2500AB-A813-894A-B862-A40E6E8B231F}"/>
              </a:ext>
            </a:extLst>
          </p:cNvPr>
          <p:cNvSpPr/>
          <p:nvPr/>
        </p:nvSpPr>
        <p:spPr>
          <a:xfrm>
            <a:off x="3683726" y="8699863"/>
            <a:ext cx="10058400" cy="13062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E31D0-EC60-F540-B470-C1453DDFCB9F}"/>
              </a:ext>
            </a:extLst>
          </p:cNvPr>
          <p:cNvSpPr/>
          <p:nvPr/>
        </p:nvSpPr>
        <p:spPr>
          <a:xfrm>
            <a:off x="19076423" y="651338"/>
            <a:ext cx="5053263" cy="98196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Debrief</a:t>
            </a:r>
          </a:p>
          <a:p>
            <a:pPr algn="ctr"/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at these examples of propaganda.  </a:t>
            </a:r>
          </a:p>
          <a:p>
            <a:pPr algn="ctr"/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propaganda?</a:t>
            </a:r>
          </a:p>
          <a:p>
            <a:pPr algn="ctr"/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its purpose?</a:t>
            </a:r>
          </a:p>
          <a:p>
            <a:pPr algn="ctr"/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impact does it have on society?</a:t>
            </a:r>
          </a:p>
          <a:p>
            <a:pPr algn="ctr"/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do you think could influence you the most?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8161A9-5972-F305-5ED1-E8DB9B96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84" y="664882"/>
            <a:ext cx="17322337" cy="11894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1E08CA-C107-15BD-5E5E-4B713E717188}"/>
              </a:ext>
            </a:extLst>
          </p:cNvPr>
          <p:cNvSpPr/>
          <p:nvPr/>
        </p:nvSpPr>
        <p:spPr>
          <a:xfrm>
            <a:off x="3588586" y="12811052"/>
            <a:ext cx="1486253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https://</a:t>
            </a:r>
            <a:r>
              <a:rPr lang="en-US" sz="2800" dirty="0" err="1"/>
              <a:t>mronline.org</a:t>
            </a:r>
            <a:r>
              <a:rPr lang="en-US" sz="2800" dirty="0"/>
              <a:t>/2022/02/02/</a:t>
            </a:r>
            <a:r>
              <a:rPr lang="en-US" sz="2800" dirty="0" err="1"/>
              <a:t>ukraine</a:t>
            </a:r>
            <a:r>
              <a:rPr lang="en-US" sz="2800" dirty="0"/>
              <a:t>-and-u-s-war-propaganda/</a:t>
            </a:r>
          </a:p>
        </p:txBody>
      </p:sp>
    </p:spTree>
    <p:extLst>
      <p:ext uri="{BB962C8B-B14F-4D97-AF65-F5344CB8AC3E}">
        <p14:creationId xmlns:p14="http://schemas.microsoft.com/office/powerpoint/2010/main" val="35301791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8B820E-7C61-60ED-7ADE-F7B9C7B2CF36}"/>
              </a:ext>
            </a:extLst>
          </p:cNvPr>
          <p:cNvSpPr/>
          <p:nvPr/>
        </p:nvSpPr>
        <p:spPr>
          <a:xfrm>
            <a:off x="19091564" y="279425"/>
            <a:ext cx="5008421" cy="58215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enquiry: </a:t>
            </a:r>
          </a:p>
          <a:p>
            <a:pPr algn="ctr"/>
            <a:r>
              <a:rPr lang="en-GB" sz="6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6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Putin's interpretation of Russian and Ukrainian history wrong?</a:t>
            </a:r>
            <a:endParaRPr lang="en-US" sz="6600" i="1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2" name="Picture 6" descr="Ukraine vs Russia Cracked brick wall painted with a Ukrainian flag on the left and a Russian flag on the right. ukraine russia flag stock pictures, royalty-free photos &amp; images">
            <a:extLst>
              <a:ext uri="{FF2B5EF4-FFF2-40B4-BE49-F238E27FC236}">
                <a16:creationId xmlns:a16="http://schemas.microsoft.com/office/drawing/2014/main" id="{6E014BEF-E680-43EE-93B5-9C061D69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8676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3365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8FF1D3-C482-A9FD-8837-988C8DE85471}"/>
              </a:ext>
            </a:extLst>
          </p:cNvPr>
          <p:cNvSpPr/>
          <p:nvPr/>
        </p:nvSpPr>
        <p:spPr>
          <a:xfrm>
            <a:off x="19131841" y="857888"/>
            <a:ext cx="5053263" cy="44088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establish the facts</a:t>
            </a:r>
          </a:p>
          <a:p>
            <a:pPr algn="ctr"/>
            <a:r>
              <a:rPr lang="en-US" sz="5400" i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did the war in Ukraine happen?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DF6F233-DD4B-438E-DAFE-C94C4902D837}"/>
              </a:ext>
            </a:extLst>
          </p:cNvPr>
          <p:cNvCxnSpPr>
            <a:cxnSpLocks/>
          </p:cNvCxnSpPr>
          <p:nvPr/>
        </p:nvCxnSpPr>
        <p:spPr>
          <a:xfrm>
            <a:off x="12749732" y="2131283"/>
            <a:ext cx="1644" cy="11246193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FA55659A-F85D-A51A-6C8F-4B25EF9B7A80}"/>
              </a:ext>
            </a:extLst>
          </p:cNvPr>
          <p:cNvSpPr txBox="1"/>
          <p:nvPr/>
        </p:nvSpPr>
        <p:spPr>
          <a:xfrm>
            <a:off x="11235083" y="3089237"/>
            <a:ext cx="1455131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980</a:t>
            </a:r>
            <a:endParaRPr lang="en-GB" sz="135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695E94-8FF2-74C5-68CF-7396ED150761}"/>
              </a:ext>
            </a:extLst>
          </p:cNvPr>
          <p:cNvSpPr txBox="1"/>
          <p:nvPr/>
        </p:nvSpPr>
        <p:spPr>
          <a:xfrm>
            <a:off x="11240379" y="3804012"/>
            <a:ext cx="1479738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1242</a:t>
            </a:r>
            <a:endParaRPr lang="en-GB" sz="135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50E8C9D-56FB-D206-0409-36EE554822ED}"/>
              </a:ext>
            </a:extLst>
          </p:cNvPr>
          <p:cNvSpPr/>
          <p:nvPr/>
        </p:nvSpPr>
        <p:spPr>
          <a:xfrm>
            <a:off x="13046628" y="3774638"/>
            <a:ext cx="2410269" cy="270074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Kievan Rus falls to the Mongols</a:t>
            </a:r>
            <a:endParaRPr lang="en-GB" sz="12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DBB914E-1BE2-736C-C692-B43E58132551}"/>
              </a:ext>
            </a:extLst>
          </p:cNvPr>
          <p:cNvSpPr/>
          <p:nvPr/>
        </p:nvSpPr>
        <p:spPr>
          <a:xfrm>
            <a:off x="13112417" y="3077981"/>
            <a:ext cx="2837081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Vladimir/Volodymyr the Great decrees that Christianity is the religion of Kievan Rus</a:t>
            </a:r>
            <a:endParaRPr lang="en-GB" sz="12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5D342D4-C85F-D8C5-7A66-25500FE61833}"/>
              </a:ext>
            </a:extLst>
          </p:cNvPr>
          <p:cNvSpPr txBox="1"/>
          <p:nvPr/>
        </p:nvSpPr>
        <p:spPr>
          <a:xfrm>
            <a:off x="11240379" y="4870613"/>
            <a:ext cx="1479738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1649 - 1764</a:t>
            </a:r>
            <a:endParaRPr lang="en-GB" sz="135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FE09C0C-23D8-9054-FF92-8B650C6DE150}"/>
              </a:ext>
            </a:extLst>
          </p:cNvPr>
          <p:cNvSpPr txBox="1"/>
          <p:nvPr/>
        </p:nvSpPr>
        <p:spPr>
          <a:xfrm>
            <a:off x="11264989" y="6445334"/>
            <a:ext cx="1425224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US" sz="1350" b="1" dirty="0"/>
              <a:t>1917</a:t>
            </a:r>
            <a:endParaRPr lang="en-GB" sz="135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CD6510D-A3F9-2456-59F9-FBFA84EE6A09}"/>
              </a:ext>
            </a:extLst>
          </p:cNvPr>
          <p:cNvSpPr/>
          <p:nvPr/>
        </p:nvSpPr>
        <p:spPr>
          <a:xfrm>
            <a:off x="13079520" y="5371823"/>
            <a:ext cx="2970105" cy="1101071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GB" sz="1200" dirty="0"/>
              <a:t>The Russian Empire gradually conquers most of modern-day Ukraine, mostly under Catherine the Great. Some of the historic lands of </a:t>
            </a:r>
            <a:r>
              <a:rPr lang="en-GB" sz="1200" dirty="0" err="1"/>
              <a:t>Kievan</a:t>
            </a:r>
            <a:r>
              <a:rPr lang="en-GB" sz="1200" dirty="0"/>
              <a:t> Rus were thereby returned to its successor state of Russia.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54423D9-6EFD-1E8F-7A1B-218B7450CFF8}"/>
              </a:ext>
            </a:extLst>
          </p:cNvPr>
          <p:cNvSpPr txBox="1"/>
          <p:nvPr/>
        </p:nvSpPr>
        <p:spPr>
          <a:xfrm>
            <a:off x="11304864" y="7870950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1932-3</a:t>
            </a:r>
            <a:endParaRPr lang="en-GB" sz="135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37FBEDF-68FD-52F4-9E5E-3D4265FDCF7A}"/>
              </a:ext>
            </a:extLst>
          </p:cNvPr>
          <p:cNvSpPr/>
          <p:nvPr/>
        </p:nvSpPr>
        <p:spPr>
          <a:xfrm>
            <a:off x="8348439" y="6721457"/>
            <a:ext cx="2600667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The independent Ukrainian Peoples’ Republic is established</a:t>
            </a:r>
            <a:endParaRPr lang="en-GB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9E7B151-A3C7-CE9C-12FC-7F1657CAF2AC}"/>
              </a:ext>
            </a:extLst>
          </p:cNvPr>
          <p:cNvSpPr txBox="1"/>
          <p:nvPr/>
        </p:nvSpPr>
        <p:spPr>
          <a:xfrm>
            <a:off x="11190899" y="7209155"/>
            <a:ext cx="1543499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1922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EBB9825-AA18-7252-9931-71A13ABF8F45}"/>
              </a:ext>
            </a:extLst>
          </p:cNvPr>
          <p:cNvSpPr/>
          <p:nvPr/>
        </p:nvSpPr>
        <p:spPr>
          <a:xfrm>
            <a:off x="8334376" y="9650147"/>
            <a:ext cx="2614733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GB" sz="1200" dirty="0"/>
              <a:t>Ukrainian language and culture is repressed under Stalin onwards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D87E048-5B1C-0284-95A6-E2B4F9A30E16}"/>
              </a:ext>
            </a:extLst>
          </p:cNvPr>
          <p:cNvSpPr/>
          <p:nvPr/>
        </p:nvSpPr>
        <p:spPr>
          <a:xfrm>
            <a:off x="8348436" y="4704049"/>
            <a:ext cx="2553219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Central Ukraine is independent as a Ukrainian state called Zaphorizhian Host </a:t>
            </a:r>
            <a:endParaRPr lang="en-GB" sz="12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73F145D-2D44-4CCF-4956-21D593E634AE}"/>
              </a:ext>
            </a:extLst>
          </p:cNvPr>
          <p:cNvSpPr txBox="1"/>
          <p:nvPr/>
        </p:nvSpPr>
        <p:spPr>
          <a:xfrm>
            <a:off x="11240383" y="5610054"/>
            <a:ext cx="1449833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1700s</a:t>
            </a:r>
            <a:endParaRPr lang="en-GB" sz="135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50B39B2-BB48-C176-8A13-A34072014E90}"/>
              </a:ext>
            </a:extLst>
          </p:cNvPr>
          <p:cNvSpPr txBox="1"/>
          <p:nvPr/>
        </p:nvSpPr>
        <p:spPr>
          <a:xfrm>
            <a:off x="11294898" y="2130213"/>
            <a:ext cx="1395318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879 CE</a:t>
            </a:r>
            <a:endParaRPr lang="en-GB" sz="1350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43B3E1E-B673-F17C-0BF7-18AE1F243A9B}"/>
              </a:ext>
            </a:extLst>
          </p:cNvPr>
          <p:cNvCxnSpPr>
            <a:cxnSpLocks/>
          </p:cNvCxnSpPr>
          <p:nvPr/>
        </p:nvCxnSpPr>
        <p:spPr>
          <a:xfrm>
            <a:off x="11202769" y="2162455"/>
            <a:ext cx="18032" cy="1121502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20A39F1-1ABC-1A5A-3E29-E90F34ADD95F}"/>
              </a:ext>
            </a:extLst>
          </p:cNvPr>
          <p:cNvCxnSpPr/>
          <p:nvPr/>
        </p:nvCxnSpPr>
        <p:spPr>
          <a:xfrm>
            <a:off x="12730086" y="2266944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B31D2D3-B49D-26B0-10FA-5CA450F4AFE9}"/>
              </a:ext>
            </a:extLst>
          </p:cNvPr>
          <p:cNvCxnSpPr/>
          <p:nvPr/>
        </p:nvCxnSpPr>
        <p:spPr>
          <a:xfrm>
            <a:off x="12740781" y="3925619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A1A07C7-0F62-18DF-F640-63FC0C3BE704}"/>
              </a:ext>
            </a:extLst>
          </p:cNvPr>
          <p:cNvCxnSpPr/>
          <p:nvPr/>
        </p:nvCxnSpPr>
        <p:spPr>
          <a:xfrm>
            <a:off x="10976560" y="5022669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65D64CF-A4F7-F968-40E2-8A8197373AA0}"/>
              </a:ext>
            </a:extLst>
          </p:cNvPr>
          <p:cNvCxnSpPr/>
          <p:nvPr/>
        </p:nvCxnSpPr>
        <p:spPr>
          <a:xfrm>
            <a:off x="12733334" y="5765588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FA3C742-84D5-031C-BDA7-30DD03B5FEBF}"/>
              </a:ext>
            </a:extLst>
          </p:cNvPr>
          <p:cNvCxnSpPr/>
          <p:nvPr/>
        </p:nvCxnSpPr>
        <p:spPr>
          <a:xfrm>
            <a:off x="10977551" y="9815870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4941CB5-BF74-30E9-D591-798DE41D547D}"/>
              </a:ext>
            </a:extLst>
          </p:cNvPr>
          <p:cNvCxnSpPr/>
          <p:nvPr/>
        </p:nvCxnSpPr>
        <p:spPr>
          <a:xfrm>
            <a:off x="10969546" y="2693972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F28C07E-4E08-5E23-61B5-DA5E701818C5}"/>
              </a:ext>
            </a:extLst>
          </p:cNvPr>
          <p:cNvSpPr/>
          <p:nvPr/>
        </p:nvSpPr>
        <p:spPr>
          <a:xfrm>
            <a:off x="8331801" y="2420110"/>
            <a:ext cx="2692539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Prince Oleg moves his capital to Kyiv, forming the first Ukrainian state, Kievan Rus</a:t>
            </a:r>
            <a:endParaRPr lang="en-GB" sz="1350" dirty="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0185271-8D00-E153-EA68-80DA3C41D1B9}"/>
              </a:ext>
            </a:extLst>
          </p:cNvPr>
          <p:cNvCxnSpPr/>
          <p:nvPr/>
        </p:nvCxnSpPr>
        <p:spPr>
          <a:xfrm>
            <a:off x="10991825" y="6915153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339261A-06AA-083B-A859-4E1F43D462EA}"/>
              </a:ext>
            </a:extLst>
          </p:cNvPr>
          <p:cNvSpPr txBox="1"/>
          <p:nvPr/>
        </p:nvSpPr>
        <p:spPr>
          <a:xfrm>
            <a:off x="11265882" y="9644297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1922 - 1991</a:t>
            </a:r>
            <a:endParaRPr lang="en-GB" sz="1350" dirty="0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94EE32D-DDF2-28C5-37C5-959C8ACEF6B3}"/>
              </a:ext>
            </a:extLst>
          </p:cNvPr>
          <p:cNvCxnSpPr/>
          <p:nvPr/>
        </p:nvCxnSpPr>
        <p:spPr>
          <a:xfrm>
            <a:off x="12737315" y="9793913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A67C4A6-CEC9-7D4D-8047-3B1D8C355E2B}"/>
              </a:ext>
            </a:extLst>
          </p:cNvPr>
          <p:cNvSpPr/>
          <p:nvPr/>
        </p:nvSpPr>
        <p:spPr>
          <a:xfrm>
            <a:off x="13046627" y="9573647"/>
            <a:ext cx="2902871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Ukraine benefitted from massive  industrial development under Soviet rule. Ukrainians were treated well.</a:t>
            </a:r>
            <a:endParaRPr lang="en-GB" sz="1200" dirty="0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EC19D81A-F4A7-CC1D-D084-E8A710AAAE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85" y="396288"/>
            <a:ext cx="1666026" cy="11106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553417C-2EE3-1AC2-4314-20639CE918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390" y="415726"/>
            <a:ext cx="1739814" cy="11594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214B75C1-CC08-380C-FF54-D59B626D738C}"/>
              </a:ext>
            </a:extLst>
          </p:cNvPr>
          <p:cNvSpPr/>
          <p:nvPr/>
        </p:nvSpPr>
        <p:spPr>
          <a:xfrm>
            <a:off x="12977099" y="2017484"/>
            <a:ext cx="2972397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The First Russian state, which would later be called Kievan Rus, founded in Novgorod, Russia in 879</a:t>
            </a:r>
            <a:endParaRPr lang="en-GB" sz="135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04C1941-49BE-3DC4-D535-B6D141B6CB13}"/>
              </a:ext>
            </a:extLst>
          </p:cNvPr>
          <p:cNvSpPr txBox="1"/>
          <p:nvPr/>
        </p:nvSpPr>
        <p:spPr>
          <a:xfrm>
            <a:off x="11302650" y="2521542"/>
            <a:ext cx="1395318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882</a:t>
            </a:r>
            <a:endParaRPr lang="en-GB" sz="135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5CDD9F5-AC62-ADEE-8751-FD556730DA30}"/>
              </a:ext>
            </a:extLst>
          </p:cNvPr>
          <p:cNvCxnSpPr/>
          <p:nvPr/>
        </p:nvCxnSpPr>
        <p:spPr>
          <a:xfrm>
            <a:off x="10965676" y="3236406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5EEA467-D714-A521-0319-FFC23230F98A}"/>
              </a:ext>
            </a:extLst>
          </p:cNvPr>
          <p:cNvCxnSpPr/>
          <p:nvPr/>
        </p:nvCxnSpPr>
        <p:spPr>
          <a:xfrm>
            <a:off x="12696371" y="3255783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5428405-4250-7BE3-0B22-8E00EE29DF2A}"/>
              </a:ext>
            </a:extLst>
          </p:cNvPr>
          <p:cNvSpPr/>
          <p:nvPr/>
        </p:nvSpPr>
        <p:spPr>
          <a:xfrm>
            <a:off x="8348438" y="3093605"/>
            <a:ext cx="2600667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Vladimir/Volodymyr the Great decrees that Christianity is the religion of Kievan Rus</a:t>
            </a:r>
            <a:endParaRPr lang="en-GB" sz="1200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148432C-161A-CD42-F6DB-C4ACE4C10DAD}"/>
              </a:ext>
            </a:extLst>
          </p:cNvPr>
          <p:cNvCxnSpPr/>
          <p:nvPr/>
        </p:nvCxnSpPr>
        <p:spPr>
          <a:xfrm>
            <a:off x="11004273" y="3925619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BDD51E5-E453-8D65-47AA-F3FC41EBE72B}"/>
              </a:ext>
            </a:extLst>
          </p:cNvPr>
          <p:cNvSpPr/>
          <p:nvPr/>
        </p:nvSpPr>
        <p:spPr>
          <a:xfrm>
            <a:off x="8334376" y="3781659"/>
            <a:ext cx="2643176" cy="270074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Kievan Rus falls to the Mongols</a:t>
            </a:r>
            <a:endParaRPr lang="en-GB" sz="1200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BF7CFE-9F80-B4EB-4A09-A4D3896DD394}"/>
              </a:ext>
            </a:extLst>
          </p:cNvPr>
          <p:cNvSpPr/>
          <p:nvPr/>
        </p:nvSpPr>
        <p:spPr>
          <a:xfrm>
            <a:off x="13046631" y="6376623"/>
            <a:ext cx="2902866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GB" sz="1200" dirty="0"/>
              <a:t>The Russian Revolution brings Communists into power in Russia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E389420-0494-8511-B030-8AAFA064EDAE}"/>
              </a:ext>
            </a:extLst>
          </p:cNvPr>
          <p:cNvCxnSpPr/>
          <p:nvPr/>
        </p:nvCxnSpPr>
        <p:spPr>
          <a:xfrm>
            <a:off x="12716643" y="6576492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9B541BC-EBE2-E129-8160-FFEBF85B4CCA}"/>
              </a:ext>
            </a:extLst>
          </p:cNvPr>
          <p:cNvSpPr txBox="1"/>
          <p:nvPr/>
        </p:nvSpPr>
        <p:spPr>
          <a:xfrm>
            <a:off x="11308111" y="6759342"/>
            <a:ext cx="1425224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US" sz="1350" b="1" dirty="0"/>
              <a:t>1917 - 1922</a:t>
            </a:r>
            <a:endParaRPr lang="en-GB" sz="1350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ED6C5DD-B510-B38F-3019-41C6A5E01BCF}"/>
              </a:ext>
            </a:extLst>
          </p:cNvPr>
          <p:cNvSpPr/>
          <p:nvPr/>
        </p:nvSpPr>
        <p:spPr>
          <a:xfrm>
            <a:off x="13044059" y="7134926"/>
            <a:ext cx="2905439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Native Ukrainian communists succeed in taking control and agree Ukraine’s entry into the USSR.</a:t>
            </a:r>
            <a:endParaRPr lang="en-GB" sz="12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0D4E330-590F-8E25-16CC-3D67EEAF2EF7}"/>
              </a:ext>
            </a:extLst>
          </p:cNvPr>
          <p:cNvCxnSpPr/>
          <p:nvPr/>
        </p:nvCxnSpPr>
        <p:spPr>
          <a:xfrm>
            <a:off x="12714072" y="7361297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DAE9157-36FA-44CD-AFB2-68FFD562EC5E}"/>
              </a:ext>
            </a:extLst>
          </p:cNvPr>
          <p:cNvCxnSpPr/>
          <p:nvPr/>
        </p:nvCxnSpPr>
        <p:spPr>
          <a:xfrm>
            <a:off x="11013171" y="7392297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506751D-E252-3D9B-FDC5-12360C6DBCF8}"/>
              </a:ext>
            </a:extLst>
          </p:cNvPr>
          <p:cNvSpPr/>
          <p:nvPr/>
        </p:nvSpPr>
        <p:spPr>
          <a:xfrm>
            <a:off x="8348439" y="7182137"/>
            <a:ext cx="2553216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Communists take control and subject Ukraine to Soviet rule</a:t>
            </a:r>
            <a:endParaRPr lang="en-GB" sz="1200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BED074E-0BD1-0C9F-D948-39BC34B5C066}"/>
              </a:ext>
            </a:extLst>
          </p:cNvPr>
          <p:cNvCxnSpPr/>
          <p:nvPr/>
        </p:nvCxnSpPr>
        <p:spPr>
          <a:xfrm>
            <a:off x="11013503" y="8026763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E44DE43-6B9A-FEA8-1C9B-F6BA26173D4C}"/>
              </a:ext>
            </a:extLst>
          </p:cNvPr>
          <p:cNvSpPr/>
          <p:nvPr/>
        </p:nvSpPr>
        <p:spPr>
          <a:xfrm>
            <a:off x="8348441" y="7773740"/>
            <a:ext cx="2553546" cy="7686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Stalin causes a famine in Ukraine, known as the Holodomor, probably to hobble the Ukrainian nationalist movement. </a:t>
            </a:r>
            <a:endParaRPr lang="en-GB" sz="1200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FA5AEA8-D636-BD41-FF23-D898E17F7233}"/>
              </a:ext>
            </a:extLst>
          </p:cNvPr>
          <p:cNvSpPr/>
          <p:nvPr/>
        </p:nvSpPr>
        <p:spPr>
          <a:xfrm>
            <a:off x="8334376" y="10349780"/>
            <a:ext cx="2614736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GB" sz="1200" dirty="0"/>
              <a:t>Soviet Union collapses, Ukraine declares independence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CE9EDCF-563A-1C12-9B46-C56BFEF423B2}"/>
              </a:ext>
            </a:extLst>
          </p:cNvPr>
          <p:cNvCxnSpPr/>
          <p:nvPr/>
        </p:nvCxnSpPr>
        <p:spPr>
          <a:xfrm>
            <a:off x="10977554" y="10515503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612F4417-0CF8-E544-CBBC-7EC0198BF475}"/>
              </a:ext>
            </a:extLst>
          </p:cNvPr>
          <p:cNvSpPr txBox="1"/>
          <p:nvPr/>
        </p:nvSpPr>
        <p:spPr>
          <a:xfrm>
            <a:off x="11265885" y="10343930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1991</a:t>
            </a:r>
            <a:endParaRPr lang="en-GB" sz="1350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C1425607-C634-0ECA-EB7C-AB0BD5BCB419}"/>
              </a:ext>
            </a:extLst>
          </p:cNvPr>
          <p:cNvCxnSpPr/>
          <p:nvPr/>
        </p:nvCxnSpPr>
        <p:spPr>
          <a:xfrm>
            <a:off x="12737318" y="10493546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434A38F-AC4C-BD6C-5C7D-D624252CE6C0}"/>
              </a:ext>
            </a:extLst>
          </p:cNvPr>
          <p:cNvSpPr/>
          <p:nvPr/>
        </p:nvSpPr>
        <p:spPr>
          <a:xfrm>
            <a:off x="13046631" y="10273280"/>
            <a:ext cx="2513010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Soviet Union collapses and dissolves into its constituent republics </a:t>
            </a:r>
            <a:endParaRPr lang="en-GB" sz="120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266917D-B140-E6A3-D3F1-5B07571FCACA}"/>
              </a:ext>
            </a:extLst>
          </p:cNvPr>
          <p:cNvSpPr txBox="1"/>
          <p:nvPr/>
        </p:nvSpPr>
        <p:spPr>
          <a:xfrm>
            <a:off x="11190898" y="8733369"/>
            <a:ext cx="1543499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1941 - 1944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FFD9D09-E332-1D1F-918D-C32F29BF0CB5}"/>
              </a:ext>
            </a:extLst>
          </p:cNvPr>
          <p:cNvSpPr/>
          <p:nvPr/>
        </p:nvSpPr>
        <p:spPr>
          <a:xfrm>
            <a:off x="13044059" y="8659140"/>
            <a:ext cx="2905440" cy="7686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Ukraine is occupied by Nazi Germany. Local fascists collaborate with the Nazi. The Soviet Union’s Red Army liberates Ukraine. </a:t>
            </a:r>
            <a:endParaRPr lang="en-GB" sz="1200" dirty="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28A8699-DED9-C5EE-7CB8-FF1CDE84E3D0}"/>
              </a:ext>
            </a:extLst>
          </p:cNvPr>
          <p:cNvCxnSpPr/>
          <p:nvPr/>
        </p:nvCxnSpPr>
        <p:spPr>
          <a:xfrm>
            <a:off x="12714071" y="8885511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F04436D-EF91-8259-EFB2-4075B9045903}"/>
              </a:ext>
            </a:extLst>
          </p:cNvPr>
          <p:cNvCxnSpPr/>
          <p:nvPr/>
        </p:nvCxnSpPr>
        <p:spPr>
          <a:xfrm>
            <a:off x="11013170" y="8916512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DD3B094-5E14-EEDD-E88F-7D43B1648104}"/>
              </a:ext>
            </a:extLst>
          </p:cNvPr>
          <p:cNvSpPr/>
          <p:nvPr/>
        </p:nvSpPr>
        <p:spPr>
          <a:xfrm>
            <a:off x="8348441" y="8706351"/>
            <a:ext cx="2553212" cy="7686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Ukraine is occupied by Nazi Germany. Local leaders try to re-assert Ukrainian identity, only for the Soviet Union to retake control. </a:t>
            </a:r>
            <a:endParaRPr lang="en-GB" sz="1200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257535-6EDD-90ED-7263-9EFE5DE60C78}"/>
              </a:ext>
            </a:extLst>
          </p:cNvPr>
          <p:cNvSpPr/>
          <p:nvPr/>
        </p:nvSpPr>
        <p:spPr>
          <a:xfrm>
            <a:off x="8348434" y="11485408"/>
            <a:ext cx="2614736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GB" sz="1200" dirty="0"/>
              <a:t>Ukrainian democrats overthrow the Russia-backed President in the </a:t>
            </a:r>
            <a:r>
              <a:rPr lang="en-GB" sz="1200" dirty="0" err="1"/>
              <a:t>Maidan</a:t>
            </a:r>
            <a:r>
              <a:rPr lang="en-GB" sz="1200" dirty="0"/>
              <a:t> Revolution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5DCECB2-4BF4-7B7E-9DE3-425EF5A08CC5}"/>
              </a:ext>
            </a:extLst>
          </p:cNvPr>
          <p:cNvCxnSpPr/>
          <p:nvPr/>
        </p:nvCxnSpPr>
        <p:spPr>
          <a:xfrm>
            <a:off x="10991612" y="11651130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46006F2F-D7F8-E1C2-7260-A023A5E5A1AB}"/>
              </a:ext>
            </a:extLst>
          </p:cNvPr>
          <p:cNvSpPr txBox="1"/>
          <p:nvPr/>
        </p:nvSpPr>
        <p:spPr>
          <a:xfrm>
            <a:off x="11279943" y="11479557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2014</a:t>
            </a:r>
            <a:endParaRPr lang="en-GB" sz="1350" dirty="0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A07424D-F999-6CB4-99A1-6629E6430C63}"/>
              </a:ext>
            </a:extLst>
          </p:cNvPr>
          <p:cNvCxnSpPr/>
          <p:nvPr/>
        </p:nvCxnSpPr>
        <p:spPr>
          <a:xfrm>
            <a:off x="12751376" y="11629173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C131F32-10EB-D18C-37F2-9D9034F38145}"/>
              </a:ext>
            </a:extLst>
          </p:cNvPr>
          <p:cNvSpPr/>
          <p:nvPr/>
        </p:nvSpPr>
        <p:spPr>
          <a:xfrm>
            <a:off x="13060689" y="11408907"/>
            <a:ext cx="2513010" cy="7686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The elected, pro-Russian President of Ukraine is illegally deposed in the </a:t>
            </a:r>
            <a:r>
              <a:rPr lang="en-US" sz="1200" dirty="0" err="1"/>
              <a:t>Maidan</a:t>
            </a:r>
            <a:r>
              <a:rPr lang="en-US" sz="1200" dirty="0"/>
              <a:t> Revolution</a:t>
            </a:r>
            <a:endParaRPr lang="en-GB" sz="120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3BD54F8-C36B-4A78-8B05-6BC4B13AF36B}"/>
              </a:ext>
            </a:extLst>
          </p:cNvPr>
          <p:cNvSpPr txBox="1"/>
          <p:nvPr/>
        </p:nvSpPr>
        <p:spPr>
          <a:xfrm>
            <a:off x="11265878" y="10829643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1999 - 2020</a:t>
            </a:r>
            <a:endParaRPr lang="en-GB" sz="1350" dirty="0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1A75BB3-F3D2-D78F-BE92-65B29A466C8B}"/>
              </a:ext>
            </a:extLst>
          </p:cNvPr>
          <p:cNvCxnSpPr/>
          <p:nvPr/>
        </p:nvCxnSpPr>
        <p:spPr>
          <a:xfrm>
            <a:off x="12737310" y="10979259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1A89B24-70F3-21C4-FE0E-38058F6BA6E5}"/>
              </a:ext>
            </a:extLst>
          </p:cNvPr>
          <p:cNvSpPr/>
          <p:nvPr/>
        </p:nvSpPr>
        <p:spPr>
          <a:xfrm>
            <a:off x="13046624" y="10758994"/>
            <a:ext cx="2902872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NATO expansion moves hostile military forces closer and closer to Russia’s borders</a:t>
            </a:r>
            <a:endParaRPr lang="en-GB" sz="120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ACF2B4F-6C18-8DE5-C613-6FF79C50D5BD}"/>
              </a:ext>
            </a:extLst>
          </p:cNvPr>
          <p:cNvSpPr/>
          <p:nvPr/>
        </p:nvSpPr>
        <p:spPr>
          <a:xfrm>
            <a:off x="8331803" y="12167877"/>
            <a:ext cx="2614736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Russia illegally occupies Crimea and parts of the eastern </a:t>
            </a:r>
            <a:r>
              <a:rPr lang="en-US" sz="1200" dirty="0" err="1"/>
              <a:t>Donestsk</a:t>
            </a:r>
            <a:r>
              <a:rPr lang="en-US" sz="1200" dirty="0"/>
              <a:t> and </a:t>
            </a:r>
            <a:r>
              <a:rPr lang="en-US" sz="1200" dirty="0" err="1"/>
              <a:t>Lushansk</a:t>
            </a:r>
            <a:r>
              <a:rPr lang="en-US" sz="1200" dirty="0"/>
              <a:t> regions</a:t>
            </a:r>
            <a:endParaRPr lang="en-GB" sz="1200" dirty="0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7BB029F-B799-E8C8-2EC9-87C983FFF25D}"/>
              </a:ext>
            </a:extLst>
          </p:cNvPr>
          <p:cNvCxnSpPr/>
          <p:nvPr/>
        </p:nvCxnSpPr>
        <p:spPr>
          <a:xfrm>
            <a:off x="10974982" y="12333600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95442B51-7F38-3030-8F9F-42CB8E0E03DF}"/>
              </a:ext>
            </a:extLst>
          </p:cNvPr>
          <p:cNvSpPr txBox="1"/>
          <p:nvPr/>
        </p:nvSpPr>
        <p:spPr>
          <a:xfrm>
            <a:off x="11263313" y="12162027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2014</a:t>
            </a:r>
            <a:endParaRPr lang="en-GB" sz="1350" dirty="0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C2B1E1F-B19E-5F7C-6F8A-94C6511C9117}"/>
              </a:ext>
            </a:extLst>
          </p:cNvPr>
          <p:cNvCxnSpPr/>
          <p:nvPr/>
        </p:nvCxnSpPr>
        <p:spPr>
          <a:xfrm>
            <a:off x="12734745" y="12311643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163A7D5-C263-960D-EF9F-E59468803F5C}"/>
              </a:ext>
            </a:extLst>
          </p:cNvPr>
          <p:cNvSpPr/>
          <p:nvPr/>
        </p:nvSpPr>
        <p:spPr>
          <a:xfrm>
            <a:off x="13044059" y="12091378"/>
            <a:ext cx="2905437" cy="7686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Russia liberates the Russian-populated  Crimea from Ukrainian rule and supports the uprisings of Russians in Donetsk and </a:t>
            </a:r>
            <a:r>
              <a:rPr lang="en-US" sz="1200" dirty="0" err="1"/>
              <a:t>Lushansk</a:t>
            </a:r>
            <a:r>
              <a:rPr lang="en-US" sz="1200" dirty="0"/>
              <a:t> against Ukraine</a:t>
            </a:r>
            <a:endParaRPr lang="en-GB" sz="1200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D2F60B35-B018-B276-446C-A1DE93F20FBA}"/>
              </a:ext>
            </a:extLst>
          </p:cNvPr>
          <p:cNvCxnSpPr/>
          <p:nvPr/>
        </p:nvCxnSpPr>
        <p:spPr>
          <a:xfrm>
            <a:off x="10974980" y="13171076"/>
            <a:ext cx="262856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00B4F670-9D29-1B63-EFE2-787D5F908C09}"/>
              </a:ext>
            </a:extLst>
          </p:cNvPr>
          <p:cNvSpPr txBox="1"/>
          <p:nvPr/>
        </p:nvSpPr>
        <p:spPr>
          <a:xfrm>
            <a:off x="11263311" y="12999503"/>
            <a:ext cx="1425222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2022</a:t>
            </a:r>
            <a:endParaRPr lang="en-GB" sz="1350" dirty="0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26AA11B2-5614-30DE-E527-16608A3A633F}"/>
              </a:ext>
            </a:extLst>
          </p:cNvPr>
          <p:cNvCxnSpPr/>
          <p:nvPr/>
        </p:nvCxnSpPr>
        <p:spPr>
          <a:xfrm>
            <a:off x="12734744" y="13149119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7DF0514-06F9-50E1-2837-F470F0211FE0}"/>
              </a:ext>
            </a:extLst>
          </p:cNvPr>
          <p:cNvSpPr/>
          <p:nvPr/>
        </p:nvSpPr>
        <p:spPr>
          <a:xfrm>
            <a:off x="13044057" y="12928853"/>
            <a:ext cx="2905437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Russia launches a military operation to remove Ukrainian Nazis from power.</a:t>
            </a:r>
            <a:endParaRPr lang="en-GB" sz="12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92AB9F0-D0C7-6221-930A-3EA36B447E56}"/>
              </a:ext>
            </a:extLst>
          </p:cNvPr>
          <p:cNvSpPr txBox="1"/>
          <p:nvPr/>
        </p:nvSpPr>
        <p:spPr>
          <a:xfrm>
            <a:off x="11226092" y="4232637"/>
            <a:ext cx="1479738" cy="29084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en-GB" sz="1350" b="1" dirty="0"/>
              <a:t>1500s to 1800s</a:t>
            </a:r>
            <a:endParaRPr lang="en-GB" sz="1350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6F85122-58A3-723D-777D-DFB6085DE534}"/>
              </a:ext>
            </a:extLst>
          </p:cNvPr>
          <p:cNvSpPr/>
          <p:nvPr/>
        </p:nvSpPr>
        <p:spPr>
          <a:xfrm>
            <a:off x="13032340" y="4203263"/>
            <a:ext cx="2917154" cy="6024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Historically Russian/Ukrainian lands are split between various empires and small states</a:t>
            </a:r>
            <a:endParaRPr lang="en-GB" sz="1200" dirty="0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1039BE5-B969-F69A-6A0D-DF9CF95899C3}"/>
              </a:ext>
            </a:extLst>
          </p:cNvPr>
          <p:cNvCxnSpPr/>
          <p:nvPr/>
        </p:nvCxnSpPr>
        <p:spPr>
          <a:xfrm>
            <a:off x="12726494" y="4354244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6776A55-E8A0-8BB9-4395-4BA032BEF33D}"/>
              </a:ext>
            </a:extLst>
          </p:cNvPr>
          <p:cNvCxnSpPr/>
          <p:nvPr/>
        </p:nvCxnSpPr>
        <p:spPr>
          <a:xfrm>
            <a:off x="10989986" y="4354244"/>
            <a:ext cx="23081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DCAE2C1-F6A7-064F-1FE2-990B635864F7}"/>
              </a:ext>
            </a:extLst>
          </p:cNvPr>
          <p:cNvSpPr/>
          <p:nvPr/>
        </p:nvSpPr>
        <p:spPr>
          <a:xfrm>
            <a:off x="8348435" y="4110272"/>
            <a:ext cx="2614830" cy="436273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 fontAlgn="base"/>
            <a:r>
              <a:rPr lang="en-US" sz="1200" dirty="0"/>
              <a:t>Ukraine is split between various empires.</a:t>
            </a:r>
            <a:endParaRPr lang="en-GB" sz="1200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B51FFD4-C256-0431-4EA7-61FAFE0D8DAC}"/>
              </a:ext>
            </a:extLst>
          </p:cNvPr>
          <p:cNvSpPr/>
          <p:nvPr/>
        </p:nvSpPr>
        <p:spPr>
          <a:xfrm>
            <a:off x="1348626" y="1678990"/>
            <a:ext cx="5715706" cy="665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In pairs, study the timeline and * the events where tension appears between Russia and Ukraine?</a:t>
            </a:r>
          </a:p>
          <a:p>
            <a:r>
              <a:rPr lang="en-US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Studying the narratives, what are the causes of the Russo-Ukrainian War?</a:t>
            </a:r>
            <a:endParaRPr lang="en-US" i="1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354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92988</TotalTime>
  <Words>1359</Words>
  <Application>Microsoft Office PowerPoint</Application>
  <PresentationFormat>Custom</PresentationFormat>
  <Paragraphs>138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Helvetica Neue Medium</vt:lpstr>
      <vt:lpstr>FinancierDisplayWeb</vt:lpstr>
      <vt:lpstr>Helvetica Neue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Controversial history</dc:title>
  <cp:lastModifiedBy>Sarah Gillen</cp:lastModifiedBy>
  <cp:revision>34</cp:revision>
  <dcterms:modified xsi:type="dcterms:W3CDTF">2023-03-28T09:08:01Z</dcterms:modified>
</cp:coreProperties>
</file>