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94" r:id="rId2"/>
    <p:sldId id="303" r:id="rId3"/>
    <p:sldId id="322" r:id="rId4"/>
    <p:sldId id="301" r:id="rId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B2E4"/>
    <a:srgbClr val="35BCF3"/>
    <a:srgbClr val="3AC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1D3C5D-A980-4A9D-850F-3F2E5D37A881}" v="31" dt="2022-04-14T16:00:28.72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40"/>
    <p:restoredTop sz="94757"/>
  </p:normalViewPr>
  <p:slideViewPr>
    <p:cSldViewPr snapToGrid="0" snapToObjects="1">
      <p:cViewPr varScale="1">
        <p:scale>
          <a:sx n="39" d="100"/>
          <a:sy n="39" d="100"/>
        </p:scale>
        <p:origin x="192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allel Histories" userId="gzfRTXDD2F64Cl3Z5/YFJAGHPioe2PToZj0zZGE2AWU=" providerId="None" clId="Web-{5E1D3C5D-A980-4A9D-850F-3F2E5D37A881}"/>
    <pc:docChg chg="modSld">
      <pc:chgData name="Parallel Histories" userId="gzfRTXDD2F64Cl3Z5/YFJAGHPioe2PToZj0zZGE2AWU=" providerId="None" clId="Web-{5E1D3C5D-A980-4A9D-850F-3F2E5D37A881}" dt="2022-04-14T16:00:28.720" v="9" actId="20577"/>
      <pc:docMkLst>
        <pc:docMk/>
      </pc:docMkLst>
      <pc:sldChg chg="modSp">
        <pc:chgData name="Parallel Histories" userId="gzfRTXDD2F64Cl3Z5/YFJAGHPioe2PToZj0zZGE2AWU=" providerId="None" clId="Web-{5E1D3C5D-A980-4A9D-850F-3F2E5D37A881}" dt="2022-04-14T15:59:57.969" v="0" actId="20577"/>
        <pc:sldMkLst>
          <pc:docMk/>
          <pc:sldMk cId="1334519304" sldId="301"/>
        </pc:sldMkLst>
        <pc:spChg chg="mod">
          <ac:chgData name="Parallel Histories" userId="gzfRTXDD2F64Cl3Z5/YFJAGHPioe2PToZj0zZGE2AWU=" providerId="None" clId="Web-{5E1D3C5D-A980-4A9D-850F-3F2E5D37A881}" dt="2022-04-14T15:59:57.969" v="0" actId="20577"/>
          <ac:spMkLst>
            <pc:docMk/>
            <pc:sldMk cId="1334519304" sldId="301"/>
            <ac:spMk id="9" creationId="{71D00942-39B9-3C48-B30D-46CB1828176F}"/>
          </ac:spMkLst>
        </pc:spChg>
      </pc:sldChg>
      <pc:sldChg chg="modSp">
        <pc:chgData name="Parallel Histories" userId="gzfRTXDD2F64Cl3Z5/YFJAGHPioe2PToZj0zZGE2AWU=" providerId="None" clId="Web-{5E1D3C5D-A980-4A9D-850F-3F2E5D37A881}" dt="2022-04-14T16:00:28.720" v="9" actId="20577"/>
        <pc:sldMkLst>
          <pc:docMk/>
          <pc:sldMk cId="3202023658" sldId="322"/>
        </pc:sldMkLst>
        <pc:spChg chg="mod">
          <ac:chgData name="Parallel Histories" userId="gzfRTXDD2F64Cl3Z5/YFJAGHPioe2PToZj0zZGE2AWU=" providerId="None" clId="Web-{5E1D3C5D-A980-4A9D-850F-3F2E5D37A881}" dt="2022-04-14T16:00:28.720" v="9" actId="20577"/>
          <ac:spMkLst>
            <pc:docMk/>
            <pc:sldMk cId="3202023658" sldId="322"/>
            <ac:spMk id="12" creationId="{E85DB3C5-981E-964D-8BC9-176058EB9FBE}"/>
          </ac:spMkLst>
        </pc:spChg>
        <pc:spChg chg="mod">
          <ac:chgData name="Parallel Histories" userId="gzfRTXDD2F64Cl3Z5/YFJAGHPioe2PToZj0zZGE2AWU=" providerId="None" clId="Web-{5E1D3C5D-A980-4A9D-850F-3F2E5D37A881}" dt="2022-04-14T16:00:20.688" v="8" actId="20577"/>
          <ac:spMkLst>
            <pc:docMk/>
            <pc:sldMk cId="3202023658" sldId="322"/>
            <ac:spMk id="15" creationId="{0F4D604E-69CA-C641-B7EB-3A5B2D6E1B0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22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3554483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14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21528A-5D44-294C-8806-0C0C00D69029}"/>
              </a:ext>
            </a:extLst>
          </p:cNvPr>
          <p:cNvSpPr/>
          <p:nvPr userDrawn="1"/>
        </p:nvSpPr>
        <p:spPr>
          <a:xfrm>
            <a:off x="18821400" y="0"/>
            <a:ext cx="5562600" cy="13716000"/>
          </a:xfrm>
          <a:prstGeom prst="rect">
            <a:avLst/>
          </a:prstGeom>
          <a:solidFill>
            <a:schemeClr val="bg1"/>
          </a:solidFill>
          <a:ln w="76200" cap="flat">
            <a:solidFill>
              <a:srgbClr val="35B2E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13777CF-D4EF-DB4C-B6BB-F895A5B8A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7" b="24034"/>
          <a:stretch/>
        </p:blipFill>
        <p:spPr>
          <a:xfrm>
            <a:off x="19108539" y="11729328"/>
            <a:ext cx="4988322" cy="181434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5ADAF9-720F-F54F-A09E-EF2FE42DB4C6}"/>
              </a:ext>
            </a:extLst>
          </p:cNvPr>
          <p:cNvSpPr/>
          <p:nvPr userDrawn="1"/>
        </p:nvSpPr>
        <p:spPr>
          <a:xfrm>
            <a:off x="0" y="0"/>
            <a:ext cx="18821400" cy="13716000"/>
          </a:xfrm>
          <a:prstGeom prst="rect">
            <a:avLst/>
          </a:prstGeom>
          <a:solidFill>
            <a:schemeClr val="bg1"/>
          </a:solidFill>
          <a:ln w="76200" cap="flat">
            <a:solidFill>
              <a:srgbClr val="35B2E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8" r:id="rId4"/>
    <p:sldLayoutId id="2147483659" r:id="rId5"/>
    <p:sldLayoutId id="2147483660" r:id="rId6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e.touchcast.com/s/740zlftom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parallelhistories.org.uk/s/DebateGuidelines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A91EFE-8303-1E40-89CC-38076D4205C9}"/>
              </a:ext>
            </a:extLst>
          </p:cNvPr>
          <p:cNvSpPr/>
          <p:nvPr/>
        </p:nvSpPr>
        <p:spPr>
          <a:xfrm>
            <a:off x="19258889" y="1514600"/>
            <a:ext cx="4681154" cy="59195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1" i="0" strike="noStrike" cap="none" spc="0" normalizeH="0" baseline="0" dirty="0">
                <a:ln>
                  <a:noFill/>
                </a:ln>
                <a:solidFill>
                  <a:srgbClr val="35B2E4"/>
                </a:solidFill>
                <a:effectLst/>
                <a:uFillTx/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Key Enquiry: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5400" b="1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i="0" strike="noStrike" cap="none" spc="0" normalizeH="0" baseline="0" dirty="0">
                <a:ln>
                  <a:noFill/>
                </a:ln>
                <a:solidFill>
                  <a:srgbClr val="35B2E4"/>
                </a:solidFill>
                <a:effectLst/>
                <a:uFillTx/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Did people in Scotland after 1707 benefit from the Union with England?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6E6990-9D6C-3544-9596-27E13859271A}"/>
              </a:ext>
            </a:extLst>
          </p:cNvPr>
          <p:cNvSpPr/>
          <p:nvPr/>
        </p:nvSpPr>
        <p:spPr>
          <a:xfrm>
            <a:off x="2015210" y="11892469"/>
            <a:ext cx="14476648" cy="14568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What can you learn from this source about how Scotland benefitted from the Union with England?</a:t>
            </a:r>
            <a:endParaRPr kumimoji="0" lang="en-US" sz="4400" i="0" strike="noStrike" cap="none" spc="0" normalizeH="0" baseline="0" dirty="0">
              <a:ln>
                <a:noFill/>
              </a:ln>
              <a:solidFill>
                <a:srgbClr val="35B2E4"/>
              </a:solidFill>
              <a:effectLst/>
              <a:uFillTx/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</p:txBody>
      </p:sp>
      <p:pic>
        <p:nvPicPr>
          <p:cNvPr id="12" name="Picture 11" descr="Timeline&#10;&#10;Description automatically generated">
            <a:extLst>
              <a:ext uri="{FF2B5EF4-FFF2-40B4-BE49-F238E27FC236}">
                <a16:creationId xmlns:a16="http://schemas.microsoft.com/office/drawing/2014/main" id="{F4EB3D45-66C6-DF4B-8191-DAD58319C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210" y="747825"/>
            <a:ext cx="14476647" cy="1083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4970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92D3636-2300-6A4F-8951-3EBAFB3A7957}"/>
              </a:ext>
            </a:extLst>
          </p:cNvPr>
          <p:cNvSpPr/>
          <p:nvPr/>
        </p:nvSpPr>
        <p:spPr>
          <a:xfrm>
            <a:off x="19096739" y="799919"/>
            <a:ext cx="4807131" cy="79816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b="1" u="sng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Activity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 b="1" u="sng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Building the narrative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 b="1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GB" sz="32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 students in groups: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GB" sz="3200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GB" sz="3200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Group 1: </a:t>
            </a:r>
            <a:r>
              <a:rPr lang="en-GB" sz="3200" b="1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The Union has been bad for Scotland / Nationalist argument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GB" sz="3200" b="1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GB" sz="3200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Group 2: </a:t>
            </a:r>
            <a:r>
              <a:rPr lang="en-GB" sz="3200" b="1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The Union has been good for Scotland / Unionist argument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GB" sz="3200" b="1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GB" sz="3200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What are the lines of argument made?</a:t>
            </a:r>
            <a:endParaRPr lang="en-US" sz="1800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49E6DA-D347-9A49-9416-30F66075CC52}"/>
              </a:ext>
            </a:extLst>
          </p:cNvPr>
          <p:cNvSpPr/>
          <p:nvPr/>
        </p:nvSpPr>
        <p:spPr>
          <a:xfrm>
            <a:off x="327731" y="11604887"/>
            <a:ext cx="1818639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me.touchcast.com</a:t>
            </a:r>
            <a:r>
              <a:rPr lang="en-US" dirty="0">
                <a:hlinkClick r:id="rId3"/>
              </a:rPr>
              <a:t>/s/740zlftomh</a:t>
            </a:r>
            <a:endParaRPr lang="en-US" dirty="0"/>
          </a:p>
        </p:txBody>
      </p:sp>
      <p:pic>
        <p:nvPicPr>
          <p:cNvPr id="7" name="Picture 6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2813B3EC-00E2-B642-8DF2-879CE9FB5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30" y="525618"/>
            <a:ext cx="17881600" cy="100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132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6A98C5-FF59-3E46-9BA9-957721B546D2}"/>
              </a:ext>
            </a:extLst>
          </p:cNvPr>
          <p:cNvCxnSpPr>
            <a:cxnSpLocks/>
          </p:cNvCxnSpPr>
          <p:nvPr/>
        </p:nvCxnSpPr>
        <p:spPr>
          <a:xfrm>
            <a:off x="9605447" y="0"/>
            <a:ext cx="0" cy="137160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9CEAA9-9E34-EC4B-A264-774D65302DC0}"/>
              </a:ext>
            </a:extLst>
          </p:cNvPr>
          <p:cNvCxnSpPr>
            <a:cxnSpLocks/>
          </p:cNvCxnSpPr>
          <p:nvPr/>
        </p:nvCxnSpPr>
        <p:spPr>
          <a:xfrm>
            <a:off x="0" y="6669741"/>
            <a:ext cx="18769263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F4D604E-69CA-C641-B7EB-3A5B2D6E1B07}"/>
              </a:ext>
            </a:extLst>
          </p:cNvPr>
          <p:cNvSpPr/>
          <p:nvPr/>
        </p:nvSpPr>
        <p:spPr>
          <a:xfrm>
            <a:off x="755515" y="680298"/>
            <a:ext cx="7883145" cy="42011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3600" u="sng" dirty="0">
                <a:solidFill>
                  <a:srgbClr val="35B2E4"/>
                </a:solidFill>
                <a:latin typeface="Calibri"/>
                <a:cs typeface="Calibri"/>
              </a:rPr>
              <a:t>Stage 1: Divide yourselves into two teams 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US" sz="3600" dirty="0">
              <a:solidFill>
                <a:srgbClr val="35B2E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 1: </a:t>
            </a:r>
            <a:r>
              <a:rPr lang="en-US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Union has been bad for Scotland </a:t>
            </a:r>
          </a:p>
          <a:p>
            <a:pPr marL="571500" indent="-5715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 2: </a:t>
            </a:r>
            <a:r>
              <a:rPr lang="en-US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Union has been good for Scotland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779D07-8478-6641-844B-27A3EAB31A79}"/>
              </a:ext>
            </a:extLst>
          </p:cNvPr>
          <p:cNvSpPr/>
          <p:nvPr/>
        </p:nvSpPr>
        <p:spPr>
          <a:xfrm>
            <a:off x="10812543" y="995769"/>
            <a:ext cx="6530310" cy="30162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3600" u="sng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2: Your team’s arguments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US" sz="3600" dirty="0">
              <a:solidFill>
                <a:srgbClr val="35B2E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video, agree as a team what four arguments you will use in a debate.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F80638-CB98-164E-AFAB-B9D1046D9211}"/>
              </a:ext>
            </a:extLst>
          </p:cNvPr>
          <p:cNvSpPr/>
          <p:nvPr/>
        </p:nvSpPr>
        <p:spPr>
          <a:xfrm>
            <a:off x="10047080" y="7046259"/>
            <a:ext cx="8229779" cy="62632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3300" u="sng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3: Explore the sources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US" sz="3300" dirty="0">
              <a:solidFill>
                <a:srgbClr val="35B2E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GB" sz="3300" b="1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In groups </a:t>
            </a:r>
            <a:r>
              <a:rPr lang="en-US" sz="3300" b="1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e</a:t>
            </a:r>
            <a:r>
              <a:rPr lang="en-US" sz="3300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xplore all the sources:</a:t>
            </a:r>
          </a:p>
          <a:p>
            <a:pPr marL="685800" lvl="1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Make inferences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Question its reliability 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Question its utility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300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3300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As a team choose the best source that would strengthen each argument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3300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GB" sz="3300" b="1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 discussion: </a:t>
            </a:r>
            <a:r>
              <a:rPr lang="en-GB" sz="33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some sources stronger than others, and why? </a:t>
            </a:r>
            <a:endParaRPr lang="en-US" sz="3300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453C3D-7B29-C64D-82F7-6020E234DECB}"/>
              </a:ext>
            </a:extLst>
          </p:cNvPr>
          <p:cNvSpPr/>
          <p:nvPr/>
        </p:nvSpPr>
        <p:spPr>
          <a:xfrm>
            <a:off x="886881" y="6933025"/>
            <a:ext cx="7831685" cy="55399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3600" u="sng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4: Writing your speech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US" sz="3600" dirty="0">
              <a:solidFill>
                <a:srgbClr val="35B2E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a 60 second speech for your debate.  You can use this format to help you:</a:t>
            </a:r>
          </a:p>
          <a:p>
            <a:pPr marL="571500" indent="-5715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– </a:t>
            </a:r>
            <a:r>
              <a:rPr lang="en-US" sz="3600" b="1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tate your argument</a:t>
            </a:r>
          </a:p>
          <a:p>
            <a:pPr marL="571500" indent="-5715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– </a:t>
            </a:r>
            <a:r>
              <a:rPr lang="en-US" sz="3600" b="1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vidence from the source</a:t>
            </a:r>
          </a:p>
          <a:p>
            <a:pPr marL="571500" indent="-5715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- Factual </a:t>
            </a:r>
            <a:r>
              <a:rPr lang="en-US" sz="3600" b="1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vidence</a:t>
            </a:r>
          </a:p>
          <a:p>
            <a:pPr marL="571500" indent="-5715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 – </a:t>
            </a:r>
            <a:r>
              <a:rPr lang="en-US" sz="3600" b="1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ink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5DB3C5-981E-964D-8BC9-176058EB9FBE}"/>
              </a:ext>
            </a:extLst>
          </p:cNvPr>
          <p:cNvSpPr/>
          <p:nvPr/>
        </p:nvSpPr>
        <p:spPr>
          <a:xfrm>
            <a:off x="19210895" y="680298"/>
            <a:ext cx="4807131" cy="10670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spc="0" normalizeH="0" baseline="0" dirty="0">
                <a:ln>
                  <a:noFill/>
                </a:ln>
                <a:solidFill>
                  <a:srgbClr val="35B2E4"/>
                </a:solidFill>
                <a:effectLst/>
                <a:uFillTx/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Activity </a:t>
            </a:r>
            <a:endParaRPr lang="en-US" sz="3200" b="1" u="sng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strike="noStrike" cap="none" spc="0" normalizeH="0" baseline="0" dirty="0">
                <a:ln>
                  <a:noFill/>
                </a:ln>
                <a:solidFill>
                  <a:srgbClr val="35B2E4"/>
                </a:solidFill>
                <a:effectLst/>
                <a:uFillTx/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Prepare, Debate and Reflect</a:t>
            </a:r>
            <a:endParaRPr kumimoji="0" lang="en-US" sz="3200" i="0" strike="noStrike" cap="none" spc="0" normalizeH="0" baseline="0" dirty="0">
              <a:ln>
                <a:noFill/>
              </a:ln>
              <a:solidFill>
                <a:srgbClr val="35B2E4"/>
              </a:solidFill>
              <a:effectLst/>
              <a:uFillTx/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>
                <a:solidFill>
                  <a:srgbClr val="35B2E4"/>
                </a:solidFill>
                <a:latin typeface="Calibri"/>
                <a:cs typeface="Calibri"/>
              </a:rPr>
              <a:t>Create teams of 4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each group with the source booklet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are to explore the sources and use them as evidence to support their arguments.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 findings as a class before starting stage 4.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are then to write a 60 second speech to use in a debate.</a:t>
            </a:r>
          </a:p>
        </p:txBody>
      </p:sp>
    </p:spTree>
    <p:extLst>
      <p:ext uri="{BB962C8B-B14F-4D97-AF65-F5344CB8AC3E}">
        <p14:creationId xmlns:p14="http://schemas.microsoft.com/office/powerpoint/2010/main" val="320202365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3E61A9-8BF9-C449-A483-697FCA8D3FB8}"/>
              </a:ext>
            </a:extLst>
          </p:cNvPr>
          <p:cNvSpPr/>
          <p:nvPr/>
        </p:nvSpPr>
        <p:spPr>
          <a:xfrm>
            <a:off x="3683726" y="7393577"/>
            <a:ext cx="10058400" cy="130628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500AB-A813-894A-B862-A40E6E8B231F}"/>
              </a:ext>
            </a:extLst>
          </p:cNvPr>
          <p:cNvSpPr/>
          <p:nvPr/>
        </p:nvSpPr>
        <p:spPr>
          <a:xfrm>
            <a:off x="3683726" y="8699863"/>
            <a:ext cx="10058400" cy="130628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D00942-39B9-3C48-B30D-46CB1828176F}"/>
              </a:ext>
            </a:extLst>
          </p:cNvPr>
          <p:cNvSpPr/>
          <p:nvPr/>
        </p:nvSpPr>
        <p:spPr>
          <a:xfrm>
            <a:off x="19169742" y="947259"/>
            <a:ext cx="4807131" cy="90588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spc="0" normalizeH="0" baseline="0" dirty="0">
                <a:ln>
                  <a:noFill/>
                </a:ln>
                <a:solidFill>
                  <a:srgbClr val="35B2E4"/>
                </a:solidFill>
                <a:effectLst/>
                <a:uFillTx/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Activity </a:t>
            </a:r>
            <a:endParaRPr lang="en-US" sz="3600" b="1" u="sng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strike="noStrike" cap="none" spc="0" normalizeH="0" baseline="0" dirty="0">
                <a:ln>
                  <a:noFill/>
                </a:ln>
                <a:solidFill>
                  <a:srgbClr val="35B2E4"/>
                </a:solidFill>
                <a:effectLst/>
                <a:uFillTx/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Prepare, Debate and Reflect</a:t>
            </a:r>
            <a:endParaRPr kumimoji="0" lang="en-US" sz="3600" i="0" strike="noStrike" cap="none" spc="0" normalizeH="0" baseline="0" dirty="0">
              <a:ln>
                <a:noFill/>
              </a:ln>
              <a:solidFill>
                <a:srgbClr val="35B2E4"/>
              </a:solidFill>
              <a:effectLst/>
              <a:uFillTx/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 debates in groups of ten (two teams of four and two judges)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</a:t>
            </a:r>
            <a:r>
              <a:rPr lang="en-GB" sz="3600" u="sng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guidance on debates and on how to judge debates</a:t>
            </a:r>
            <a:r>
              <a:rPr lang="en-GB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35B2E4"/>
                </a:solidFill>
                <a:latin typeface="Calibri"/>
                <a:cs typeface="Calibri"/>
              </a:rPr>
              <a:t>The debates will run for 20 mins</a:t>
            </a:r>
            <a:endParaRPr lang="en-GB" sz="3600" dirty="0">
              <a:solidFill>
                <a:srgbClr val="35B2E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Reflection for 5 mins</a:t>
            </a:r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153DD6B1-076C-A647-8520-96F297E15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78" y="1777657"/>
            <a:ext cx="17334784" cy="8552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451930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83465</TotalTime>
  <Words>329</Words>
  <Application>Microsoft Office PowerPoint</Application>
  <PresentationFormat>Custom</PresentationFormat>
  <Paragraphs>53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21_BasicWhite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Controversial history</dc:title>
  <cp:lastModifiedBy>Sarah Gillen</cp:lastModifiedBy>
  <cp:revision>48</cp:revision>
  <dcterms:modified xsi:type="dcterms:W3CDTF">2022-04-14T16:00:30Z</dcterms:modified>
</cp:coreProperties>
</file>