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11"/>
  </p:notesMasterIdLst>
  <p:sldIdLst>
    <p:sldId id="302" r:id="rId3"/>
    <p:sldId id="298" r:id="rId4"/>
    <p:sldId id="294" r:id="rId5"/>
    <p:sldId id="301" r:id="rId6"/>
    <p:sldId id="300" r:id="rId7"/>
    <p:sldId id="296" r:id="rId8"/>
    <p:sldId id="295" r:id="rId9"/>
    <p:sldId id="297" r:id="rId10"/>
  </p:sldIdLst>
  <p:sldSz cx="24384000" cy="13716000"/>
  <p:notesSz cx="6858000" cy="9144000"/>
  <p:embeddedFontLst>
    <p:embeddedFont>
      <p:font typeface="Open Sans" panose="020B0606030504020204" pitchFamily="34" charset="0"/>
      <p:regular r:id="rId12"/>
      <p:bold r:id="rId13"/>
      <p:italic r:id="rId1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BCF3"/>
    <a:srgbClr val="35B2E4"/>
    <a:srgbClr val="3AC5FF"/>
    <a:srgbClr val="39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4"/>
    <p:restoredTop sz="94694"/>
  </p:normalViewPr>
  <p:slideViewPr>
    <p:cSldViewPr snapToGrid="0" snapToObjects="1">
      <p:cViewPr varScale="1">
        <p:scale>
          <a:sx n="31" d="100"/>
          <a:sy n="31" d="100"/>
        </p:scale>
        <p:origin x="84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2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5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82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5ADAF9-720F-F54F-A09E-EF2FE42DB4C6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 w="76200" cap="flat">
            <a:solidFill>
              <a:srgbClr val="35B2E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3777CF-D4EF-DB4C-B6BB-F895A5B8A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8539" y="11729328"/>
            <a:ext cx="4988322" cy="18143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1" r:id="rId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4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0F346-6A73-0E3F-04DB-EE717A44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Should Jewish armed forces be blamed for the forced dispossession of half the Arab population from their homes in Palestine in 1948?</a:t>
            </a:r>
          </a:p>
        </p:txBody>
      </p:sp>
    </p:spTree>
    <p:extLst>
      <p:ext uri="{BB962C8B-B14F-4D97-AF65-F5344CB8AC3E}">
        <p14:creationId xmlns:p14="http://schemas.microsoft.com/office/powerpoint/2010/main" val="34823161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E74F-3504-D442-BDF1-9F353B1BB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468"/>
            <a:ext cx="21971004" cy="2131595"/>
          </a:xfrm>
        </p:spPr>
        <p:txBody>
          <a:bodyPr/>
          <a:lstStyle/>
          <a:p>
            <a:r>
              <a:rPr lang="en-US" dirty="0"/>
              <a:t>1948</a:t>
            </a:r>
          </a:p>
        </p:txBody>
      </p:sp>
      <p:pic>
        <p:nvPicPr>
          <p:cNvPr id="4" name="Picture 3" descr="A picture containing text, outdoor, people&#10;&#10;Description automatically generated">
            <a:extLst>
              <a:ext uri="{FF2B5EF4-FFF2-40B4-BE49-F238E27FC236}">
                <a16:creationId xmlns:a16="http://schemas.microsoft.com/office/drawing/2014/main" id="{3BA8BB59-54E7-CF46-9076-C7E5BFF1F1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38" y="2310063"/>
            <a:ext cx="12543678" cy="7339263"/>
          </a:xfrm>
          <a:prstGeom prst="rect">
            <a:avLst/>
          </a:prstGeom>
        </p:spPr>
      </p:pic>
      <p:pic>
        <p:nvPicPr>
          <p:cNvPr id="6" name="Picture 5" descr="A group of people standing under an umbrella&#10;&#10;Description automatically generated with medium confidence">
            <a:extLst>
              <a:ext uri="{FF2B5EF4-FFF2-40B4-BE49-F238E27FC236}">
                <a16:creationId xmlns:a16="http://schemas.microsoft.com/office/drawing/2014/main" id="{19828F39-7551-3642-84BB-F98B52C71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6839" y="378238"/>
            <a:ext cx="10858923" cy="108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938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F0CAEC-3702-B430-7682-AE782F57D68E}"/>
              </a:ext>
            </a:extLst>
          </p:cNvPr>
          <p:cNvSpPr txBox="1"/>
          <p:nvPr/>
        </p:nvSpPr>
        <p:spPr>
          <a:xfrm>
            <a:off x="928254" y="603653"/>
            <a:ext cx="22527491" cy="142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GB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1: </a:t>
            </a:r>
            <a:r>
              <a:rPr lang="en-GB" sz="480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 and contrast two pieces of evidence about the UN plan for Palestine in 1947.</a:t>
            </a:r>
            <a:endParaRPr lang="en-GB" sz="280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BBFB3FD-892D-C04A-B74C-EC672AD8F6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31" y="2269420"/>
            <a:ext cx="8325109" cy="11395261"/>
          </a:xfrm>
          <a:prstGeom prst="rect">
            <a:avLst/>
          </a:prstGeom>
        </p:spPr>
      </p:pic>
      <p:pic>
        <p:nvPicPr>
          <p:cNvPr id="6" name="Picture 5" descr="A close-up of a newspaper&#10;&#10;Description automatically generated with medium confidence">
            <a:extLst>
              <a:ext uri="{FF2B5EF4-FFF2-40B4-BE49-F238E27FC236}">
                <a16:creationId xmlns:a16="http://schemas.microsoft.com/office/drawing/2014/main" id="{7905F69B-A8B8-5E41-8143-46F5E0271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982" y="2025580"/>
            <a:ext cx="13192617" cy="6112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45CB9C-7950-B949-B627-CE2A5D3622D7}"/>
              </a:ext>
            </a:extLst>
          </p:cNvPr>
          <p:cNvSpPr txBox="1"/>
          <p:nvPr/>
        </p:nvSpPr>
        <p:spPr>
          <a:xfrm>
            <a:off x="8138160" y="9617764"/>
            <a:ext cx="10942320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Why did Jews accept the partition?</a:t>
            </a:r>
          </a:p>
          <a:p>
            <a:pPr marL="514350" indent="-51435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kumimoji="0" lang="en-GB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Why did Arabs reject the partition?</a:t>
            </a:r>
            <a:r>
              <a:rPr lang="en-GB" sz="4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</a:p>
          <a:p>
            <a:pPr marL="514350" indent="-51435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What are the problems posed for both Arabs and Jews?</a:t>
            </a:r>
            <a:endParaRPr lang="en-GB" sz="4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11497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F0CAEC-3702-B430-7682-AE782F57D68E}"/>
              </a:ext>
            </a:extLst>
          </p:cNvPr>
          <p:cNvSpPr txBox="1"/>
          <p:nvPr/>
        </p:nvSpPr>
        <p:spPr>
          <a:xfrm>
            <a:off x="928254" y="603653"/>
            <a:ext cx="22527491" cy="142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GB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2: </a:t>
            </a:r>
            <a:r>
              <a:rPr lang="en-GB" sz="480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 and contrast two pieces of evidence about each side’s anticipation of conflict. </a:t>
            </a:r>
            <a:endParaRPr lang="en-GB" sz="280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5CB9C-7950-B949-B627-CE2A5D3622D7}"/>
              </a:ext>
            </a:extLst>
          </p:cNvPr>
          <p:cNvSpPr txBox="1"/>
          <p:nvPr/>
        </p:nvSpPr>
        <p:spPr>
          <a:xfrm>
            <a:off x="342900" y="10660743"/>
            <a:ext cx="19288125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4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Why does Weitz expect conflict?</a:t>
            </a:r>
          </a:p>
          <a:p>
            <a:pPr marL="514350" indent="-51435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kumimoji="0" lang="en-GB" sz="4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Why does El Husseini expect conflict?</a:t>
            </a:r>
            <a:endParaRPr lang="en-GB" sz="4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514350" indent="-51435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What are the differences between these two pieces of evidence?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AF5E184-3C48-A442-BC25-4C93AB43A3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54" y="2153197"/>
            <a:ext cx="12416271" cy="8156813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62D775B-53A7-2746-B63F-FEE3F8F8E7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1845" y="1410321"/>
            <a:ext cx="7073900" cy="102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959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F0CAEC-3702-B430-7682-AE782F57D68E}"/>
              </a:ext>
            </a:extLst>
          </p:cNvPr>
          <p:cNvSpPr txBox="1"/>
          <p:nvPr/>
        </p:nvSpPr>
        <p:spPr>
          <a:xfrm>
            <a:off x="928254" y="603653"/>
            <a:ext cx="22527491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GB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3: </a:t>
            </a:r>
            <a:r>
              <a:rPr lang="en-GB" sz="480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 and contrast this photograph and letter. </a:t>
            </a:r>
            <a:endParaRPr lang="en-GB" sz="280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1038D7-D1A6-5411-483E-499012B9A48F}"/>
              </a:ext>
            </a:extLst>
          </p:cNvPr>
          <p:cNvSpPr/>
          <p:nvPr/>
        </p:nvSpPr>
        <p:spPr>
          <a:xfrm>
            <a:off x="264694" y="10976558"/>
            <a:ext cx="18648947" cy="25648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How are these two pieces of evidence similar?</a:t>
            </a:r>
          </a:p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How are </a:t>
            </a: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these two pieces of evidence</a:t>
            </a:r>
            <a:r>
              <a:rPr lang="en-GB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different?</a:t>
            </a: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</a:p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How would you use them to justify/condemn the actions of Jewish armed forces in 1948?</a:t>
            </a:r>
          </a:p>
        </p:txBody>
      </p:sp>
      <p:pic>
        <p:nvPicPr>
          <p:cNvPr id="8" name="Picture 7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335FC0D4-CFE3-FE4C-BF12-93539AA99A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6" y="1588167"/>
            <a:ext cx="10884479" cy="9269948"/>
          </a:xfrm>
          <a:prstGeom prst="rect">
            <a:avLst/>
          </a:prstGeom>
        </p:spPr>
      </p:pic>
      <p:pic>
        <p:nvPicPr>
          <p:cNvPr id="15" name="Picture 14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9D215DB6-EEB0-1147-BEF1-5F5980F1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1998" y="1588167"/>
            <a:ext cx="11678655" cy="89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17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F0CAEC-3702-B430-7682-AE782F57D68E}"/>
              </a:ext>
            </a:extLst>
          </p:cNvPr>
          <p:cNvSpPr txBox="1"/>
          <p:nvPr/>
        </p:nvSpPr>
        <p:spPr>
          <a:xfrm>
            <a:off x="417679" y="603653"/>
            <a:ext cx="23548641" cy="142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GB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4: </a:t>
            </a:r>
            <a:r>
              <a:rPr lang="en-GB" sz="480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 and contrast these two pieces of evidence about the reasons Arabs left their homes.</a:t>
            </a:r>
            <a:endParaRPr lang="en-GB" sz="280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F82A01-DCFD-B722-C851-FCABB2FAF144}"/>
              </a:ext>
            </a:extLst>
          </p:cNvPr>
          <p:cNvSpPr/>
          <p:nvPr/>
        </p:nvSpPr>
        <p:spPr>
          <a:xfrm>
            <a:off x="11839073" y="2933660"/>
            <a:ext cx="11616671" cy="17645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 Neue Medium"/>
              </a:rPr>
              <a:t>How do these two pieces of evidence differ? </a:t>
            </a:r>
          </a:p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 Neue Medium"/>
              </a:rPr>
              <a:t>What might account for the difference?</a:t>
            </a:r>
          </a:p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 Neue Medium"/>
              </a:rPr>
              <a:t>What else would you want to know?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405F1F4-5056-20C5-FA90-0E41AF0CB1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99FEC7A-F57E-0444-8360-83914B935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79" y="1949116"/>
            <a:ext cx="10465328" cy="5986112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938779-4D47-C740-95D2-1B45BFD94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47" y="7935228"/>
            <a:ext cx="16694300" cy="55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4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F0CAEC-3702-B430-7682-AE782F57D68E}"/>
              </a:ext>
            </a:extLst>
          </p:cNvPr>
          <p:cNvSpPr txBox="1"/>
          <p:nvPr/>
        </p:nvSpPr>
        <p:spPr>
          <a:xfrm>
            <a:off x="928254" y="603653"/>
            <a:ext cx="22527491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GB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5: </a:t>
            </a:r>
            <a:r>
              <a:rPr lang="en-GB" sz="480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 and contrast these two military maps of events in 1948</a:t>
            </a:r>
            <a:endParaRPr lang="en-GB" sz="280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1038D7-D1A6-5411-483E-499012B9A48F}"/>
              </a:ext>
            </a:extLst>
          </p:cNvPr>
          <p:cNvSpPr/>
          <p:nvPr/>
        </p:nvSpPr>
        <p:spPr>
          <a:xfrm>
            <a:off x="240632" y="11085499"/>
            <a:ext cx="12639853" cy="19492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How would you use these maps to argue that the Arabs/Jews were the aggressors?</a:t>
            </a:r>
          </a:p>
          <a:p>
            <a:pPr marL="514350" marR="0" indent="-5143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What other information would you need to know?</a:t>
            </a:r>
          </a:p>
        </p:txBody>
      </p:sp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4C6A4873-E3F0-7B4A-B94E-36AF52CE0C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54" y="1360783"/>
            <a:ext cx="6555711" cy="9319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B893D-189E-2846-AB80-35B8060175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0485" y="1588167"/>
            <a:ext cx="10446922" cy="101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585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F0CAEC-3702-B430-7682-AE782F57D68E}"/>
              </a:ext>
            </a:extLst>
          </p:cNvPr>
          <p:cNvSpPr txBox="1"/>
          <p:nvPr/>
        </p:nvSpPr>
        <p:spPr>
          <a:xfrm>
            <a:off x="928254" y="603653"/>
            <a:ext cx="22527491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GB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6: </a:t>
            </a:r>
            <a:r>
              <a:rPr lang="en-GB" sz="480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evidence in a debate</a:t>
            </a:r>
            <a:endParaRPr lang="en-GB" sz="280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BE857ED-E05E-00C0-DF9D-E82D5785001D}"/>
              </a:ext>
            </a:extLst>
          </p:cNvPr>
          <p:cNvSpPr/>
          <p:nvPr/>
        </p:nvSpPr>
        <p:spPr>
          <a:xfrm>
            <a:off x="3054927" y="2132831"/>
            <a:ext cx="18225656" cy="7704673"/>
          </a:xfrm>
          <a:prstGeom prst="wedgeRectCallou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Working in groups find evidence to argue for or against the proposition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66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66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“This house believe that Jewish armed forces should/should not be blamed for the forced dispossession of half the Arab population from their homes in 1948”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94369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108274</TotalTime>
  <Words>294</Words>
  <Application>Microsoft Office PowerPoint</Application>
  <PresentationFormat>Custom</PresentationFormat>
  <Paragraphs>25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Helvetica Neue Medium</vt:lpstr>
      <vt:lpstr>Arial</vt:lpstr>
      <vt:lpstr>Helvetica Neue</vt:lpstr>
      <vt:lpstr>Open Sans</vt:lpstr>
      <vt:lpstr>21_BasicWhite</vt:lpstr>
      <vt:lpstr>Custom Design</vt:lpstr>
      <vt:lpstr>Should Jewish armed forces be blamed for the forced dispossession of half the Arab population from their homes in Palestine in 1948?</vt:lpstr>
      <vt:lpstr>1948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Controversial history</dc:title>
  <cp:lastModifiedBy>Sarah Gillen</cp:lastModifiedBy>
  <cp:revision>72</cp:revision>
  <dcterms:modified xsi:type="dcterms:W3CDTF">2023-03-28T14:58:33Z</dcterms:modified>
</cp:coreProperties>
</file>