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2"/>
  </p:notesMasterIdLst>
  <p:sldIdLst>
    <p:sldId id="308" r:id="rId3"/>
    <p:sldId id="302" r:id="rId4"/>
    <p:sldId id="304" r:id="rId5"/>
    <p:sldId id="312" r:id="rId6"/>
    <p:sldId id="294" r:id="rId7"/>
    <p:sldId id="307" r:id="rId8"/>
    <p:sldId id="310" r:id="rId9"/>
    <p:sldId id="311" r:id="rId10"/>
    <p:sldId id="313" r:id="rId11"/>
  </p:sldIdLst>
  <p:sldSz cx="24384000" cy="13716000"/>
  <p:notesSz cx="6858000" cy="9144000"/>
  <p:embeddedFontLst>
    <p:embeddedFont>
      <p:font typeface="Open Sans" panose="020B0606030504020204" pitchFamily="34" charset="0"/>
      <p:regular r:id="rId13"/>
      <p:bold r:id="rId14"/>
      <p:italic r:id="rId1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5BBBA3-3897-B193-AB36-55F99AD2B6CF}" name="Michael Davies" initials="MD" userId="S::michael@parallelhistories.onmicrosoft.com::b9c33fa4-431a-4a1a-bb73-cf8b9a2074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E3FF"/>
    <a:srgbClr val="35B2E4"/>
    <a:srgbClr val="3AC5FF"/>
    <a:srgbClr val="39C3FF"/>
    <a:srgbClr val="35BCF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97"/>
    <p:restoredTop sz="94694"/>
  </p:normalViewPr>
  <p:slideViewPr>
    <p:cSldViewPr snapToGrid="0" snapToObjects="1">
      <p:cViewPr varScale="1">
        <p:scale>
          <a:sx n="31" d="100"/>
          <a:sy n="31" d="100"/>
        </p:scale>
        <p:origin x="1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Some factors: Friends, family, religion, media, heritage and Race</a:t>
            </a:r>
          </a:p>
        </p:txBody>
      </p:sp>
    </p:spTree>
    <p:extLst>
      <p:ext uri="{BB962C8B-B14F-4D97-AF65-F5344CB8AC3E}">
        <p14:creationId xmlns:p14="http://schemas.microsoft.com/office/powerpoint/2010/main" val="133478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071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13"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13"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469900">
              <a:spcBef>
                <a:spcPts val="0"/>
              </a:spcBef>
              <a:buSzTx/>
              <a:buNone/>
              <a:defRPr sz="8500" spc="-170">
                <a:latin typeface="Helvetica Neue Medium"/>
                <a:ea typeface="Helvetica Neue Medium"/>
                <a:cs typeface="Helvetica Neue Medium"/>
                <a:sym typeface="Helvetica Neue Medium"/>
              </a:defRPr>
            </a:lvl2pPr>
            <a:lvl3pPr marL="638923" indent="-469900">
              <a:spcBef>
                <a:spcPts val="0"/>
              </a:spcBef>
              <a:buSzTx/>
              <a:buNone/>
              <a:defRPr sz="8500" spc="-170">
                <a:latin typeface="Helvetica Neue Medium"/>
                <a:ea typeface="Helvetica Neue Medium"/>
                <a:cs typeface="Helvetica Neue Medium"/>
                <a:sym typeface="Helvetica Neue Medium"/>
              </a:defRPr>
            </a:lvl3pPr>
            <a:lvl4pPr marL="638923" indent="-469900">
              <a:spcBef>
                <a:spcPts val="0"/>
              </a:spcBef>
              <a:buSzTx/>
              <a:buNone/>
              <a:defRPr sz="8500" spc="-170">
                <a:latin typeface="Helvetica Neue Medium"/>
                <a:ea typeface="Helvetica Neue Medium"/>
                <a:cs typeface="Helvetica Neue Medium"/>
                <a:sym typeface="Helvetica Neue Medium"/>
              </a:defRPr>
            </a:lvl4pPr>
            <a:lvl5pPr marL="638923" indent="-469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13"/>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14"/>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15"/>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880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
        <p:nvSpPr>
          <p:cNvPr id="9" name="Rectangle 8">
            <a:extLst>
              <a:ext uri="{FF2B5EF4-FFF2-40B4-BE49-F238E27FC236}">
                <a16:creationId xmlns:a16="http://schemas.microsoft.com/office/drawing/2014/main" id="{1B21528A-5D44-294C-8806-0C0C00D69029}"/>
              </a:ext>
            </a:extLst>
          </p:cNvPr>
          <p:cNvSpPr/>
          <p:nvPr userDrawn="1"/>
        </p:nvSpPr>
        <p:spPr>
          <a:xfrm>
            <a:off x="18821400" y="0"/>
            <a:ext cx="55626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8" name="Picture 7" descr="Logo, company name&#10;&#10;Description automatically generated">
            <a:extLst>
              <a:ext uri="{FF2B5EF4-FFF2-40B4-BE49-F238E27FC236}">
                <a16:creationId xmlns:a16="http://schemas.microsoft.com/office/drawing/2014/main" id="{313777CF-D4EF-DB4C-B6BB-F895A5B8A021}"/>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19108539" y="11729328"/>
            <a:ext cx="4988322" cy="1814343"/>
          </a:xfrm>
          <a:prstGeom prst="rect">
            <a:avLst/>
          </a:prstGeom>
        </p:spPr>
      </p:pic>
      <p:sp>
        <p:nvSpPr>
          <p:cNvPr id="11" name="Rectangle 10">
            <a:extLst>
              <a:ext uri="{FF2B5EF4-FFF2-40B4-BE49-F238E27FC236}">
                <a16:creationId xmlns:a16="http://schemas.microsoft.com/office/drawing/2014/main" id="{1F5ADAF9-720F-F54F-A09E-EF2FE42DB4C6}"/>
              </a:ext>
            </a:extLst>
          </p:cNvPr>
          <p:cNvSpPr/>
          <p:nvPr userDrawn="1"/>
        </p:nvSpPr>
        <p:spPr>
          <a:xfrm>
            <a:off x="0" y="0"/>
            <a:ext cx="188214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15193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_CB8c6qFzf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1D1D1336-1AFD-C2F5-E673-668A1E49E670}"/>
              </a:ext>
            </a:extLst>
          </p:cNvPr>
          <p:cNvGraphicFramePr>
            <a:graphicFrameLocks noGrp="1"/>
          </p:cNvGraphicFramePr>
          <p:nvPr>
            <p:extLst>
              <p:ext uri="{D42A27DB-BD31-4B8C-83A1-F6EECF244321}">
                <p14:modId xmlns:p14="http://schemas.microsoft.com/office/powerpoint/2010/main" val="182283007"/>
              </p:ext>
            </p:extLst>
          </p:nvPr>
        </p:nvGraphicFramePr>
        <p:xfrm>
          <a:off x="1842654" y="935182"/>
          <a:ext cx="20698692" cy="10203874"/>
        </p:xfrm>
        <a:graphic>
          <a:graphicData uri="http://schemas.openxmlformats.org/drawingml/2006/table">
            <a:tbl>
              <a:tblPr firstRow="1" bandRow="1">
                <a:tableStyleId>{5940675A-B579-460E-94D1-54222C63F5DA}</a:tableStyleId>
              </a:tblPr>
              <a:tblGrid>
                <a:gridCol w="10349346">
                  <a:extLst>
                    <a:ext uri="{9D8B030D-6E8A-4147-A177-3AD203B41FA5}">
                      <a16:colId xmlns:a16="http://schemas.microsoft.com/office/drawing/2014/main" val="2949795377"/>
                    </a:ext>
                  </a:extLst>
                </a:gridCol>
                <a:gridCol w="10349346">
                  <a:extLst>
                    <a:ext uri="{9D8B030D-6E8A-4147-A177-3AD203B41FA5}">
                      <a16:colId xmlns:a16="http://schemas.microsoft.com/office/drawing/2014/main" val="1254980978"/>
                    </a:ext>
                  </a:extLst>
                </a:gridCol>
              </a:tblGrid>
              <a:tr h="1352655">
                <a:tc gridSpan="2">
                  <a:txBody>
                    <a:bodyPr/>
                    <a:lstStyle/>
                    <a:p>
                      <a:pPr algn="ctr"/>
                      <a:r>
                        <a:rPr lang="en-GB" sz="5400" dirty="0">
                          <a:latin typeface="Open Sans" panose="020B0606030504020204" pitchFamily="34" charset="0"/>
                          <a:ea typeface="Open Sans" panose="020B0606030504020204" pitchFamily="34" charset="0"/>
                          <a:cs typeface="Open Sans" panose="020B0606030504020204" pitchFamily="34" charset="0"/>
                        </a:rPr>
                        <a:t>Lesson Description</a:t>
                      </a:r>
                    </a:p>
                  </a:txBody>
                  <a:tcPr>
                    <a:solidFill>
                      <a:srgbClr val="6DE3FF"/>
                    </a:solidFill>
                  </a:tcPr>
                </a:tc>
                <a:tc hMerge="1">
                  <a:txBody>
                    <a:bodyPr/>
                    <a:lstStyle/>
                    <a:p>
                      <a:endParaRPr lang="en-GB"/>
                    </a:p>
                  </a:txBody>
                  <a:tcPr/>
                </a:tc>
                <a:extLst>
                  <a:ext uri="{0D108BD9-81ED-4DB2-BD59-A6C34878D82A}">
                    <a16:rowId xmlns:a16="http://schemas.microsoft.com/office/drawing/2014/main" val="4140214796"/>
                  </a:ext>
                </a:extLst>
              </a:tr>
              <a:tr h="3666047">
                <a:tc gridSpan="2">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This lesson will examine the historical causes of conflict from the Indian, Hindu-centric perspective and the Pakistani, Muslim-centric perspective.  Students will develop a series of arguments for the conflict from each perspective and critically evaluate evidence to shape their views.  The lesson will also explore how this regional dispute has become international, in places such as Leicester in September 2022.</a:t>
                      </a:r>
                      <a:endParaRPr lang="en-GB" sz="3600" dirty="0">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en-GB"/>
                    </a:p>
                  </a:txBody>
                  <a:tcPr/>
                </a:tc>
                <a:extLst>
                  <a:ext uri="{0D108BD9-81ED-4DB2-BD59-A6C34878D82A}">
                    <a16:rowId xmlns:a16="http://schemas.microsoft.com/office/drawing/2014/main" val="1887799000"/>
                  </a:ext>
                </a:extLst>
              </a:tr>
              <a:tr h="1519125">
                <a:tc>
                  <a:txBody>
                    <a:bodyPr/>
                    <a:lstStyle/>
                    <a:p>
                      <a:pPr algn="ctr"/>
                      <a:r>
                        <a:rPr lang="en-GB" sz="5400" dirty="0">
                          <a:latin typeface="Open Sans" panose="020B0606030504020204" pitchFamily="34" charset="0"/>
                          <a:ea typeface="Open Sans" panose="020B0606030504020204" pitchFamily="34" charset="0"/>
                          <a:cs typeface="Open Sans" panose="020B0606030504020204" pitchFamily="34" charset="0"/>
                        </a:rPr>
                        <a:t>Lesson intentions</a:t>
                      </a:r>
                    </a:p>
                  </a:txBody>
                  <a:tcPr>
                    <a:solidFill>
                      <a:srgbClr val="6DE3FF"/>
                    </a:solidFill>
                  </a:tcPr>
                </a:tc>
                <a:tc>
                  <a:txBody>
                    <a:bodyPr/>
                    <a:lstStyle/>
                    <a:p>
                      <a:pPr algn="ctr"/>
                      <a:r>
                        <a:rPr lang="en-GB" sz="5400" dirty="0">
                          <a:latin typeface="Open Sans" panose="020B0606030504020204" pitchFamily="34" charset="0"/>
                          <a:ea typeface="Open Sans" panose="020B0606030504020204" pitchFamily="34" charset="0"/>
                          <a:cs typeface="Open Sans" panose="020B0606030504020204" pitchFamily="34" charset="0"/>
                        </a:rPr>
                        <a:t>Lesson outcomes</a:t>
                      </a:r>
                    </a:p>
                  </a:txBody>
                  <a:tcPr>
                    <a:solidFill>
                      <a:srgbClr val="6DE3FF"/>
                    </a:solidFill>
                  </a:tcPr>
                </a:tc>
                <a:extLst>
                  <a:ext uri="{0D108BD9-81ED-4DB2-BD59-A6C34878D82A}">
                    <a16:rowId xmlns:a16="http://schemas.microsoft.com/office/drawing/2014/main" val="3340372641"/>
                  </a:ext>
                </a:extLst>
              </a:tr>
              <a:tr h="3666047">
                <a:tc>
                  <a:txBody>
                    <a:bodyPr/>
                    <a:lstStyle/>
                    <a:p>
                      <a:pPr marL="0" indent="0" algn="l">
                        <a:buFont typeface="Arial" panose="020B0604020202020204" pitchFamily="34" charset="0"/>
                        <a:buNone/>
                      </a:pPr>
                      <a:r>
                        <a:rPr lang="en-GB" sz="3600" dirty="0">
                          <a:latin typeface="Open Sans" panose="020B0606030504020204" pitchFamily="34" charset="0"/>
                          <a:ea typeface="Open Sans" panose="020B0606030504020204" pitchFamily="34" charset="0"/>
                          <a:cs typeface="Open Sans" panose="020B0606030504020204" pitchFamily="34" charset="0"/>
                        </a:rPr>
                        <a:t>Students will critically evaluate evidence and develop an Indian version and a Pakistani version of the cause of the conflict </a:t>
                      </a:r>
                    </a:p>
                  </a:txBody>
                  <a:tcPr/>
                </a:tc>
                <a:tc>
                  <a:txBody>
                    <a:bodyPr/>
                    <a:lstStyle/>
                    <a:p>
                      <a:pPr algn="l"/>
                      <a:r>
                        <a:rPr lang="en-GB" sz="3600" dirty="0">
                          <a:latin typeface="Open Sans" panose="020B0606030504020204" pitchFamily="34" charset="0"/>
                          <a:ea typeface="Open Sans" panose="020B0606030504020204" pitchFamily="34" charset="0"/>
                          <a:cs typeface="Open Sans" panose="020B0606030504020204" pitchFamily="34" charset="0"/>
                        </a:rPr>
                        <a:t>Be able to explain the disputed historical causes of the conflict between Hindus and Muslims from India and Pakistan.</a:t>
                      </a:r>
                    </a:p>
                    <a:p>
                      <a:pPr algn="l"/>
                      <a:endParaRPr lang="en-GB" sz="3600" dirty="0">
                        <a:latin typeface="Open Sans" panose="020B0606030504020204" pitchFamily="34" charset="0"/>
                        <a:ea typeface="Open Sans" panose="020B0606030504020204" pitchFamily="34" charset="0"/>
                        <a:cs typeface="Open Sans" panose="020B0606030504020204" pitchFamily="34" charset="0"/>
                      </a:endParaRPr>
                    </a:p>
                    <a:p>
                      <a:pPr algn="l"/>
                      <a:r>
                        <a:rPr lang="en-GB" sz="3600" dirty="0">
                          <a:latin typeface="Open Sans" panose="020B0606030504020204" pitchFamily="34" charset="0"/>
                          <a:ea typeface="Open Sans" panose="020B0606030504020204" pitchFamily="34" charset="0"/>
                          <a:cs typeface="Open Sans" panose="020B0606030504020204" pitchFamily="34" charset="0"/>
                        </a:rPr>
                        <a:t>Be able to critically evaluate evidence </a:t>
                      </a:r>
                    </a:p>
                  </a:txBody>
                  <a:tcPr/>
                </a:tc>
                <a:extLst>
                  <a:ext uri="{0D108BD9-81ED-4DB2-BD59-A6C34878D82A}">
                    <a16:rowId xmlns:a16="http://schemas.microsoft.com/office/drawing/2014/main" val="2872501937"/>
                  </a:ext>
                </a:extLst>
              </a:tr>
            </a:tbl>
          </a:graphicData>
        </a:graphic>
      </p:graphicFrame>
      <p:pic>
        <p:nvPicPr>
          <p:cNvPr id="3" name="Picture 2" descr="Logo, company name&#10;&#10;Description automatically generated">
            <a:extLst>
              <a:ext uri="{FF2B5EF4-FFF2-40B4-BE49-F238E27FC236}">
                <a16:creationId xmlns:a16="http://schemas.microsoft.com/office/drawing/2014/main" id="{939F765E-7E4B-EC46-8A04-EF8FBD67635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0199927" y="11980637"/>
            <a:ext cx="3925959" cy="1600362"/>
          </a:xfrm>
          <a:prstGeom prst="rect">
            <a:avLst/>
          </a:prstGeom>
        </p:spPr>
      </p:pic>
    </p:spTree>
    <p:extLst>
      <p:ext uri="{BB962C8B-B14F-4D97-AF65-F5344CB8AC3E}">
        <p14:creationId xmlns:p14="http://schemas.microsoft.com/office/powerpoint/2010/main" val="351209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360B5A-B571-290B-4CC0-049F6EA15F8F}"/>
              </a:ext>
            </a:extLst>
          </p:cNvPr>
          <p:cNvSpPr/>
          <p:nvPr/>
        </p:nvSpPr>
        <p:spPr>
          <a:xfrm>
            <a:off x="12192000" y="1618528"/>
            <a:ext cx="11690625" cy="748923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8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What are the historical causes of conflict between Hindus and Muslims from India and Pakistan?</a:t>
            </a:r>
          </a:p>
        </p:txBody>
      </p:sp>
      <p:pic>
        <p:nvPicPr>
          <p:cNvPr id="3" name="Picture 4" descr="Partition of India: Why British divide India from Pakistan 75 years ago? -  BBC News Pidgin">
            <a:extLst>
              <a:ext uri="{FF2B5EF4-FFF2-40B4-BE49-F238E27FC236}">
                <a16:creationId xmlns:a16="http://schemas.microsoft.com/office/drawing/2014/main" id="{BBD33BAE-61BA-5AA4-3B1C-82D4F1C9F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15540"/>
            <a:ext cx="10668000" cy="1268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A416CE5C-53DA-8DDF-2022-42744AAC12E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6789400" y="10536762"/>
            <a:ext cx="6832600" cy="2663697"/>
          </a:xfrm>
          <a:prstGeom prst="rect">
            <a:avLst/>
          </a:prstGeom>
        </p:spPr>
      </p:pic>
    </p:spTree>
    <p:extLst>
      <p:ext uri="{BB962C8B-B14F-4D97-AF65-F5344CB8AC3E}">
        <p14:creationId xmlns:p14="http://schemas.microsoft.com/office/powerpoint/2010/main" val="337320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3DD74D-CBA3-1B67-5637-9F25A4621F3E}"/>
              </a:ext>
            </a:extLst>
          </p:cNvPr>
          <p:cNvSpPr txBox="1"/>
          <p:nvPr/>
        </p:nvSpPr>
        <p:spPr>
          <a:xfrm>
            <a:off x="1917124" y="7590720"/>
            <a:ext cx="6959311" cy="45797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A Hindu is a follower of Hinduism, and is the oldest world religion. Hinduism is a collection of religions and practices that originate from India. It has no founder, no single teacher or any prophets. There is over 800,00 Hindus living in the UK.</a:t>
            </a:r>
          </a:p>
        </p:txBody>
      </p:sp>
      <p:sp>
        <p:nvSpPr>
          <p:cNvPr id="6" name="TextBox 5">
            <a:extLst>
              <a:ext uri="{FF2B5EF4-FFF2-40B4-BE49-F238E27FC236}">
                <a16:creationId xmlns:a16="http://schemas.microsoft.com/office/drawing/2014/main" id="{D901FE8A-D02A-2EF4-72C5-B1B8D1FCE572}"/>
              </a:ext>
            </a:extLst>
          </p:cNvPr>
          <p:cNvSpPr txBox="1"/>
          <p:nvPr/>
        </p:nvSpPr>
        <p:spPr>
          <a:xfrm>
            <a:off x="10224655" y="7590719"/>
            <a:ext cx="6959311" cy="45797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A Muslim is a follower of Islam, which is the second most practiced religion in the world.  Muslims believe there is one true God, Allah and that Islam was revealed to the world by the Prophet Muhammad.  There is over 3 million Muslims living I the UK.</a:t>
            </a:r>
          </a:p>
        </p:txBody>
      </p:sp>
      <p:sp>
        <p:nvSpPr>
          <p:cNvPr id="7" name="TextBox 6">
            <a:extLst>
              <a:ext uri="{FF2B5EF4-FFF2-40B4-BE49-F238E27FC236}">
                <a16:creationId xmlns:a16="http://schemas.microsoft.com/office/drawing/2014/main" id="{2FA99375-3734-2191-EBCC-F2DCBA33A3F0}"/>
              </a:ext>
            </a:extLst>
          </p:cNvPr>
          <p:cNvSpPr txBox="1"/>
          <p:nvPr/>
        </p:nvSpPr>
        <p:spPr>
          <a:xfrm>
            <a:off x="19164033" y="375957"/>
            <a:ext cx="478124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a:r>
              <a:rPr lang="en-GB" sz="4000" b="1" i="0" u="none" strike="noStrike" dirty="0">
                <a:solidFill>
                  <a:srgbClr val="141414"/>
                </a:solidFill>
                <a:effectLst/>
                <a:latin typeface="Open Sans" panose="020B0606030504020204" pitchFamily="34" charset="0"/>
                <a:ea typeface="Open Sans" panose="020B0606030504020204" pitchFamily="34" charset="0"/>
                <a:cs typeface="Open Sans" panose="020B0606030504020204" pitchFamily="34" charset="0"/>
              </a:rPr>
              <a:t>Starter: </a:t>
            </a:r>
            <a:r>
              <a:rPr lang="en-GB" sz="4000" i="0" u="none" strike="noStrike" dirty="0">
                <a:solidFill>
                  <a:srgbClr val="141414"/>
                </a:solidFill>
                <a:effectLst/>
                <a:latin typeface="Open Sans" panose="020B0606030504020204" pitchFamily="34" charset="0"/>
                <a:ea typeface="Open Sans" panose="020B0606030504020204" pitchFamily="34" charset="0"/>
                <a:cs typeface="Open Sans" panose="020B0606030504020204" pitchFamily="34" charset="0"/>
              </a:rPr>
              <a:t>Exploring identity</a:t>
            </a:r>
          </a:p>
        </p:txBody>
      </p:sp>
      <p:sp>
        <p:nvSpPr>
          <p:cNvPr id="8" name="TextBox 7">
            <a:extLst>
              <a:ext uri="{FF2B5EF4-FFF2-40B4-BE49-F238E27FC236}">
                <a16:creationId xmlns:a16="http://schemas.microsoft.com/office/drawing/2014/main" id="{BEA4EB62-7A16-C8EB-9E53-E779E3B6C32B}"/>
              </a:ext>
            </a:extLst>
          </p:cNvPr>
          <p:cNvSpPr txBox="1"/>
          <p:nvPr/>
        </p:nvSpPr>
        <p:spPr>
          <a:xfrm>
            <a:off x="961159" y="2612154"/>
            <a:ext cx="17285278" cy="701731"/>
          </a:xfrm>
          <a:prstGeom prst="rect">
            <a:avLst/>
          </a:prstGeom>
          <a:noFill/>
        </p:spPr>
        <p:txBody>
          <a:bodyPr wrap="square">
            <a:spAutoFit/>
          </a:bodyPr>
          <a:lstStyle/>
          <a:p>
            <a:pPr algn="ctr"/>
            <a:r>
              <a:rPr lang="en-GB" sz="4400" b="1" dirty="0">
                <a:latin typeface="Open Sans" panose="020B0606030504020204" pitchFamily="34" charset="0"/>
                <a:ea typeface="Open Sans" panose="020B0606030504020204" pitchFamily="34" charset="0"/>
                <a:cs typeface="Open Sans" panose="020B0606030504020204" pitchFamily="34" charset="0"/>
              </a:rPr>
              <a:t>What factors influence our cultural identity?</a:t>
            </a:r>
          </a:p>
        </p:txBody>
      </p:sp>
      <p:sp>
        <p:nvSpPr>
          <p:cNvPr id="9" name="TextBox 8">
            <a:extLst>
              <a:ext uri="{FF2B5EF4-FFF2-40B4-BE49-F238E27FC236}">
                <a16:creationId xmlns:a16="http://schemas.microsoft.com/office/drawing/2014/main" id="{06AC58AE-A47F-55EC-4B2D-9B7966AA5AE1}"/>
              </a:ext>
            </a:extLst>
          </p:cNvPr>
          <p:cNvSpPr txBox="1"/>
          <p:nvPr/>
        </p:nvSpPr>
        <p:spPr>
          <a:xfrm>
            <a:off x="753341" y="749742"/>
            <a:ext cx="17285278" cy="10895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many factors shape our own cultural identity. These factors also influence how we view other people from other culture.</a:t>
            </a:r>
          </a:p>
        </p:txBody>
      </p:sp>
      <p:sp>
        <p:nvSpPr>
          <p:cNvPr id="10" name="TextBox 9">
            <a:extLst>
              <a:ext uri="{FF2B5EF4-FFF2-40B4-BE49-F238E27FC236}">
                <a16:creationId xmlns:a16="http://schemas.microsoft.com/office/drawing/2014/main" id="{FFA9614A-C9FA-1E1E-B5B9-9523C1844230}"/>
              </a:ext>
            </a:extLst>
          </p:cNvPr>
          <p:cNvSpPr txBox="1"/>
          <p:nvPr/>
        </p:nvSpPr>
        <p:spPr>
          <a:xfrm>
            <a:off x="753341" y="4311255"/>
            <a:ext cx="17285278" cy="10895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In this lesson, you will be exploring the historical causes of conflict between Hindus and Muslims.  </a:t>
            </a:r>
          </a:p>
        </p:txBody>
      </p:sp>
      <p:sp>
        <p:nvSpPr>
          <p:cNvPr id="11" name="TextBox 10">
            <a:extLst>
              <a:ext uri="{FF2B5EF4-FFF2-40B4-BE49-F238E27FC236}">
                <a16:creationId xmlns:a16="http://schemas.microsoft.com/office/drawing/2014/main" id="{39F61523-A9A4-153C-487A-D8B76A7D60E3}"/>
              </a:ext>
            </a:extLst>
          </p:cNvPr>
          <p:cNvSpPr txBox="1"/>
          <p:nvPr/>
        </p:nvSpPr>
        <p:spPr>
          <a:xfrm>
            <a:off x="753341" y="6047288"/>
            <a:ext cx="17098241" cy="701731"/>
          </a:xfrm>
          <a:prstGeom prst="rect">
            <a:avLst/>
          </a:prstGeom>
          <a:noFill/>
        </p:spPr>
        <p:txBody>
          <a:bodyPr wrap="square">
            <a:spAutoFit/>
          </a:bodyPr>
          <a:lstStyle/>
          <a:p>
            <a:pPr algn="ctr"/>
            <a:r>
              <a:rPr lang="en-GB" sz="4400" b="1" dirty="0">
                <a:latin typeface="Open Sans" panose="020B0606030504020204" pitchFamily="34" charset="0"/>
                <a:ea typeface="Open Sans" panose="020B0606030504020204" pitchFamily="34" charset="0"/>
                <a:cs typeface="Open Sans" panose="020B0606030504020204" pitchFamily="34" charset="0"/>
              </a:rPr>
              <a:t>In pairs define what is a Hindu and what is a Muslim</a:t>
            </a:r>
          </a:p>
        </p:txBody>
      </p:sp>
      <p:sp>
        <p:nvSpPr>
          <p:cNvPr id="12" name="Rectangle 11">
            <a:extLst>
              <a:ext uri="{FF2B5EF4-FFF2-40B4-BE49-F238E27FC236}">
                <a16:creationId xmlns:a16="http://schemas.microsoft.com/office/drawing/2014/main" id="{C551C63A-B947-C37B-5A48-B26AEB95EC26}"/>
              </a:ext>
            </a:extLst>
          </p:cNvPr>
          <p:cNvSpPr/>
          <p:nvPr/>
        </p:nvSpPr>
        <p:spPr>
          <a:xfrm>
            <a:off x="1620982" y="7590717"/>
            <a:ext cx="7255453" cy="5027017"/>
          </a:xfrm>
          <a:prstGeom prst="rect">
            <a:avLst/>
          </a:prstGeom>
          <a:solidFill>
            <a:srgbClr val="6DE3FF"/>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Tap to reveal definition</a:t>
            </a:r>
          </a:p>
          <a:p>
            <a:pPr marL="0" marR="0" indent="0" algn="ctr" defTabSz="825500" rtl="0" fontAlgn="auto" latinLnBrk="0" hangingPunct="0">
              <a:lnSpc>
                <a:spcPct val="100000"/>
              </a:lnSpc>
              <a:spcBef>
                <a:spcPts val="0"/>
              </a:spcBef>
              <a:spcAft>
                <a:spcPts val="0"/>
              </a:spcAft>
              <a:buClrTx/>
              <a:buSzTx/>
              <a:buFontTx/>
              <a:buNone/>
              <a:tabLst/>
            </a:pPr>
            <a:endParaRPr lang="en-GB" sz="3200" dirty="0">
              <a:solidFill>
                <a:srgbClr val="FFFFFF"/>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3200" dirty="0">
              <a:solidFill>
                <a:srgbClr val="FFFFFF"/>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3200" dirty="0">
              <a:solidFill>
                <a:srgbClr val="FFFFFF"/>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3200" dirty="0">
              <a:solidFill>
                <a:srgbClr val="FFFFFF"/>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2A381E74-3AF3-DFEE-2330-AC449AF0AFDD}"/>
              </a:ext>
            </a:extLst>
          </p:cNvPr>
          <p:cNvSpPr/>
          <p:nvPr/>
        </p:nvSpPr>
        <p:spPr>
          <a:xfrm>
            <a:off x="10224655" y="7590718"/>
            <a:ext cx="7255453" cy="5027017"/>
          </a:xfrm>
          <a:prstGeom prst="rect">
            <a:avLst/>
          </a:prstGeom>
          <a:solidFill>
            <a:srgbClr val="6DE3FF"/>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Tap to reveal definition</a:t>
            </a:r>
          </a:p>
          <a:p>
            <a:pPr marL="0" marR="0" indent="0" algn="ctr" defTabSz="825500" rtl="0" fontAlgn="auto" latinLnBrk="0" hangingPunct="0">
              <a:lnSpc>
                <a:spcPct val="100000"/>
              </a:lnSpc>
              <a:spcBef>
                <a:spcPts val="0"/>
              </a:spcBef>
              <a:spcAft>
                <a:spcPts val="0"/>
              </a:spcAft>
              <a:buClrTx/>
              <a:buSzTx/>
              <a:buFontTx/>
              <a:buNone/>
              <a:tabLst/>
            </a:pPr>
            <a:endParaRPr lang="en-GB" sz="3200" dirty="0">
              <a:solidFill>
                <a:srgbClr val="FFFFFF"/>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3200" dirty="0">
              <a:solidFill>
                <a:srgbClr val="FFFFFF"/>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3200" dirty="0">
              <a:solidFill>
                <a:srgbClr val="FFFFFF"/>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3200" dirty="0">
              <a:solidFill>
                <a:srgbClr val="FFFFFF"/>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791902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Partition of India: Why British divide India from Pakistan 75 years ago? -  BBC News Pidgin">
            <a:extLst>
              <a:ext uri="{FF2B5EF4-FFF2-40B4-BE49-F238E27FC236}">
                <a16:creationId xmlns:a16="http://schemas.microsoft.com/office/drawing/2014/main" id="{6BE7E8B1-338B-CC64-7950-AD0F748510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6795" y="3679458"/>
            <a:ext cx="8049713" cy="95829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p&#10;&#10;Description automatically generated">
            <a:extLst>
              <a:ext uri="{FF2B5EF4-FFF2-40B4-BE49-F238E27FC236}">
                <a16:creationId xmlns:a16="http://schemas.microsoft.com/office/drawing/2014/main" id="{16BD2D2B-8B7F-D373-7E1B-7B9B2CF55D6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2635345" y="4101977"/>
            <a:ext cx="9651228" cy="8907728"/>
          </a:xfrm>
          <a:prstGeom prst="rect">
            <a:avLst/>
          </a:prstGeom>
          <a:noFill/>
        </p:spPr>
      </p:pic>
      <p:sp>
        <p:nvSpPr>
          <p:cNvPr id="4" name="TextBox 3">
            <a:extLst>
              <a:ext uri="{FF2B5EF4-FFF2-40B4-BE49-F238E27FC236}">
                <a16:creationId xmlns:a16="http://schemas.microsoft.com/office/drawing/2014/main" id="{54C537BC-DCC6-96A1-99C1-2B46FE82FAB8}"/>
              </a:ext>
            </a:extLst>
          </p:cNvPr>
          <p:cNvSpPr txBox="1"/>
          <p:nvPr/>
        </p:nvSpPr>
        <p:spPr>
          <a:xfrm>
            <a:off x="1426796" y="351752"/>
            <a:ext cx="20859777" cy="2968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spcBef>
                <a:spcPts val="0"/>
              </a:spcBef>
            </a:pPr>
            <a:r>
              <a:rPr lang="en-GB" sz="3200" b="1"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Activity: </a:t>
            </a:r>
            <a:r>
              <a:rPr lang="en-GB"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Study the maps below.  Map 1 is the partition of India in 1947 and a religious map of India in 2011. </a:t>
            </a:r>
          </a:p>
          <a:p>
            <a:pPr marL="742950" indent="-742950">
              <a:lnSpc>
                <a:spcPct val="150000"/>
              </a:lnSpc>
              <a:spcBef>
                <a:spcPts val="0"/>
              </a:spcBef>
              <a:buFont typeface="+mj-lt"/>
              <a:buAutoNum type="arabicPeriod"/>
            </a:pPr>
            <a:r>
              <a:rPr lang="en-GB"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What are the similarities and differences between the two maps?</a:t>
            </a:r>
          </a:p>
          <a:p>
            <a:pPr marL="742950" indent="-742950">
              <a:lnSpc>
                <a:spcPct val="150000"/>
              </a:lnSpc>
              <a:spcBef>
                <a:spcPts val="0"/>
              </a:spcBef>
              <a:buFont typeface="+mj-lt"/>
              <a:buAutoNum type="arabicPeriod"/>
            </a:pPr>
            <a:r>
              <a:rPr lang="en-GB"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Study both maps, what can you learn about Kashmir?</a:t>
            </a:r>
          </a:p>
          <a:p>
            <a:pPr marL="742950" indent="-742950">
              <a:lnSpc>
                <a:spcPct val="150000"/>
              </a:lnSpc>
              <a:spcBef>
                <a:spcPts val="0"/>
              </a:spcBef>
              <a:buFont typeface="+mj-lt"/>
              <a:buAutoNum type="arabicPeriod"/>
            </a:pPr>
            <a:r>
              <a:rPr lang="en-GB"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What does map 2 tell you about religion in India?</a:t>
            </a:r>
          </a:p>
        </p:txBody>
      </p:sp>
    </p:spTree>
    <p:extLst>
      <p:ext uri="{BB962C8B-B14F-4D97-AF65-F5344CB8AC3E}">
        <p14:creationId xmlns:p14="http://schemas.microsoft.com/office/powerpoint/2010/main" val="299690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DEB2E4D-9C3E-C47D-A232-4EE2E8F9EB77}"/>
              </a:ext>
            </a:extLst>
          </p:cNvPr>
          <p:cNvSpPr txBox="1"/>
          <p:nvPr/>
        </p:nvSpPr>
        <p:spPr>
          <a:xfrm>
            <a:off x="19146426" y="576513"/>
            <a:ext cx="4828500" cy="81160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a:r>
              <a:rPr lang="en-GB" sz="4400" b="1" i="0" u="none" strike="noStrike" dirty="0">
                <a:solidFill>
                  <a:srgbClr val="141414"/>
                </a:solidFill>
                <a:effectLst/>
                <a:latin typeface="Open Sans" panose="020B0606030504020204" pitchFamily="34" charset="0"/>
                <a:ea typeface="Open Sans" panose="020B0606030504020204" pitchFamily="34" charset="0"/>
                <a:cs typeface="Open Sans" panose="020B0606030504020204" pitchFamily="34" charset="0"/>
              </a:rPr>
              <a:t>Activity: </a:t>
            </a:r>
            <a:r>
              <a:rPr lang="en-GB" sz="4400" i="0" u="none" strike="noStrike" dirty="0">
                <a:solidFill>
                  <a:srgbClr val="141414"/>
                </a:solidFill>
                <a:effectLst/>
                <a:latin typeface="Open Sans" panose="020B0606030504020204" pitchFamily="34" charset="0"/>
                <a:ea typeface="Open Sans" panose="020B0606030504020204" pitchFamily="34" charset="0"/>
                <a:cs typeface="Open Sans" panose="020B0606030504020204" pitchFamily="34" charset="0"/>
              </a:rPr>
              <a:t>Why are Hindus and Muslims fighting in the UK today?</a:t>
            </a:r>
            <a:endParaRPr lang="en-GB" sz="4400" b="1" dirty="0">
              <a:solidFill>
                <a:srgbClr val="141414"/>
              </a:solidFill>
              <a:latin typeface="Open Sans" panose="020B0606030504020204" pitchFamily="34" charset="0"/>
              <a:ea typeface="Open Sans" panose="020B0606030504020204" pitchFamily="34" charset="0"/>
              <a:cs typeface="Open Sans" panose="020B0606030504020204" pitchFamily="34" charset="0"/>
            </a:endParaRPr>
          </a:p>
          <a:p>
            <a:r>
              <a:rPr lang="en-GB" sz="3200" dirty="0">
                <a:latin typeface="Open Sans" panose="020B0606030504020204" pitchFamily="34" charset="0"/>
                <a:ea typeface="Open Sans" panose="020B0606030504020204" pitchFamily="34" charset="0"/>
                <a:cs typeface="Open Sans" panose="020B0606030504020204" pitchFamily="34" charset="0"/>
              </a:rPr>
              <a:t>The news gives us a real insight into what happened at the time of the event. </a:t>
            </a:r>
          </a:p>
          <a:p>
            <a:r>
              <a:rPr lang="en-GB" sz="3200" dirty="0">
                <a:solidFill>
                  <a:srgbClr val="141414"/>
                </a:solidFill>
                <a:latin typeface="Open Sans" panose="020B0606030504020204" pitchFamily="34" charset="0"/>
                <a:ea typeface="Open Sans" panose="020B0606030504020204" pitchFamily="34" charset="0"/>
                <a:cs typeface="Open Sans" panose="020B0606030504020204" pitchFamily="34" charset="0"/>
              </a:rPr>
              <a:t>Watch this clip from Channel 4 news and identify how far this report is useful to a historian exploring Hindu-Muslim conflict?</a:t>
            </a:r>
          </a:p>
        </p:txBody>
      </p:sp>
      <p:pic>
        <p:nvPicPr>
          <p:cNvPr id="8" name="Picture 7" descr="A group of people walking&#10;&#10;Description automatically generated with medium confidence">
            <a:hlinkClick r:id="rId2"/>
            <a:extLst>
              <a:ext uri="{FF2B5EF4-FFF2-40B4-BE49-F238E27FC236}">
                <a16:creationId xmlns:a16="http://schemas.microsoft.com/office/drawing/2014/main" id="{AE1168E5-3D6A-4C7A-6409-C85FDF2F0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4" y="576513"/>
            <a:ext cx="17927052" cy="12128834"/>
          </a:xfrm>
          <a:prstGeom prst="rect">
            <a:avLst/>
          </a:prstGeom>
        </p:spPr>
      </p:pic>
    </p:spTree>
    <p:extLst>
      <p:ext uri="{BB962C8B-B14F-4D97-AF65-F5344CB8AC3E}">
        <p14:creationId xmlns:p14="http://schemas.microsoft.com/office/powerpoint/2010/main" val="26111497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085A9B3B-1201-D2F8-819C-9ABDF6F77F7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bwMode="auto">
          <a:xfrm>
            <a:off x="438720" y="375957"/>
            <a:ext cx="8211820" cy="6996929"/>
          </a:xfrm>
          <a:prstGeom prst="rect">
            <a:avLst/>
          </a:prstGeom>
          <a:noFill/>
          <a:ln>
            <a:solidFill>
              <a:schemeClr val="tx1"/>
            </a:solidFill>
          </a:ln>
        </p:spPr>
      </p:pic>
      <p:pic>
        <p:nvPicPr>
          <p:cNvPr id="5" name="Picture 4" descr="Map&#10;&#10;Description automatically generated">
            <a:extLst>
              <a:ext uri="{FF2B5EF4-FFF2-40B4-BE49-F238E27FC236}">
                <a16:creationId xmlns:a16="http://schemas.microsoft.com/office/drawing/2014/main" id="{9E6A87AD-EDAB-ED41-7FEF-0327AFAF32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720" y="7505456"/>
            <a:ext cx="8211820" cy="5834587"/>
          </a:xfrm>
          <a:prstGeom prst="rect">
            <a:avLst/>
          </a:prstGeom>
          <a:noFill/>
          <a:ln>
            <a:solidFill>
              <a:schemeClr val="tx1"/>
            </a:solidFill>
          </a:ln>
        </p:spPr>
      </p:pic>
      <p:sp>
        <p:nvSpPr>
          <p:cNvPr id="10" name="TextBox 9">
            <a:extLst>
              <a:ext uri="{FF2B5EF4-FFF2-40B4-BE49-F238E27FC236}">
                <a16:creationId xmlns:a16="http://schemas.microsoft.com/office/drawing/2014/main" id="{B09834C4-82D5-ADCF-09FD-A959AEC4BBE7}"/>
              </a:ext>
            </a:extLst>
          </p:cNvPr>
          <p:cNvSpPr txBox="1"/>
          <p:nvPr/>
        </p:nvSpPr>
        <p:spPr>
          <a:xfrm>
            <a:off x="19164032" y="687761"/>
            <a:ext cx="4781248" cy="20867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1: </a:t>
            </a:r>
            <a:r>
              <a:rPr lang="en-GB" sz="4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Comparing sources</a:t>
            </a:r>
            <a:endParaRPr lang="en-GB"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5C0B0CEF-B8F2-2EED-CAAB-CCCF1E0F31AD}"/>
              </a:ext>
            </a:extLst>
          </p:cNvPr>
          <p:cNvSpPr/>
          <p:nvPr/>
        </p:nvSpPr>
        <p:spPr>
          <a:xfrm>
            <a:off x="703415" y="642130"/>
            <a:ext cx="1702901" cy="108747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3200" dirty="0">
                <a:solidFill>
                  <a:schemeClr val="tx1"/>
                </a:solidFill>
                <a:latin typeface="Helvetica Neue Medium"/>
                <a:ea typeface="Helvetica Neue Medium"/>
                <a:cs typeface="Helvetica Neue Medium"/>
                <a:sym typeface="Helvetica Neue Medium"/>
              </a:rPr>
              <a:t>Source Pack A</a:t>
            </a:r>
            <a:endParaRPr kumimoji="0" lang="en-GB"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E7B7220-20AD-701B-00D0-D926ADE172BD}"/>
              </a:ext>
            </a:extLst>
          </p:cNvPr>
          <p:cNvSpPr/>
          <p:nvPr/>
        </p:nvSpPr>
        <p:spPr>
          <a:xfrm>
            <a:off x="6510657" y="7772846"/>
            <a:ext cx="1702901" cy="108747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3200" dirty="0">
                <a:solidFill>
                  <a:schemeClr val="tx1"/>
                </a:solidFill>
                <a:latin typeface="Helvetica Neue Medium"/>
                <a:ea typeface="Helvetica Neue Medium"/>
                <a:cs typeface="Helvetica Neue Medium"/>
                <a:sym typeface="Helvetica Neue Medium"/>
              </a:rPr>
              <a:t>Source Pack B</a:t>
            </a:r>
            <a:endParaRPr kumimoji="0" lang="en-GB"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8" name="TextBox 17">
            <a:extLst>
              <a:ext uri="{FF2B5EF4-FFF2-40B4-BE49-F238E27FC236}">
                <a16:creationId xmlns:a16="http://schemas.microsoft.com/office/drawing/2014/main" id="{59CF8483-9E00-7B35-EB13-82D67E935320}"/>
              </a:ext>
            </a:extLst>
          </p:cNvPr>
          <p:cNvSpPr txBox="1"/>
          <p:nvPr/>
        </p:nvSpPr>
        <p:spPr>
          <a:xfrm>
            <a:off x="8915235" y="516740"/>
            <a:ext cx="9613396" cy="13142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n-AU" sz="32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Instructions:</a:t>
            </a:r>
          </a:p>
          <a:p>
            <a:pPr marL="342900" indent="-342900">
              <a:lnSpc>
                <a:spcPct val="100000"/>
              </a:lnSpc>
              <a:spcBef>
                <a:spcPts val="0"/>
              </a:spcBef>
              <a:buFont typeface="Arial" panose="020B0604020202020204" pitchFamily="34" charset="0"/>
              <a:buChar char="•"/>
            </a:pPr>
            <a:r>
              <a:rPr lang="en-AU" sz="32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Divide the class into two</a:t>
            </a:r>
            <a:r>
              <a:rPr lang="en-AU"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 (Side A and Side B)</a:t>
            </a:r>
          </a:p>
          <a:p>
            <a:pPr marL="342900" indent="-342900">
              <a:lnSpc>
                <a:spcPct val="100000"/>
              </a:lnSpc>
              <a:spcBef>
                <a:spcPts val="0"/>
              </a:spcBef>
              <a:buFont typeface="Arial" panose="020B0604020202020204" pitchFamily="34" charset="0"/>
              <a:buChar char="•"/>
            </a:pPr>
            <a:r>
              <a:rPr lang="en-AU"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Organise each ‘side’ into </a:t>
            </a:r>
            <a:r>
              <a:rPr lang="en-GB"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pairs.</a:t>
            </a:r>
          </a:p>
          <a:p>
            <a:pPr marL="342900" indent="-342900">
              <a:lnSpc>
                <a:spcPct val="100000"/>
              </a:lnSpc>
              <a:spcBef>
                <a:spcPts val="0"/>
              </a:spcBef>
              <a:buFont typeface="Arial" panose="020B0604020202020204" pitchFamily="34" charset="0"/>
              <a:buChar char="•"/>
            </a:pPr>
            <a:r>
              <a:rPr lang="en-AU" sz="32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Give each pair either Source Pack A or Sourc</a:t>
            </a:r>
            <a:r>
              <a:rPr lang="en-AU"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e Pack B.</a:t>
            </a:r>
          </a:p>
          <a:p>
            <a:pPr marL="342900" indent="-342900">
              <a:lnSpc>
                <a:spcPct val="100000"/>
              </a:lnSpc>
              <a:spcBef>
                <a:spcPts val="0"/>
              </a:spcBef>
              <a:buFont typeface="Arial" panose="020B0604020202020204" pitchFamily="34" charset="0"/>
              <a:buChar char="•"/>
            </a:pPr>
            <a:r>
              <a:rPr lang="en-AU" sz="32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Give students a suitable amount of time to read and discuss their sources.</a:t>
            </a:r>
          </a:p>
          <a:p>
            <a:pPr marL="342900" indent="-342900">
              <a:lnSpc>
                <a:spcPct val="100000"/>
              </a:lnSpc>
              <a:spcBef>
                <a:spcPts val="0"/>
              </a:spcBef>
              <a:buFont typeface="Arial" panose="020B0604020202020204" pitchFamily="34" charset="0"/>
              <a:buChar char="•"/>
            </a:pPr>
            <a:r>
              <a:rPr lang="en-AU" sz="32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Ask each pair to answer the following questions about each source</a:t>
            </a:r>
          </a:p>
          <a:p>
            <a:pPr>
              <a:lnSpc>
                <a:spcPct val="100000"/>
              </a:lnSpc>
              <a:spcBef>
                <a:spcPts val="0"/>
              </a:spcBef>
            </a:pPr>
            <a:endParaRPr lang="en-AU"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lvl="2" indent="-514350">
              <a:lnSpc>
                <a:spcPct val="100000"/>
              </a:lnSpc>
              <a:spcBef>
                <a:spcPts val="0"/>
              </a:spcBef>
              <a:buFont typeface="+mj-lt"/>
              <a:buAutoNum type="arabicPeriod"/>
            </a:pPr>
            <a:r>
              <a:rPr lang="en-AU"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What can you learn from each source about Hindu-Muslim relations?</a:t>
            </a:r>
          </a:p>
          <a:p>
            <a:pPr marL="514350" lvl="2" indent="-514350">
              <a:lnSpc>
                <a:spcPct val="100000"/>
              </a:lnSpc>
              <a:spcBef>
                <a:spcPts val="0"/>
              </a:spcBef>
              <a:buFont typeface="+mj-lt"/>
              <a:buAutoNum type="arabicPeriod"/>
            </a:pPr>
            <a:r>
              <a:rPr lang="en-AU" sz="32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what ways does each source suggest that there is conflict between Hindus and Muslims from India and Pakistan?</a:t>
            </a:r>
          </a:p>
          <a:p>
            <a:pPr marL="514350" lvl="2" indent="-514350">
              <a:lnSpc>
                <a:spcPct val="100000"/>
              </a:lnSpc>
              <a:spcBef>
                <a:spcPts val="0"/>
              </a:spcBef>
              <a:buFont typeface="+mj-lt"/>
              <a:buAutoNum type="arabicPeriod"/>
            </a:pPr>
            <a:r>
              <a:rPr lang="en-AU"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Choose representatives from each pair to share their ideas to the whole class.</a:t>
            </a:r>
          </a:p>
          <a:p>
            <a:pPr marL="514350" lvl="2" indent="-514350">
              <a:lnSpc>
                <a:spcPct val="100000"/>
              </a:lnSpc>
              <a:spcBef>
                <a:spcPts val="0"/>
              </a:spcBef>
              <a:buFont typeface="+mj-lt"/>
              <a:buAutoNum type="arabicPeriod"/>
            </a:pPr>
            <a:r>
              <a:rPr lang="en-AU" sz="32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Then, provide all students with a copy of both A and B sources.  Ask them to read and discuss:</a:t>
            </a:r>
          </a:p>
          <a:p>
            <a:pPr marL="571500" marR="0" indent="-57150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200" kern="1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In what ways are Source 1 and Source 4 similar/ different?</a:t>
            </a:r>
          </a:p>
          <a:p>
            <a:pPr marL="571500" marR="0" indent="-57150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200" kern="1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In what ways are Source 2 and Source 5 similar/ different?</a:t>
            </a:r>
          </a:p>
          <a:p>
            <a:pPr marL="571500" marR="0" indent="-57150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200" kern="1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In what ways are Source 3 and Source 6 similar/ different? </a:t>
            </a:r>
          </a:p>
        </p:txBody>
      </p:sp>
    </p:spTree>
    <p:extLst>
      <p:ext uri="{BB962C8B-B14F-4D97-AF65-F5344CB8AC3E}">
        <p14:creationId xmlns:p14="http://schemas.microsoft.com/office/powerpoint/2010/main" val="21363393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A67CAD-EB00-1466-40AC-5E477ABC1B93}"/>
              </a:ext>
            </a:extLst>
          </p:cNvPr>
          <p:cNvSpPr/>
          <p:nvPr/>
        </p:nvSpPr>
        <p:spPr>
          <a:xfrm>
            <a:off x="694444" y="1976557"/>
            <a:ext cx="10081711" cy="595035"/>
          </a:xfrm>
          <a:prstGeom prst="rect">
            <a:avLst/>
          </a:prstGeom>
          <a:solidFill>
            <a:srgbClr val="6DE3FF"/>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GB" sz="3200" dirty="0">
                <a:solidFill>
                  <a:schemeClr val="tx1"/>
                </a:solidFill>
                <a:latin typeface="Helvetica Neue Medium"/>
                <a:ea typeface="Helvetica Neue Medium"/>
                <a:cs typeface="Helvetica Neue Medium"/>
                <a:sym typeface="Helvetica Neue Medium"/>
              </a:rPr>
              <a:t>Source 1, a photograph of graffiti on a Mumbai wall</a:t>
            </a:r>
            <a:endParaRPr kumimoji="0" lang="en-GB"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pic>
        <p:nvPicPr>
          <p:cNvPr id="3" name="Picture 2" descr="Text&#10;&#10;Description automatically generated">
            <a:extLst>
              <a:ext uri="{FF2B5EF4-FFF2-40B4-BE49-F238E27FC236}">
                <a16:creationId xmlns:a16="http://schemas.microsoft.com/office/drawing/2014/main" id="{4D529831-A8E0-4D9D-7EE4-68DEF2C593E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32532" y="2996692"/>
            <a:ext cx="10081711" cy="5027286"/>
          </a:xfrm>
          <a:prstGeom prst="rect">
            <a:avLst/>
          </a:prstGeom>
        </p:spPr>
      </p:pic>
      <p:pic>
        <p:nvPicPr>
          <p:cNvPr id="6" name="Picture 5" descr="Text&#10;&#10;Description automatically generated">
            <a:extLst>
              <a:ext uri="{FF2B5EF4-FFF2-40B4-BE49-F238E27FC236}">
                <a16:creationId xmlns:a16="http://schemas.microsoft.com/office/drawing/2014/main" id="{95A5CD05-73B8-78E6-F45D-733DAE976D7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596255" y="3235037"/>
            <a:ext cx="12093300" cy="9577882"/>
          </a:xfrm>
          <a:prstGeom prst="rect">
            <a:avLst/>
          </a:prstGeom>
        </p:spPr>
      </p:pic>
      <p:sp>
        <p:nvSpPr>
          <p:cNvPr id="2" name="TextBox 1">
            <a:extLst>
              <a:ext uri="{FF2B5EF4-FFF2-40B4-BE49-F238E27FC236}">
                <a16:creationId xmlns:a16="http://schemas.microsoft.com/office/drawing/2014/main" id="{286C76D4-C103-25A2-2C67-C52B092C79B3}"/>
              </a:ext>
            </a:extLst>
          </p:cNvPr>
          <p:cNvSpPr txBox="1"/>
          <p:nvPr/>
        </p:nvSpPr>
        <p:spPr>
          <a:xfrm>
            <a:off x="694445" y="8449078"/>
            <a:ext cx="10081711" cy="4989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14350" indent="-514350">
              <a:lnSpc>
                <a:spcPct val="150000"/>
              </a:lnSpc>
              <a:spcBef>
                <a:spcPts val="0"/>
              </a:spcBef>
              <a:buFont typeface="+mj-lt"/>
              <a:buAutoNum type="arabicPeriod"/>
            </a:pPr>
            <a:r>
              <a:rPr lang="en-GB" sz="36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What can you learn from source 1 about religion in India? </a:t>
            </a:r>
          </a:p>
          <a:p>
            <a:pPr marL="514350" indent="-514350">
              <a:lnSpc>
                <a:spcPct val="150000"/>
              </a:lnSpc>
              <a:spcBef>
                <a:spcPts val="0"/>
              </a:spcBef>
              <a:buFont typeface="+mj-lt"/>
              <a:buAutoNum type="arabicPeriod"/>
            </a:pPr>
            <a:r>
              <a:rPr lang="en-GB" sz="36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What can you </a:t>
            </a:r>
            <a:r>
              <a:rPr lang="en-GB" sz="36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learn from source 2 about the treatment of Muslims in India?</a:t>
            </a:r>
          </a:p>
          <a:p>
            <a:pPr marL="514350" indent="-514350">
              <a:lnSpc>
                <a:spcPct val="150000"/>
              </a:lnSpc>
              <a:spcBef>
                <a:spcPts val="0"/>
              </a:spcBef>
              <a:buFont typeface="+mj-lt"/>
              <a:buAutoNum type="arabicPeriod"/>
            </a:pPr>
            <a:r>
              <a:rPr lang="en-GB" sz="36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In what ways are Source 1 and Source 2 different?</a:t>
            </a:r>
          </a:p>
        </p:txBody>
      </p:sp>
      <p:sp>
        <p:nvSpPr>
          <p:cNvPr id="5" name="Rectangle 4">
            <a:extLst>
              <a:ext uri="{FF2B5EF4-FFF2-40B4-BE49-F238E27FC236}">
                <a16:creationId xmlns:a16="http://schemas.microsoft.com/office/drawing/2014/main" id="{5ACBBC76-43B4-1BC0-0F99-BFB05BB4BD20}"/>
              </a:ext>
            </a:extLst>
          </p:cNvPr>
          <p:cNvSpPr/>
          <p:nvPr/>
        </p:nvSpPr>
        <p:spPr>
          <a:xfrm>
            <a:off x="11596255" y="1936507"/>
            <a:ext cx="11907981" cy="1087477"/>
          </a:xfrm>
          <a:prstGeom prst="rect">
            <a:avLst/>
          </a:prstGeom>
          <a:solidFill>
            <a:srgbClr val="6DE3FF"/>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GB" sz="3200" dirty="0">
                <a:solidFill>
                  <a:schemeClr val="tx1"/>
                </a:solidFill>
                <a:latin typeface="Helvetica Neue Medium"/>
                <a:ea typeface="Helvetica Neue Medium"/>
                <a:cs typeface="Helvetica Neue Medium"/>
                <a:sym typeface="Helvetica Neue Medium"/>
              </a:rPr>
              <a:t>Source 2, a newspaper article from </a:t>
            </a:r>
            <a:r>
              <a:rPr lang="en-GB" sz="3200" i="1" dirty="0">
                <a:solidFill>
                  <a:schemeClr val="tx1"/>
                </a:solidFill>
                <a:latin typeface="Helvetica Neue Medium"/>
                <a:ea typeface="Helvetica Neue Medium"/>
                <a:cs typeface="Helvetica Neue Medium"/>
                <a:sym typeface="Helvetica Neue Medium"/>
              </a:rPr>
              <a:t>Human Rights Watch</a:t>
            </a:r>
            <a:r>
              <a:rPr lang="en-GB" sz="3200" dirty="0">
                <a:solidFill>
                  <a:schemeClr val="tx1"/>
                </a:solidFill>
                <a:latin typeface="Helvetica Neue Medium"/>
                <a:ea typeface="Helvetica Neue Medium"/>
                <a:cs typeface="Helvetica Neue Medium"/>
                <a:sym typeface="Helvetica Neue Medium"/>
              </a:rPr>
              <a:t> about the banning of the Hijab in India.</a:t>
            </a:r>
            <a:endParaRPr kumimoji="0" lang="en-GB" sz="3200" b="0" i="1"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7" name="TextBox 6">
            <a:extLst>
              <a:ext uri="{FF2B5EF4-FFF2-40B4-BE49-F238E27FC236}">
                <a16:creationId xmlns:a16="http://schemas.microsoft.com/office/drawing/2014/main" id="{41657DCF-D799-B929-3563-72EAC101436C}"/>
              </a:ext>
            </a:extLst>
          </p:cNvPr>
          <p:cNvSpPr txBox="1"/>
          <p:nvPr/>
        </p:nvSpPr>
        <p:spPr>
          <a:xfrm>
            <a:off x="693961" y="277223"/>
            <a:ext cx="20859777" cy="8347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spcBef>
                <a:spcPts val="0"/>
              </a:spcBef>
            </a:pPr>
            <a:r>
              <a:rPr lang="en-GB" sz="3600" b="1"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Activity: </a:t>
            </a:r>
            <a:r>
              <a:rPr lang="en-GB" sz="36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Compare these two pieces of evidence about religion in India</a:t>
            </a:r>
          </a:p>
        </p:txBody>
      </p:sp>
      <p:pic>
        <p:nvPicPr>
          <p:cNvPr id="4" name="Picture 3" descr="Logo, company name&#10;&#10;Description automatically generated">
            <a:extLst>
              <a:ext uri="{FF2B5EF4-FFF2-40B4-BE49-F238E27FC236}">
                <a16:creationId xmlns:a16="http://schemas.microsoft.com/office/drawing/2014/main" id="{FA3CC2BA-BD9C-D519-04F0-8C50CD524387}"/>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0199927" y="11980637"/>
            <a:ext cx="3925959" cy="1600362"/>
          </a:xfrm>
          <a:prstGeom prst="rect">
            <a:avLst/>
          </a:prstGeom>
        </p:spPr>
      </p:pic>
    </p:spTree>
    <p:extLst>
      <p:ext uri="{BB962C8B-B14F-4D97-AF65-F5344CB8AC3E}">
        <p14:creationId xmlns:p14="http://schemas.microsoft.com/office/powerpoint/2010/main" val="345376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 letter&#10;&#10;Description automatically generated">
            <a:extLst>
              <a:ext uri="{FF2B5EF4-FFF2-40B4-BE49-F238E27FC236}">
                <a16:creationId xmlns:a16="http://schemas.microsoft.com/office/drawing/2014/main" id="{984F88F2-1AE0-831E-09D4-791E7B5A51E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537855" y="2130963"/>
            <a:ext cx="10654145" cy="7022788"/>
          </a:xfrm>
          <a:prstGeom prst="rect">
            <a:avLst/>
          </a:prstGeom>
          <a:ln>
            <a:solidFill>
              <a:schemeClr val="tx1"/>
            </a:solidFill>
          </a:ln>
        </p:spPr>
      </p:pic>
      <p:pic>
        <p:nvPicPr>
          <p:cNvPr id="20" name="Picture 19" descr="A person standing at a podium&#10;&#10;Description automatically generated with low confidence">
            <a:extLst>
              <a:ext uri="{FF2B5EF4-FFF2-40B4-BE49-F238E27FC236}">
                <a16:creationId xmlns:a16="http://schemas.microsoft.com/office/drawing/2014/main" id="{993B4DE0-859B-78A0-3BB5-388B0C671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8030" y="2765070"/>
            <a:ext cx="9500577" cy="10162309"/>
          </a:xfrm>
          <a:prstGeom prst="rect">
            <a:avLst/>
          </a:prstGeom>
          <a:ln>
            <a:solidFill>
              <a:schemeClr val="tx1"/>
            </a:solidFill>
          </a:ln>
        </p:spPr>
      </p:pic>
      <p:sp>
        <p:nvSpPr>
          <p:cNvPr id="2" name="TextBox 1">
            <a:extLst>
              <a:ext uri="{FF2B5EF4-FFF2-40B4-BE49-F238E27FC236}">
                <a16:creationId xmlns:a16="http://schemas.microsoft.com/office/drawing/2014/main" id="{4120F57B-F1FE-19F0-BE17-BEA82F74AF65}"/>
              </a:ext>
            </a:extLst>
          </p:cNvPr>
          <p:cNvSpPr txBox="1"/>
          <p:nvPr/>
        </p:nvSpPr>
        <p:spPr>
          <a:xfrm>
            <a:off x="1265393" y="9245889"/>
            <a:ext cx="11875141" cy="4229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14350" indent="-514350">
              <a:lnSpc>
                <a:spcPct val="150000"/>
              </a:lnSpc>
              <a:spcBef>
                <a:spcPts val="0"/>
              </a:spcBef>
              <a:buFont typeface="+mj-lt"/>
              <a:buAutoNum type="arabicPeriod"/>
            </a:pPr>
            <a:r>
              <a:rPr lang="en-GB" sz="26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What is the message in the Hindu newspaper? Highlight a sentence to back up your answer.</a:t>
            </a:r>
          </a:p>
          <a:p>
            <a:pPr marL="514350" indent="-514350">
              <a:lnSpc>
                <a:spcPct val="150000"/>
              </a:lnSpc>
              <a:spcBef>
                <a:spcPts val="0"/>
              </a:spcBef>
              <a:buFont typeface="+mj-lt"/>
              <a:buAutoNum type="arabicPeriod"/>
            </a:pPr>
            <a:r>
              <a:rPr lang="en-GB" sz="26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‘what is the message in Imran Khan’s speech? Highlight a quotation to back up your answer.</a:t>
            </a:r>
          </a:p>
          <a:p>
            <a:pPr marL="514350" indent="-514350">
              <a:lnSpc>
                <a:spcPct val="150000"/>
              </a:lnSpc>
              <a:spcBef>
                <a:spcPts val="0"/>
              </a:spcBef>
              <a:buFont typeface="+mj-lt"/>
              <a:buAutoNum type="arabicPeriod"/>
            </a:pPr>
            <a:r>
              <a:rPr lang="en-GB" sz="26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what ways are these messages different?</a:t>
            </a:r>
          </a:p>
          <a:p>
            <a:pPr marL="514350" indent="-514350">
              <a:lnSpc>
                <a:spcPct val="150000"/>
              </a:lnSpc>
              <a:spcBef>
                <a:spcPts val="0"/>
              </a:spcBef>
              <a:buFont typeface="+mj-lt"/>
              <a:buAutoNum type="arabicPeriod"/>
            </a:pPr>
            <a:r>
              <a:rPr lang="en-GB" sz="26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Which source is more reliable and why? (Comment on their origin and purpose)</a:t>
            </a:r>
            <a:endParaRPr lang="en-GB" sz="2600" kern="14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59FBD025-4EE6-E546-119D-95D04BA78280}"/>
              </a:ext>
            </a:extLst>
          </p:cNvPr>
          <p:cNvSpPr txBox="1"/>
          <p:nvPr/>
        </p:nvSpPr>
        <p:spPr>
          <a:xfrm>
            <a:off x="1087582" y="310592"/>
            <a:ext cx="19673454" cy="8347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spcBef>
                <a:spcPts val="0"/>
              </a:spcBef>
            </a:pPr>
            <a:r>
              <a:rPr lang="en-GB" sz="3600" b="1"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Activity: </a:t>
            </a:r>
            <a:r>
              <a:rPr lang="en-GB" sz="3600"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Compare these two pieces of evidence about Kashmir</a:t>
            </a:r>
          </a:p>
        </p:txBody>
      </p:sp>
      <p:sp>
        <p:nvSpPr>
          <p:cNvPr id="4" name="Rectangle 3">
            <a:extLst>
              <a:ext uri="{FF2B5EF4-FFF2-40B4-BE49-F238E27FC236}">
                <a16:creationId xmlns:a16="http://schemas.microsoft.com/office/drawing/2014/main" id="{3348A418-B219-E53E-C5EB-9B484E9BB045}"/>
              </a:ext>
            </a:extLst>
          </p:cNvPr>
          <p:cNvSpPr/>
          <p:nvPr/>
        </p:nvSpPr>
        <p:spPr>
          <a:xfrm>
            <a:off x="1537855" y="1443790"/>
            <a:ext cx="10654145" cy="595035"/>
          </a:xfrm>
          <a:prstGeom prst="rect">
            <a:avLst/>
          </a:prstGeom>
          <a:solidFill>
            <a:srgbClr val="6DE3FF"/>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GB" sz="3200" dirty="0">
                <a:solidFill>
                  <a:schemeClr val="tx1"/>
                </a:solidFill>
                <a:latin typeface="Helvetica Neue Medium"/>
                <a:ea typeface="Helvetica Neue Medium"/>
                <a:cs typeface="Helvetica Neue Medium"/>
                <a:sym typeface="Helvetica Neue Medium"/>
              </a:rPr>
              <a:t>Source 3, an article from </a:t>
            </a:r>
            <a:r>
              <a:rPr lang="en-GB" sz="3200" i="1" dirty="0">
                <a:solidFill>
                  <a:schemeClr val="tx1"/>
                </a:solidFill>
                <a:latin typeface="Helvetica Neue Medium"/>
                <a:ea typeface="Helvetica Neue Medium"/>
                <a:cs typeface="Helvetica Neue Medium"/>
                <a:sym typeface="Helvetica Neue Medium"/>
              </a:rPr>
              <a:t>The Hindu, </a:t>
            </a:r>
            <a:r>
              <a:rPr lang="en-GB" sz="3200" dirty="0">
                <a:solidFill>
                  <a:schemeClr val="tx1"/>
                </a:solidFill>
                <a:latin typeface="Helvetica Neue Medium"/>
                <a:ea typeface="Helvetica Neue Medium"/>
                <a:cs typeface="Helvetica Neue Medium"/>
                <a:sym typeface="Helvetica Neue Medium"/>
              </a:rPr>
              <a:t>July 2016</a:t>
            </a:r>
            <a:endParaRPr kumimoji="0" lang="en-GB" sz="3200" b="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E67160C7-0BE4-DEC8-5337-7B803D2F241E}"/>
              </a:ext>
            </a:extLst>
          </p:cNvPr>
          <p:cNvSpPr/>
          <p:nvPr/>
        </p:nvSpPr>
        <p:spPr>
          <a:xfrm>
            <a:off x="13619020" y="1541941"/>
            <a:ext cx="9499588" cy="1087477"/>
          </a:xfrm>
          <a:prstGeom prst="rect">
            <a:avLst/>
          </a:prstGeom>
          <a:solidFill>
            <a:srgbClr val="6DE3FF"/>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GB" sz="3200" dirty="0">
                <a:solidFill>
                  <a:schemeClr val="tx1"/>
                </a:solidFill>
                <a:latin typeface="Helvetica Neue Medium"/>
                <a:ea typeface="Helvetica Neue Medium"/>
                <a:cs typeface="Helvetica Neue Medium"/>
                <a:sym typeface="Helvetica Neue Medium"/>
              </a:rPr>
              <a:t>Source 4, a speech from Imran Khan to the UN, 2019</a:t>
            </a:r>
            <a:endParaRPr kumimoji="0" lang="en-GB"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4243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BA340-0A67-508D-DB2D-D7220F6F6BC6}"/>
              </a:ext>
            </a:extLst>
          </p:cNvPr>
          <p:cNvSpPr txBox="1"/>
          <p:nvPr/>
        </p:nvSpPr>
        <p:spPr>
          <a:xfrm>
            <a:off x="2805545" y="4605075"/>
            <a:ext cx="19285528" cy="4870564"/>
          </a:xfrm>
          <a:prstGeom prst="rect">
            <a:avLst/>
          </a:prstGeom>
          <a:noFill/>
        </p:spPr>
        <p:txBody>
          <a:bodyPr wrap="square">
            <a:spAutoFit/>
          </a:bodyPr>
          <a:lstStyle/>
          <a:p>
            <a:pPr algn="ctr"/>
            <a:r>
              <a:rPr lang="en-GB" sz="115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Is India the main cause of conflict between Hindus and Muslims?</a:t>
            </a:r>
            <a:endParaRPr lang="en-GB" sz="115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67F03D98-3B95-115A-87B4-E04A975C01FB}"/>
              </a:ext>
            </a:extLst>
          </p:cNvPr>
          <p:cNvSpPr txBox="1"/>
          <p:nvPr/>
        </p:nvSpPr>
        <p:spPr>
          <a:xfrm>
            <a:off x="1087582" y="663883"/>
            <a:ext cx="19673454" cy="21902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spcBef>
                <a:spcPts val="0"/>
              </a:spcBef>
            </a:pPr>
            <a:r>
              <a:rPr lang="en-GB" b="1" kern="1400" spc="25"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Reflection: </a:t>
            </a:r>
            <a:r>
              <a:rPr lang="en-GB"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Working in groups examine all the sources to find evidence to argue for or against the question:</a:t>
            </a:r>
            <a:endParaRPr lang="en-GB"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Logo, company name&#10;&#10;Description automatically generated">
            <a:extLst>
              <a:ext uri="{FF2B5EF4-FFF2-40B4-BE49-F238E27FC236}">
                <a16:creationId xmlns:a16="http://schemas.microsoft.com/office/drawing/2014/main" id="{29100C8B-AF15-950C-5C70-20E4B498079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0199927" y="11980637"/>
            <a:ext cx="3925959" cy="1600362"/>
          </a:xfrm>
          <a:prstGeom prst="rect">
            <a:avLst/>
          </a:prstGeom>
        </p:spPr>
      </p:pic>
    </p:spTree>
    <p:extLst>
      <p:ext uri="{BB962C8B-B14F-4D97-AF65-F5344CB8AC3E}">
        <p14:creationId xmlns:p14="http://schemas.microsoft.com/office/powerpoint/2010/main" val="3900168505"/>
      </p:ext>
    </p:extLst>
  </p:cSld>
  <p:clrMapOvr>
    <a:masterClrMapping/>
  </p:clrMapOvr>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87929</TotalTime>
  <Words>813</Words>
  <Application>Microsoft Office PowerPoint</Application>
  <PresentationFormat>Custom</PresentationFormat>
  <Paragraphs>72</Paragraphs>
  <Slides>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Helvetica Neue Medium</vt:lpstr>
      <vt:lpstr>Helvetica Neue</vt:lpstr>
      <vt:lpstr>Open Sans</vt:lpstr>
      <vt:lpstr>21_BasicWhite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Controversial history</dc:title>
  <cp:lastModifiedBy>Sarah Gillen</cp:lastModifiedBy>
  <cp:revision>73</cp:revision>
  <dcterms:modified xsi:type="dcterms:W3CDTF">2023-03-28T09:09:53Z</dcterms:modified>
</cp:coreProperties>
</file>