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94" r:id="rId2"/>
    <p:sldId id="325" r:id="rId3"/>
    <p:sldId id="326" r:id="rId4"/>
    <p:sldId id="297" r:id="rId5"/>
    <p:sldId id="299" r:id="rId6"/>
    <p:sldId id="302" r:id="rId7"/>
    <p:sldId id="301"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BCF3"/>
    <a:srgbClr val="35B2E4"/>
    <a:srgbClr val="3AC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1"/>
    <p:restoredTop sz="94787"/>
  </p:normalViewPr>
  <p:slideViewPr>
    <p:cSldViewPr snapToGrid="0" snapToObjects="1">
      <p:cViewPr>
        <p:scale>
          <a:sx n="49" d="100"/>
          <a:sy n="49" d="100"/>
        </p:scale>
        <p:origin x="264"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5492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DF83E-7388-F644-A2A3-9130EA29C873}"/>
              </a:ext>
            </a:extLst>
          </p:cNvPr>
          <p:cNvSpPr/>
          <p:nvPr userDrawn="1"/>
        </p:nvSpPr>
        <p:spPr>
          <a:xfrm>
            <a:off x="18821400" y="0"/>
            <a:ext cx="55626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0" name="Slide Subtitle"/>
          <p:cNvSpPr txBox="1">
            <a:spLocks noGrp="1"/>
          </p:cNvSpPr>
          <p:nvPr>
            <p:ph type="body" sz="quarter" idx="13"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14"/>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7" name="Picture 6" descr="Logo, company name&#10;&#10;Description automatically generated">
            <a:extLst>
              <a:ext uri="{FF2B5EF4-FFF2-40B4-BE49-F238E27FC236}">
                <a16:creationId xmlns:a16="http://schemas.microsoft.com/office/drawing/2014/main" id="{359E09A3-52C1-C747-9056-2165239106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sp>
        <p:nvSpPr>
          <p:cNvPr id="8" name="Rectangle 7">
            <a:extLst>
              <a:ext uri="{FF2B5EF4-FFF2-40B4-BE49-F238E27FC236}">
                <a16:creationId xmlns:a16="http://schemas.microsoft.com/office/drawing/2014/main" id="{E0413968-3C3F-3747-9C33-EC973FF9D9A8}"/>
              </a:ext>
            </a:extLst>
          </p:cNvPr>
          <p:cNvSpPr/>
          <p:nvPr userDrawn="1"/>
        </p:nvSpPr>
        <p:spPr>
          <a:xfrm>
            <a:off x="0" y="0"/>
            <a:ext cx="188214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A0A406-F125-8841-8343-E1E09A3030ED}"/>
              </a:ext>
            </a:extLst>
          </p:cNvPr>
          <p:cNvSpPr/>
          <p:nvPr userDrawn="1"/>
        </p:nvSpPr>
        <p:spPr>
          <a:xfrm>
            <a:off x="18821400" y="0"/>
            <a:ext cx="55626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pic>
        <p:nvPicPr>
          <p:cNvPr id="4" name="Picture 3" descr="Logo, company name&#10;&#10;Description automatically generated">
            <a:extLst>
              <a:ext uri="{FF2B5EF4-FFF2-40B4-BE49-F238E27FC236}">
                <a16:creationId xmlns:a16="http://schemas.microsoft.com/office/drawing/2014/main" id="{A4E11C5C-7A2C-5744-8885-43F9231DEB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sp>
        <p:nvSpPr>
          <p:cNvPr id="5" name="Rectangle 4">
            <a:extLst>
              <a:ext uri="{FF2B5EF4-FFF2-40B4-BE49-F238E27FC236}">
                <a16:creationId xmlns:a16="http://schemas.microsoft.com/office/drawing/2014/main" id="{CB28517D-4161-8C40-A5E3-1DA46F51FB01}"/>
              </a:ext>
            </a:extLst>
          </p:cNvPr>
          <p:cNvSpPr/>
          <p:nvPr userDrawn="1"/>
        </p:nvSpPr>
        <p:spPr>
          <a:xfrm>
            <a:off x="0" y="0"/>
            <a:ext cx="188214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89C1CB-E93C-E54E-92D7-ED1AFC44940C}"/>
              </a:ext>
            </a:extLst>
          </p:cNvPr>
          <p:cNvSpPr/>
          <p:nvPr userDrawn="1"/>
        </p:nvSpPr>
        <p:spPr>
          <a:xfrm>
            <a:off x="18821400" y="0"/>
            <a:ext cx="55626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Logo, company name&#10;&#10;Description automatically generated">
            <a:extLst>
              <a:ext uri="{FF2B5EF4-FFF2-40B4-BE49-F238E27FC236}">
                <a16:creationId xmlns:a16="http://schemas.microsoft.com/office/drawing/2014/main" id="{50CA37CD-F9B6-634A-AD79-1596A5AC0B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sp>
        <p:nvSpPr>
          <p:cNvPr id="6" name="Rectangle 5">
            <a:extLst>
              <a:ext uri="{FF2B5EF4-FFF2-40B4-BE49-F238E27FC236}">
                <a16:creationId xmlns:a16="http://schemas.microsoft.com/office/drawing/2014/main" id="{E69810F1-7FB1-4441-AB6C-7670E95B99A5}"/>
              </a:ext>
            </a:extLst>
          </p:cNvPr>
          <p:cNvSpPr/>
          <p:nvPr userDrawn="1"/>
        </p:nvSpPr>
        <p:spPr>
          <a:xfrm>
            <a:off x="0" y="0"/>
            <a:ext cx="188214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A7818B-27C7-3E42-BF5D-E7264209D5AA}"/>
              </a:ext>
            </a:extLst>
          </p:cNvPr>
          <p:cNvSpPr/>
          <p:nvPr userDrawn="1"/>
        </p:nvSpPr>
        <p:spPr>
          <a:xfrm>
            <a:off x="18821400" y="0"/>
            <a:ext cx="55626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 name="Picture 3" descr="Logo, company name&#10;&#10;Description automatically generated">
            <a:extLst>
              <a:ext uri="{FF2B5EF4-FFF2-40B4-BE49-F238E27FC236}">
                <a16:creationId xmlns:a16="http://schemas.microsoft.com/office/drawing/2014/main" id="{28C75D77-D724-DA4E-9716-18DDAE3B30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sp>
        <p:nvSpPr>
          <p:cNvPr id="5" name="Rectangle 4">
            <a:extLst>
              <a:ext uri="{FF2B5EF4-FFF2-40B4-BE49-F238E27FC236}">
                <a16:creationId xmlns:a16="http://schemas.microsoft.com/office/drawing/2014/main" id="{1EB9BAFE-E1C5-0545-9F68-12CDB463CEA4}"/>
              </a:ext>
            </a:extLst>
          </p:cNvPr>
          <p:cNvSpPr/>
          <p:nvPr userDrawn="1"/>
        </p:nvSpPr>
        <p:spPr>
          <a:xfrm>
            <a:off x="0" y="0"/>
            <a:ext cx="188214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2862F8-B3F7-2248-A32C-4473F8875584}"/>
              </a:ext>
            </a:extLst>
          </p:cNvPr>
          <p:cNvSpPr/>
          <p:nvPr userDrawn="1"/>
        </p:nvSpPr>
        <p:spPr>
          <a:xfrm>
            <a:off x="18821400" y="0"/>
            <a:ext cx="55626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13"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Logo, company name&#10;&#10;Description automatically generated">
            <a:extLst>
              <a:ext uri="{FF2B5EF4-FFF2-40B4-BE49-F238E27FC236}">
                <a16:creationId xmlns:a16="http://schemas.microsoft.com/office/drawing/2014/main" id="{F11E43E7-4092-C84F-8E62-61DBB00E0D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sp>
        <p:nvSpPr>
          <p:cNvPr id="6" name="Rectangle 5">
            <a:extLst>
              <a:ext uri="{FF2B5EF4-FFF2-40B4-BE49-F238E27FC236}">
                <a16:creationId xmlns:a16="http://schemas.microsoft.com/office/drawing/2014/main" id="{00F0BC4F-BA8B-0343-A23F-7EE0E079376E}"/>
              </a:ext>
            </a:extLst>
          </p:cNvPr>
          <p:cNvSpPr/>
          <p:nvPr userDrawn="1"/>
        </p:nvSpPr>
        <p:spPr>
          <a:xfrm>
            <a:off x="0" y="0"/>
            <a:ext cx="188214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9F779C-2559-E240-AE89-89D5ED022FC2}"/>
              </a:ext>
            </a:extLst>
          </p:cNvPr>
          <p:cNvSpPr/>
          <p:nvPr userDrawn="1"/>
        </p:nvSpPr>
        <p:spPr>
          <a:xfrm>
            <a:off x="18821400" y="0"/>
            <a:ext cx="55626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5" name="Attribution"/>
          <p:cNvSpPr txBox="1">
            <a:spLocks noGrp="1"/>
          </p:cNvSpPr>
          <p:nvPr>
            <p:ph type="body" sz="quarter" idx="13"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469900">
              <a:spcBef>
                <a:spcPts val="0"/>
              </a:spcBef>
              <a:buSzTx/>
              <a:buNone/>
              <a:defRPr sz="8500" spc="-170">
                <a:latin typeface="Helvetica Neue Medium"/>
                <a:ea typeface="Helvetica Neue Medium"/>
                <a:cs typeface="Helvetica Neue Medium"/>
                <a:sym typeface="Helvetica Neue Medium"/>
              </a:defRPr>
            </a:lvl2pPr>
            <a:lvl3pPr marL="638923" indent="-469900">
              <a:spcBef>
                <a:spcPts val="0"/>
              </a:spcBef>
              <a:buSzTx/>
              <a:buNone/>
              <a:defRPr sz="8500" spc="-170">
                <a:latin typeface="Helvetica Neue Medium"/>
                <a:ea typeface="Helvetica Neue Medium"/>
                <a:cs typeface="Helvetica Neue Medium"/>
                <a:sym typeface="Helvetica Neue Medium"/>
              </a:defRPr>
            </a:lvl3pPr>
            <a:lvl4pPr marL="638923" indent="-469900">
              <a:spcBef>
                <a:spcPts val="0"/>
              </a:spcBef>
              <a:buSzTx/>
              <a:buNone/>
              <a:defRPr sz="8500" spc="-170">
                <a:latin typeface="Helvetica Neue Medium"/>
                <a:ea typeface="Helvetica Neue Medium"/>
                <a:cs typeface="Helvetica Neue Medium"/>
                <a:sym typeface="Helvetica Neue Medium"/>
              </a:defRPr>
            </a:lvl4pPr>
            <a:lvl5pPr marL="638923" indent="-469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 name="Picture 4" descr="Logo, company name&#10;&#10;Description automatically generated">
            <a:extLst>
              <a:ext uri="{FF2B5EF4-FFF2-40B4-BE49-F238E27FC236}">
                <a16:creationId xmlns:a16="http://schemas.microsoft.com/office/drawing/2014/main" id="{3967CA4A-4A57-8244-AFCB-C32CEDD9B2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sp>
        <p:nvSpPr>
          <p:cNvPr id="6" name="Rectangle 5">
            <a:extLst>
              <a:ext uri="{FF2B5EF4-FFF2-40B4-BE49-F238E27FC236}">
                <a16:creationId xmlns:a16="http://schemas.microsoft.com/office/drawing/2014/main" id="{4B1D66B6-30A2-5E43-9058-EE7E8CB4EB56}"/>
              </a:ext>
            </a:extLst>
          </p:cNvPr>
          <p:cNvSpPr/>
          <p:nvPr userDrawn="1"/>
        </p:nvSpPr>
        <p:spPr>
          <a:xfrm>
            <a:off x="0" y="0"/>
            <a:ext cx="18821400" cy="13716000"/>
          </a:xfrm>
          <a:prstGeom prst="rect">
            <a:avLst/>
          </a:prstGeom>
          <a:solidFill>
            <a:schemeClr val="bg1"/>
          </a:solidFill>
          <a:ln w="76200" cap="flat">
            <a:solidFill>
              <a:srgbClr val="35B2E4"/>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13"/>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14"/>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15"/>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7" name="Picture 6" descr="Logo, company name&#10;&#10;Description automatically generated">
            <a:extLst>
              <a:ext uri="{FF2B5EF4-FFF2-40B4-BE49-F238E27FC236}">
                <a16:creationId xmlns:a16="http://schemas.microsoft.com/office/drawing/2014/main" id="{350C8D01-EC64-7A47-A7DC-629F81915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108539" y="11729328"/>
            <a:ext cx="4988322" cy="1814343"/>
          </a:xfrm>
          <a:prstGeom prst="rect">
            <a:avLst/>
          </a:prstGeom>
        </p:spPr>
      </p:pic>
      <p:cxnSp>
        <p:nvCxnSpPr>
          <p:cNvPr id="3" name="Straight Connector 2">
            <a:extLst>
              <a:ext uri="{FF2B5EF4-FFF2-40B4-BE49-F238E27FC236}">
                <a16:creationId xmlns:a16="http://schemas.microsoft.com/office/drawing/2014/main" id="{001F67E4-35FD-9E4D-B85B-64B719869C3F}"/>
              </a:ext>
            </a:extLst>
          </p:cNvPr>
          <p:cNvCxnSpPr>
            <a:cxnSpLocks/>
          </p:cNvCxnSpPr>
          <p:nvPr userDrawn="1"/>
        </p:nvCxnSpPr>
        <p:spPr>
          <a:xfrm>
            <a:off x="0" y="11729328"/>
            <a:ext cx="24384000" cy="0"/>
          </a:xfrm>
          <a:prstGeom prst="line">
            <a:avLst/>
          </a:prstGeom>
          <a:ln w="57150">
            <a:solidFill>
              <a:srgbClr val="35BCF3"/>
            </a:solidFill>
          </a:ln>
        </p:spPr>
        <p:style>
          <a:lnRef idx="1">
            <a:schemeClr val="accent1"/>
          </a:lnRef>
          <a:fillRef idx="0">
            <a:schemeClr val="accent1"/>
          </a:fillRef>
          <a:effectRef idx="0">
            <a:schemeClr val="accent1"/>
          </a:effectRef>
          <a:fontRef idx="minor">
            <a:schemeClr val="tx1"/>
          </a:fontRef>
        </p:style>
      </p:cxnSp>
      <p:pic>
        <p:nvPicPr>
          <p:cNvPr id="12" name="Picture 11" descr="Logo, company name&#10;&#10;Description automatically generated">
            <a:extLst>
              <a:ext uri="{FF2B5EF4-FFF2-40B4-BE49-F238E27FC236}">
                <a16:creationId xmlns:a16="http://schemas.microsoft.com/office/drawing/2014/main" id="{6CFE64B0-A9D5-FC4F-9879-8BE52A7BBF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017" b="24034"/>
          <a:stretch/>
        </p:blipFill>
        <p:spPr>
          <a:xfrm>
            <a:off x="19260939" y="11881728"/>
            <a:ext cx="4988322" cy="1814343"/>
          </a:xfrm>
          <a:prstGeom prst="rect">
            <a:avLst/>
          </a:prstGeom>
        </p:spPr>
      </p:pic>
      <p:cxnSp>
        <p:nvCxnSpPr>
          <p:cNvPr id="8" name="Straight Connector 7">
            <a:extLst>
              <a:ext uri="{FF2B5EF4-FFF2-40B4-BE49-F238E27FC236}">
                <a16:creationId xmlns:a16="http://schemas.microsoft.com/office/drawing/2014/main" id="{D4B5E480-6E7E-3E43-AEE5-CEC3D0957EA2}"/>
              </a:ext>
            </a:extLst>
          </p:cNvPr>
          <p:cNvCxnSpPr/>
          <p:nvPr userDrawn="1"/>
        </p:nvCxnSpPr>
        <p:spPr>
          <a:xfrm>
            <a:off x="19108539" y="11729328"/>
            <a:ext cx="0" cy="1986672"/>
          </a:xfrm>
          <a:prstGeom prst="line">
            <a:avLst/>
          </a:prstGeom>
          <a:noFill/>
          <a:ln w="57150" cap="flat">
            <a:solidFill>
              <a:srgbClr val="35BCF3"/>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8" r:id="rId4"/>
    <p:sldLayoutId id="2147483659" r:id="rId5"/>
    <p:sldLayoutId id="2147483660" r:id="rId6"/>
    <p:sldLayoutId id="2147483661" r:id="rId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parallelhistories.org.uk/s/Compare-and-Contrast-Speeches.pdf" TargetMode="Externa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me.touchcast.com/s/qgn1oerxo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A30842-1E13-9643-80B1-6AB336012DCF}"/>
              </a:ext>
            </a:extLst>
          </p:cNvPr>
          <p:cNvSpPr/>
          <p:nvPr/>
        </p:nvSpPr>
        <p:spPr>
          <a:xfrm>
            <a:off x="627017" y="9345972"/>
            <a:ext cx="12192000" cy="1949252"/>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4000" dirty="0">
                <a:solidFill>
                  <a:srgbClr val="35B2E4"/>
                </a:solidFill>
                <a:latin typeface="Calibri" panose="020F0502020204030204" pitchFamily="34" charset="0"/>
                <a:ea typeface="Helvetica Neue Medium"/>
                <a:cs typeface="Calibri" panose="020F0502020204030204" pitchFamily="34" charset="0"/>
                <a:sym typeface="Helvetica Neue Medium"/>
              </a:rPr>
              <a:t>What is the message of these murals?</a:t>
            </a:r>
          </a:p>
          <a:p>
            <a:pPr marL="0" marR="0" indent="0" defTabSz="825500" rtl="0" fontAlgn="auto" latinLnBrk="0" hangingPunct="0">
              <a:lnSpc>
                <a:spcPct val="100000"/>
              </a:lnSpc>
              <a:spcBef>
                <a:spcPts val="0"/>
              </a:spcBef>
              <a:spcAft>
                <a:spcPts val="0"/>
              </a:spcAft>
              <a:buClrTx/>
              <a:buSzTx/>
              <a:buFontTx/>
              <a:buNone/>
              <a:tabLst/>
            </a:pPr>
            <a:r>
              <a:rPr lang="en-US" sz="4000" dirty="0">
                <a:solidFill>
                  <a:srgbClr val="35B2E4"/>
                </a:solidFill>
                <a:latin typeface="Calibri" panose="020F0502020204030204" pitchFamily="34" charset="0"/>
                <a:ea typeface="Helvetica Neue Medium"/>
                <a:cs typeface="Calibri" panose="020F0502020204030204" pitchFamily="34" charset="0"/>
                <a:sym typeface="Helvetica Neue Medium"/>
              </a:rPr>
              <a:t>What historical event are they commemorating?</a:t>
            </a:r>
          </a:p>
          <a:p>
            <a:pPr marL="0" marR="0" indent="0" defTabSz="825500" rtl="0" fontAlgn="auto" latinLnBrk="0" hangingPunct="0">
              <a:lnSpc>
                <a:spcPct val="100000"/>
              </a:lnSpc>
              <a:spcBef>
                <a:spcPts val="0"/>
              </a:spcBef>
              <a:spcAft>
                <a:spcPts val="0"/>
              </a:spcAft>
              <a:buClrTx/>
              <a:buSzTx/>
              <a:buFontTx/>
              <a:buNone/>
              <a:tabLst/>
            </a:pPr>
            <a:r>
              <a:rPr lang="en-US" sz="4000" dirty="0">
                <a:solidFill>
                  <a:srgbClr val="35B2E4"/>
                </a:solidFill>
                <a:latin typeface="Calibri" panose="020F0502020204030204" pitchFamily="34" charset="0"/>
                <a:ea typeface="Helvetica Neue Medium"/>
                <a:cs typeface="Calibri" panose="020F0502020204030204" pitchFamily="34" charset="0"/>
                <a:sym typeface="Helvetica Neue Medium"/>
              </a:rPr>
              <a:t>What is the tone of these murals?</a:t>
            </a:r>
          </a:p>
        </p:txBody>
      </p:sp>
      <p:pic>
        <p:nvPicPr>
          <p:cNvPr id="4" name="Picture 3" descr="Calendar&#10;&#10;Description automatically generated with medium confidence">
            <a:extLst>
              <a:ext uri="{FF2B5EF4-FFF2-40B4-BE49-F238E27FC236}">
                <a16:creationId xmlns:a16="http://schemas.microsoft.com/office/drawing/2014/main" id="{C40A21CC-DBEF-7043-8C60-2D1478DD550E}"/>
              </a:ext>
            </a:extLst>
          </p:cNvPr>
          <p:cNvPicPr>
            <a:picLocks noChangeAspect="1"/>
          </p:cNvPicPr>
          <p:nvPr/>
        </p:nvPicPr>
        <p:blipFill rotWithShape="1">
          <a:blip r:embed="rId2">
            <a:extLst>
              <a:ext uri="{28A0092B-C50C-407E-A947-70E740481C1C}">
                <a14:useLocalDpi xmlns:a14="http://schemas.microsoft.com/office/drawing/2010/main" val="0"/>
              </a:ext>
            </a:extLst>
          </a:blip>
          <a:srcRect b="2501"/>
          <a:stretch/>
        </p:blipFill>
        <p:spPr>
          <a:xfrm>
            <a:off x="443956" y="683602"/>
            <a:ext cx="11818283" cy="8355895"/>
          </a:xfrm>
          <a:prstGeom prst="rect">
            <a:avLst/>
          </a:prstGeom>
        </p:spPr>
      </p:pic>
      <p:pic>
        <p:nvPicPr>
          <p:cNvPr id="10" name="Picture 9" descr="A picture containing text, outdoor, people&#10;&#10;Description automatically generated">
            <a:extLst>
              <a:ext uri="{FF2B5EF4-FFF2-40B4-BE49-F238E27FC236}">
                <a16:creationId xmlns:a16="http://schemas.microsoft.com/office/drawing/2014/main" id="{DAD9F15A-8954-DD40-B886-7B9C416AD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4482" y="683602"/>
            <a:ext cx="11675360" cy="8355895"/>
          </a:xfrm>
          <a:prstGeom prst="rect">
            <a:avLst/>
          </a:prstGeom>
        </p:spPr>
      </p:pic>
      <p:sp>
        <p:nvSpPr>
          <p:cNvPr id="19" name="Rectangle 18">
            <a:extLst>
              <a:ext uri="{FF2B5EF4-FFF2-40B4-BE49-F238E27FC236}">
                <a16:creationId xmlns:a16="http://schemas.microsoft.com/office/drawing/2014/main" id="{8F166CAE-D057-0D4A-9755-D8840824EE59}"/>
              </a:ext>
            </a:extLst>
          </p:cNvPr>
          <p:cNvSpPr/>
          <p:nvPr/>
        </p:nvSpPr>
        <p:spPr>
          <a:xfrm>
            <a:off x="12454482" y="9653749"/>
            <a:ext cx="12192000" cy="1333698"/>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4000" dirty="0">
                <a:solidFill>
                  <a:srgbClr val="35B2E4"/>
                </a:solidFill>
                <a:latin typeface="Calibri" panose="020F0502020204030204" pitchFamily="34" charset="0"/>
                <a:ea typeface="Helvetica Neue Medium"/>
                <a:cs typeface="Calibri" panose="020F0502020204030204" pitchFamily="34" charset="0"/>
                <a:sym typeface="Helvetica Neue Medium"/>
              </a:rPr>
              <a:t>What is the purpose of these murals?</a:t>
            </a:r>
          </a:p>
          <a:p>
            <a:pPr marL="0" marR="0" indent="0" defTabSz="825500" rtl="0" fontAlgn="auto" latinLnBrk="0" hangingPunct="0">
              <a:lnSpc>
                <a:spcPct val="100000"/>
              </a:lnSpc>
              <a:spcBef>
                <a:spcPts val="0"/>
              </a:spcBef>
              <a:spcAft>
                <a:spcPts val="0"/>
              </a:spcAft>
              <a:buClrTx/>
              <a:buSzTx/>
              <a:buFontTx/>
              <a:buNone/>
              <a:tabLst/>
            </a:pPr>
            <a:r>
              <a:rPr lang="en-US" sz="4000" dirty="0">
                <a:solidFill>
                  <a:srgbClr val="35B2E4"/>
                </a:solidFill>
                <a:latin typeface="Calibri" panose="020F0502020204030204" pitchFamily="34" charset="0"/>
                <a:ea typeface="Helvetica Neue Medium"/>
                <a:cs typeface="Calibri" panose="020F0502020204030204" pitchFamily="34" charset="0"/>
                <a:sym typeface="Helvetica Neue Medium"/>
              </a:rPr>
              <a:t>Who is the target audience?</a:t>
            </a:r>
          </a:p>
        </p:txBody>
      </p:sp>
      <p:sp>
        <p:nvSpPr>
          <p:cNvPr id="20" name="Rectangle 19">
            <a:extLst>
              <a:ext uri="{FF2B5EF4-FFF2-40B4-BE49-F238E27FC236}">
                <a16:creationId xmlns:a16="http://schemas.microsoft.com/office/drawing/2014/main" id="{A91595BD-404D-D446-9426-3D03FCBD1610}"/>
              </a:ext>
            </a:extLst>
          </p:cNvPr>
          <p:cNvSpPr/>
          <p:nvPr/>
        </p:nvSpPr>
        <p:spPr>
          <a:xfrm>
            <a:off x="627017" y="11909476"/>
            <a:ext cx="18314126" cy="1518364"/>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lang="en-US" sz="6000" b="1" dirty="0">
                <a:solidFill>
                  <a:srgbClr val="35B2E4"/>
                </a:solidFill>
                <a:latin typeface="Calibri" panose="020F0502020204030204" pitchFamily="34" charset="0"/>
                <a:ea typeface="Helvetica Neue Medium"/>
                <a:cs typeface="Calibri" panose="020F0502020204030204" pitchFamily="34" charset="0"/>
                <a:sym typeface="Helvetica Neue Medium"/>
              </a:rPr>
              <a:t>Starter: Comparing sources</a:t>
            </a:r>
          </a:p>
          <a:p>
            <a:pPr marL="0" marR="0" indent="0"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rPr>
              <a:t>Give students these two sources and ask them to deconstruct the sources by asking them these 5 questions</a:t>
            </a:r>
            <a:endParaRPr lang="en-US" sz="2800" dirty="0">
              <a:solidFill>
                <a:srgbClr val="35B2E4"/>
              </a:solidFill>
              <a:latin typeface="Calibri" panose="020F0502020204030204" pitchFamily="34" charset="0"/>
              <a:ea typeface="Helvetica Neue Medium"/>
              <a:cs typeface="Calibri" panose="020F0502020204030204" pitchFamily="34" charset="0"/>
              <a:sym typeface="Helvetica Neue Medium"/>
            </a:endParaRPr>
          </a:p>
        </p:txBody>
      </p:sp>
    </p:spTree>
    <p:extLst>
      <p:ext uri="{BB962C8B-B14F-4D97-AF65-F5344CB8AC3E}">
        <p14:creationId xmlns:p14="http://schemas.microsoft.com/office/powerpoint/2010/main" val="261114970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27BE56A-3A16-F742-82F7-63D19A8C97FE}"/>
              </a:ext>
            </a:extLst>
          </p:cNvPr>
          <p:cNvSpPr/>
          <p:nvPr/>
        </p:nvSpPr>
        <p:spPr>
          <a:xfrm>
            <a:off x="19258889" y="589293"/>
            <a:ext cx="4681154" cy="5000856"/>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5400" b="1"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Key Enquiry:</a:t>
            </a:r>
          </a:p>
          <a:p>
            <a:pPr marL="0" marR="0" indent="0" algn="ctr" defTabSz="825500" rtl="0" fontAlgn="auto" latinLnBrk="0" hangingPunct="0">
              <a:lnSpc>
                <a:spcPct val="100000"/>
              </a:lnSpc>
              <a:spcBef>
                <a:spcPts val="0"/>
              </a:spcBef>
              <a:spcAft>
                <a:spcPts val="0"/>
              </a:spcAft>
              <a:buClrTx/>
              <a:buSzTx/>
              <a:buFontTx/>
              <a:buNone/>
              <a:tabLst/>
            </a:pPr>
            <a:endParaRPr lang="en-US" sz="5400" b="1"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algn="ctr"/>
            <a:r>
              <a:rPr lang="en-GB" dirty="0">
                <a:solidFill>
                  <a:srgbClr val="35B2E4"/>
                </a:solidFill>
                <a:latin typeface="Calibri" panose="020F0502020204030204" pitchFamily="34" charset="0"/>
                <a:cs typeface="Calibri" panose="020F0502020204030204" pitchFamily="34" charset="0"/>
              </a:rPr>
              <a:t>Who is to blame for the slow progress of the Peace Process?</a:t>
            </a:r>
          </a:p>
        </p:txBody>
      </p:sp>
      <p:pic>
        <p:nvPicPr>
          <p:cNvPr id="9" name="Picture 4">
            <a:extLst>
              <a:ext uri="{FF2B5EF4-FFF2-40B4-BE49-F238E27FC236}">
                <a16:creationId xmlns:a16="http://schemas.microsoft.com/office/drawing/2014/main" id="{5B61C5FD-DD50-6048-BC89-5E2EAB70E0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753"/>
          <a:stretch/>
        </p:blipFill>
        <p:spPr bwMode="auto">
          <a:xfrm>
            <a:off x="3002322" y="589293"/>
            <a:ext cx="13692009" cy="11447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1266C19-754A-E64E-B864-EF37D6D96616}"/>
              </a:ext>
            </a:extLst>
          </p:cNvPr>
          <p:cNvSpPr/>
          <p:nvPr/>
        </p:nvSpPr>
        <p:spPr>
          <a:xfrm>
            <a:off x="600892" y="12436994"/>
            <a:ext cx="17869989" cy="933589"/>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5400" dirty="0">
                <a:solidFill>
                  <a:srgbClr val="35B2E4"/>
                </a:solidFill>
                <a:latin typeface="Calibri" panose="020F0502020204030204" pitchFamily="34" charset="0"/>
                <a:ea typeface="Helvetica Neue Medium"/>
                <a:cs typeface="Calibri" panose="020F0502020204030204" pitchFamily="34" charset="0"/>
                <a:sym typeface="Helvetica Neue Medium"/>
              </a:rPr>
              <a:t>What are your first impressions of this mural?</a:t>
            </a:r>
            <a:endParaRPr lang="en-US" sz="2400" dirty="0">
              <a:solidFill>
                <a:srgbClr val="35B2E4"/>
              </a:solidFill>
              <a:latin typeface="Calibri" panose="020F0502020204030204" pitchFamily="34" charset="0"/>
              <a:ea typeface="Helvetica Neue Medium"/>
              <a:cs typeface="Calibri" panose="020F0502020204030204" pitchFamily="34" charset="0"/>
              <a:sym typeface="Helvetica Neue Medium"/>
            </a:endParaRPr>
          </a:p>
        </p:txBody>
      </p:sp>
    </p:spTree>
    <p:extLst>
      <p:ext uri="{BB962C8B-B14F-4D97-AF65-F5344CB8AC3E}">
        <p14:creationId xmlns:p14="http://schemas.microsoft.com/office/powerpoint/2010/main" val="3603547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A95CB-F7AF-B841-8682-016BEF6EFB2D}"/>
              </a:ext>
            </a:extLst>
          </p:cNvPr>
          <p:cNvSpPr/>
          <p:nvPr/>
        </p:nvSpPr>
        <p:spPr>
          <a:xfrm>
            <a:off x="19045645" y="388727"/>
            <a:ext cx="5146765" cy="12017136"/>
          </a:xfrm>
          <a:prstGeom prst="rect">
            <a:avLst/>
          </a:prstGeom>
        </p:spPr>
        <p:txBody>
          <a:bodyPr wrap="square">
            <a:spAutoFit/>
          </a:bodyPr>
          <a:lstStyle/>
          <a:p>
            <a:pPr algn="ctr">
              <a:spcBef>
                <a:spcPts val="0"/>
              </a:spcBef>
            </a:pPr>
            <a:r>
              <a:rPr lang="en-GB" sz="3200" b="1" u="sng" dirty="0">
                <a:solidFill>
                  <a:srgbClr val="35B2E4"/>
                </a:solidFill>
                <a:latin typeface="Calibri" panose="020F0502020204030204" pitchFamily="34" charset="0"/>
                <a:cs typeface="Calibri" panose="020F0502020204030204" pitchFamily="34" charset="0"/>
              </a:rPr>
              <a:t>Activity</a:t>
            </a:r>
          </a:p>
          <a:p>
            <a:pPr algn="ctr">
              <a:spcBef>
                <a:spcPts val="0"/>
              </a:spcBef>
            </a:pPr>
            <a:r>
              <a:rPr lang="en-GB" sz="3200" b="1" dirty="0">
                <a:solidFill>
                  <a:srgbClr val="35B2E4"/>
                </a:solidFill>
                <a:latin typeface="Calibri" panose="020F0502020204030204" pitchFamily="34" charset="0"/>
                <a:cs typeface="Calibri" panose="020F0502020204030204" pitchFamily="34" charset="0"/>
              </a:rPr>
              <a:t>Exploring political speeches</a:t>
            </a:r>
          </a:p>
          <a:p>
            <a:r>
              <a:rPr lang="en-GB" sz="3200" dirty="0">
                <a:solidFill>
                  <a:srgbClr val="35B2E4"/>
                </a:solidFill>
                <a:latin typeface="Calibri" panose="020F0502020204030204" pitchFamily="34" charset="0"/>
                <a:cs typeface="Calibri" panose="020F0502020204030204" pitchFamily="34" charset="0"/>
              </a:rPr>
              <a:t>Put students into pairs or groups of four. Give each pair (more challenging) the </a:t>
            </a:r>
            <a:r>
              <a:rPr lang="en-GB" sz="3200" u="sng" dirty="0">
                <a:solidFill>
                  <a:srgbClr val="0000FF"/>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Ian Paisley and Gerry Adams speeches from </a:t>
            </a:r>
            <a:r>
              <a:rPr lang="en-GB" sz="3200" u="sng" dirty="0">
                <a:solidFill>
                  <a:srgbClr val="35B2E4"/>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1994</a:t>
            </a:r>
            <a:r>
              <a:rPr lang="en-GB" sz="3200" u="sng" dirty="0">
                <a:solidFill>
                  <a:srgbClr val="35B2E4"/>
                </a:solidFill>
                <a:latin typeface="Calibri" panose="020F0502020204030204" pitchFamily="34" charset="0"/>
                <a:cs typeface="Calibri" panose="020F0502020204030204" pitchFamily="34" charset="0"/>
              </a:rPr>
              <a:t>.</a:t>
            </a:r>
          </a:p>
          <a:p>
            <a:r>
              <a:rPr lang="en-GB" sz="3200" dirty="0">
                <a:solidFill>
                  <a:srgbClr val="35B2E4"/>
                </a:solidFill>
                <a:latin typeface="Calibri" panose="020F0502020204030204" pitchFamily="34" charset="0"/>
                <a:cs typeface="Calibri" panose="020F0502020204030204" pitchFamily="34" charset="0"/>
              </a:rPr>
              <a:t>Ask pairs to analyse these sources and list the ways they are different and the same. Compare and contrast the following aspects: </a:t>
            </a:r>
          </a:p>
          <a:p>
            <a:endParaRPr lang="en-GB" sz="3200" dirty="0">
              <a:solidFill>
                <a:srgbClr val="35B2E4"/>
              </a:solidFill>
              <a:latin typeface="Calibri" panose="020F0502020204030204" pitchFamily="34" charset="0"/>
              <a:cs typeface="Calibri" panose="020F0502020204030204" pitchFamily="34" charset="0"/>
            </a:endParaRPr>
          </a:p>
          <a:p>
            <a:pPr marL="457200" indent="-457200">
              <a:spcBef>
                <a:spcPts val="0"/>
              </a:spcBef>
              <a:buFont typeface="Arial" panose="020B0604020202020204" pitchFamily="34" charset="0"/>
              <a:buChar char="•"/>
            </a:pPr>
            <a:r>
              <a:rPr lang="en-GB" sz="3200" dirty="0">
                <a:solidFill>
                  <a:srgbClr val="35B2E4"/>
                </a:solidFill>
                <a:latin typeface="Calibri" panose="020F0502020204030204" pitchFamily="34" charset="0"/>
                <a:cs typeface="Calibri" panose="020F0502020204030204" pitchFamily="34" charset="0"/>
              </a:rPr>
              <a:t>What is the message?</a:t>
            </a:r>
          </a:p>
          <a:p>
            <a:pPr marL="457200" indent="-457200">
              <a:spcBef>
                <a:spcPts val="0"/>
              </a:spcBef>
              <a:buFont typeface="Arial" panose="020B0604020202020204" pitchFamily="34" charset="0"/>
              <a:buChar char="•"/>
            </a:pPr>
            <a:r>
              <a:rPr lang="en-GB" sz="3200" dirty="0">
                <a:solidFill>
                  <a:srgbClr val="35B2E4"/>
                </a:solidFill>
                <a:latin typeface="Calibri" panose="020F0502020204030204" pitchFamily="34" charset="0"/>
                <a:cs typeface="Calibri" panose="020F0502020204030204" pitchFamily="34" charset="0"/>
              </a:rPr>
              <a:t>What historical examples have they chosen? </a:t>
            </a:r>
          </a:p>
          <a:p>
            <a:pPr marL="457200" indent="-457200">
              <a:spcBef>
                <a:spcPts val="0"/>
              </a:spcBef>
              <a:buFont typeface="Arial" panose="020B0604020202020204" pitchFamily="34" charset="0"/>
              <a:buChar char="•"/>
            </a:pPr>
            <a:r>
              <a:rPr lang="en-GB" sz="3200" dirty="0">
                <a:solidFill>
                  <a:srgbClr val="35B2E4"/>
                </a:solidFill>
                <a:latin typeface="Calibri" panose="020F0502020204030204" pitchFamily="34" charset="0"/>
                <a:cs typeface="Calibri" panose="020F0502020204030204" pitchFamily="34" charset="0"/>
              </a:rPr>
              <a:t>What is the purpose of these speeches?</a:t>
            </a:r>
          </a:p>
          <a:p>
            <a:pPr marL="457200" indent="-457200">
              <a:spcBef>
                <a:spcPts val="0"/>
              </a:spcBef>
              <a:buFont typeface="Arial" panose="020B0604020202020204" pitchFamily="34" charset="0"/>
              <a:buChar char="•"/>
            </a:pPr>
            <a:r>
              <a:rPr lang="en-GB" sz="3200" dirty="0">
                <a:solidFill>
                  <a:srgbClr val="35B2E4"/>
                </a:solidFill>
                <a:latin typeface="Calibri" panose="020F0502020204030204" pitchFamily="34" charset="0"/>
                <a:cs typeface="Calibri" panose="020F0502020204030204" pitchFamily="34" charset="0"/>
              </a:rPr>
              <a:t>What is the tone of these speeches? </a:t>
            </a:r>
          </a:p>
          <a:p>
            <a:pPr marL="457200" indent="-457200">
              <a:spcBef>
                <a:spcPts val="0"/>
              </a:spcBef>
              <a:buFont typeface="Arial" panose="020B0604020202020204" pitchFamily="34" charset="0"/>
              <a:buChar char="•"/>
            </a:pPr>
            <a:r>
              <a:rPr lang="en-GB" sz="3200" dirty="0">
                <a:solidFill>
                  <a:srgbClr val="35B2E4"/>
                </a:solidFill>
                <a:latin typeface="Calibri" panose="020F0502020204030204" pitchFamily="34" charset="0"/>
                <a:cs typeface="Calibri" panose="020F0502020204030204" pitchFamily="34" charset="0"/>
              </a:rPr>
              <a:t>What is the target audience?</a:t>
            </a:r>
          </a:p>
        </p:txBody>
      </p:sp>
      <p:pic>
        <p:nvPicPr>
          <p:cNvPr id="7" name="Picture 6" descr="Text, letter&#10;&#10;Description automatically generated">
            <a:extLst>
              <a:ext uri="{FF2B5EF4-FFF2-40B4-BE49-F238E27FC236}">
                <a16:creationId xmlns:a16="http://schemas.microsoft.com/office/drawing/2014/main" id="{7F8FBEDE-E079-534B-94F1-4DB0BD495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93" y="452238"/>
            <a:ext cx="8626110" cy="11887200"/>
          </a:xfrm>
          <a:prstGeom prst="rect">
            <a:avLst/>
          </a:prstGeom>
          <a:ln>
            <a:solidFill>
              <a:srgbClr val="35BCF3"/>
            </a:solidFill>
          </a:ln>
        </p:spPr>
      </p:pic>
      <p:pic>
        <p:nvPicPr>
          <p:cNvPr id="9" name="Picture 8" descr="Text, letter&#10;&#10;Description automatically generated">
            <a:extLst>
              <a:ext uri="{FF2B5EF4-FFF2-40B4-BE49-F238E27FC236}">
                <a16:creationId xmlns:a16="http://schemas.microsoft.com/office/drawing/2014/main" id="{75DCF4ED-B7EA-204A-B9C0-80560F220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6379" y="452238"/>
            <a:ext cx="9051078" cy="11887200"/>
          </a:xfrm>
          <a:prstGeom prst="rect">
            <a:avLst/>
          </a:prstGeom>
          <a:ln>
            <a:solidFill>
              <a:srgbClr val="35BCF3"/>
            </a:solidFill>
          </a:ln>
        </p:spPr>
      </p:pic>
      <p:sp>
        <p:nvSpPr>
          <p:cNvPr id="10" name="Rectangle 9">
            <a:extLst>
              <a:ext uri="{FF2B5EF4-FFF2-40B4-BE49-F238E27FC236}">
                <a16:creationId xmlns:a16="http://schemas.microsoft.com/office/drawing/2014/main" id="{83629A54-47C9-164F-9A32-E468C45C81A3}"/>
              </a:ext>
            </a:extLst>
          </p:cNvPr>
          <p:cNvSpPr/>
          <p:nvPr/>
        </p:nvSpPr>
        <p:spPr>
          <a:xfrm>
            <a:off x="600893" y="12728231"/>
            <a:ext cx="17996564" cy="590931"/>
          </a:xfrm>
          <a:prstGeom prst="rect">
            <a:avLst/>
          </a:prstGeom>
        </p:spPr>
        <p:txBody>
          <a:bodyPr wrap="square">
            <a:spAutoFit/>
          </a:bodyPr>
          <a:lstStyle/>
          <a:p>
            <a:pPr algn="ctr">
              <a:spcBef>
                <a:spcPts val="0"/>
              </a:spcBef>
            </a:pPr>
            <a:r>
              <a:rPr lang="en-GB" sz="3600" b="1" dirty="0">
                <a:solidFill>
                  <a:srgbClr val="35B2E4"/>
                </a:solidFill>
                <a:latin typeface="Calibri" panose="020F0502020204030204" pitchFamily="34" charset="0"/>
                <a:cs typeface="Calibri" panose="020F0502020204030204" pitchFamily="34" charset="0"/>
              </a:rPr>
              <a:t>Discussion: </a:t>
            </a:r>
            <a:r>
              <a:rPr lang="en-GB" sz="3600" dirty="0">
                <a:solidFill>
                  <a:srgbClr val="35B2E4"/>
                </a:solidFill>
                <a:latin typeface="Calibri" panose="020F0502020204030204" pitchFamily="34" charset="0"/>
                <a:cs typeface="Calibri" panose="020F0502020204030204" pitchFamily="34" charset="0"/>
              </a:rPr>
              <a:t>To what extent are these speeches useful for an enquiry into the peace process? </a:t>
            </a:r>
          </a:p>
        </p:txBody>
      </p:sp>
    </p:spTree>
    <p:extLst>
      <p:ext uri="{BB962C8B-B14F-4D97-AF65-F5344CB8AC3E}">
        <p14:creationId xmlns:p14="http://schemas.microsoft.com/office/powerpoint/2010/main" val="25024363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raphical user interface&#10;&#10;Description automatically generated">
            <a:extLst>
              <a:ext uri="{FF2B5EF4-FFF2-40B4-BE49-F238E27FC236}">
                <a16:creationId xmlns:a16="http://schemas.microsoft.com/office/drawing/2014/main" id="{3E21FDF9-7D7F-6543-ABEC-AE0A3B17E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290" y="5563177"/>
            <a:ext cx="9648917" cy="7462968"/>
          </a:xfrm>
          <a:prstGeom prst="rect">
            <a:avLst/>
          </a:prstGeom>
        </p:spPr>
      </p:pic>
      <p:pic>
        <p:nvPicPr>
          <p:cNvPr id="14" name="Picture 13" descr="A person holding a sign&#10;&#10;Description automatically generated">
            <a:extLst>
              <a:ext uri="{FF2B5EF4-FFF2-40B4-BE49-F238E27FC236}">
                <a16:creationId xmlns:a16="http://schemas.microsoft.com/office/drawing/2014/main" id="{7887FA92-2303-3948-A9B3-EF45D1642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0" y="497834"/>
            <a:ext cx="7340600" cy="6083300"/>
          </a:xfrm>
          <a:prstGeom prst="rect">
            <a:avLst/>
          </a:prstGeom>
        </p:spPr>
      </p:pic>
      <p:sp>
        <p:nvSpPr>
          <p:cNvPr id="9" name="Rectangle 8">
            <a:extLst>
              <a:ext uri="{FF2B5EF4-FFF2-40B4-BE49-F238E27FC236}">
                <a16:creationId xmlns:a16="http://schemas.microsoft.com/office/drawing/2014/main" id="{EFBA6045-4C45-2F4E-9F70-D5888DC5C4D2}"/>
              </a:ext>
            </a:extLst>
          </p:cNvPr>
          <p:cNvSpPr/>
          <p:nvPr/>
        </p:nvSpPr>
        <p:spPr>
          <a:xfrm>
            <a:off x="19120315" y="140203"/>
            <a:ext cx="4807131" cy="11120993"/>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1" i="0" u="sng"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Activity </a:t>
            </a:r>
          </a:p>
          <a:p>
            <a:pPr marL="0" marR="0" indent="0" algn="ctr" defTabSz="825500" rtl="0" fontAlgn="auto" latinLnBrk="0" hangingPunct="0">
              <a:lnSpc>
                <a:spcPct val="100000"/>
              </a:lnSpc>
              <a:spcBef>
                <a:spcPts val="0"/>
              </a:spcBef>
              <a:spcAft>
                <a:spcPts val="0"/>
              </a:spcAft>
              <a:buClrTx/>
              <a:buSzTx/>
              <a:buFontTx/>
              <a:buNone/>
              <a:tabLst/>
            </a:pPr>
            <a:r>
              <a:rPr lang="en-US" sz="3600" b="1" dirty="0">
                <a:solidFill>
                  <a:srgbClr val="35B2E4"/>
                </a:solidFill>
                <a:latin typeface="Calibri" panose="020F0502020204030204" pitchFamily="34" charset="0"/>
                <a:ea typeface="Helvetica Neue Medium"/>
                <a:cs typeface="Calibri" panose="020F0502020204030204" pitchFamily="34" charset="0"/>
                <a:sym typeface="Helvetica Neue Medium"/>
              </a:rPr>
              <a:t>Preparing for a debate</a:t>
            </a:r>
            <a:endParaRPr kumimoji="0" lang="en-US" sz="3600" b="1"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lang="en-US" sz="3600" b="1" u="sng"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rPr>
              <a:t>Mix the groups so that they are different from the last debate:</a:t>
            </a:r>
          </a:p>
          <a:p>
            <a:pPr marL="0" marR="0" indent="0" defTabSz="825500" rtl="0" fontAlgn="auto" latinLnBrk="0" hangingPunct="0">
              <a:lnSpc>
                <a:spcPct val="100000"/>
              </a:lnSpc>
              <a:spcBef>
                <a:spcPts val="0"/>
              </a:spcBef>
              <a:spcAft>
                <a:spcPts val="0"/>
              </a:spcAft>
              <a:buClrTx/>
              <a:buSzTx/>
              <a:buFontTx/>
              <a:buNone/>
              <a:tabLst/>
            </a:pPr>
            <a:endParaRPr kumimoji="0" lang="en-US" sz="3200"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rPr>
              <a:t>In </a:t>
            </a:r>
            <a:r>
              <a:rPr kumimoji="0" lang="en-US" sz="3200"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groups of 10:</a:t>
            </a:r>
          </a:p>
          <a:p>
            <a:pPr marL="0" marR="0" indent="0" defTabSz="825500" rtl="0" fontAlgn="auto" latinLnBrk="0" hangingPunct="0">
              <a:lnSpc>
                <a:spcPct val="100000"/>
              </a:lnSpc>
              <a:spcBef>
                <a:spcPts val="0"/>
              </a:spcBef>
              <a:spcAft>
                <a:spcPts val="0"/>
              </a:spcAft>
              <a:buClrTx/>
              <a:buSzTx/>
              <a:buFontTx/>
              <a:buNone/>
              <a:tabLst/>
            </a:pPr>
            <a:endPar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685800" marR="0" indent="-685800"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200" b="1"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Team 1: </a:t>
            </a:r>
            <a:r>
              <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rPr>
              <a:t>Nationalists are responsible</a:t>
            </a:r>
            <a:endParaRPr kumimoji="0" lang="en-US" sz="3200"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endParaRPr>
          </a:p>
          <a:p>
            <a:pPr marL="685800" marR="0" indent="-6858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200" b="1" dirty="0">
                <a:solidFill>
                  <a:srgbClr val="35B2E4"/>
                </a:solidFill>
                <a:latin typeface="Calibri" panose="020F0502020204030204" pitchFamily="34" charset="0"/>
                <a:ea typeface="Helvetica Neue Medium"/>
                <a:cs typeface="Calibri" panose="020F0502020204030204" pitchFamily="34" charset="0"/>
                <a:sym typeface="Helvetica Neue Medium"/>
              </a:rPr>
              <a:t>Team 2: </a:t>
            </a:r>
            <a:r>
              <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rPr>
              <a:t>Unionists are responsible</a:t>
            </a:r>
          </a:p>
          <a:p>
            <a:pPr marR="0" defTabSz="825500" rtl="0" fontAlgn="auto" latinLnBrk="0" hangingPunct="0">
              <a:lnSpc>
                <a:spcPct val="100000"/>
              </a:lnSpc>
              <a:spcBef>
                <a:spcPts val="0"/>
              </a:spcBef>
              <a:spcAft>
                <a:spcPts val="0"/>
              </a:spcAft>
              <a:buClrTx/>
              <a:buSzTx/>
              <a:tabLst/>
            </a:pPr>
            <a:endParaRPr kumimoji="0" lang="en-US" sz="3200"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endParaRPr>
          </a:p>
          <a:p>
            <a:pPr marR="0" defTabSz="825500" rtl="0" fontAlgn="auto" latinLnBrk="0" hangingPunct="0">
              <a:lnSpc>
                <a:spcPct val="100000"/>
              </a:lnSpc>
              <a:spcBef>
                <a:spcPts val="0"/>
              </a:spcBef>
              <a:spcAft>
                <a:spcPts val="0"/>
              </a:spcAft>
              <a:buClrTx/>
              <a:buSzTx/>
              <a:tabLst/>
            </a:pPr>
            <a:r>
              <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rPr>
              <a:t>In teams, students are to explore the source packs (or selection of choices based on teacher’s judgement)  and decide on 4 lines of argument they could use, based on the source’s content.</a:t>
            </a:r>
          </a:p>
        </p:txBody>
      </p:sp>
      <p:pic>
        <p:nvPicPr>
          <p:cNvPr id="4" name="Picture 3" descr="A group of people standing on the side of a road&#10;&#10;Description automatically generated with low confidence">
            <a:extLst>
              <a:ext uri="{FF2B5EF4-FFF2-40B4-BE49-F238E27FC236}">
                <a16:creationId xmlns:a16="http://schemas.microsoft.com/office/drawing/2014/main" id="{73A0E9C4-9AE4-5C4E-A73F-260D4C620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94" y="497834"/>
            <a:ext cx="6604000" cy="5346700"/>
          </a:xfrm>
          <a:prstGeom prst="rect">
            <a:avLst/>
          </a:prstGeom>
        </p:spPr>
      </p:pic>
      <p:pic>
        <p:nvPicPr>
          <p:cNvPr id="6" name="Picture 5" descr="Text&#10;&#10;Description automatically generated">
            <a:extLst>
              <a:ext uri="{FF2B5EF4-FFF2-40B4-BE49-F238E27FC236}">
                <a16:creationId xmlns:a16="http://schemas.microsoft.com/office/drawing/2014/main" id="{34961820-86D4-DA41-B6CC-52C87ACD82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194" y="237879"/>
            <a:ext cx="8359482" cy="6896988"/>
          </a:xfrm>
          <a:prstGeom prst="rect">
            <a:avLst/>
          </a:prstGeom>
        </p:spPr>
      </p:pic>
      <p:pic>
        <p:nvPicPr>
          <p:cNvPr id="10" name="Picture 9" descr="Text, email&#10;&#10;Description automatically generated">
            <a:extLst>
              <a:ext uri="{FF2B5EF4-FFF2-40B4-BE49-F238E27FC236}">
                <a16:creationId xmlns:a16="http://schemas.microsoft.com/office/drawing/2014/main" id="{1BE32DEB-3A53-4745-898A-1905B1951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57" y="3974972"/>
            <a:ext cx="8993395" cy="4070356"/>
          </a:xfrm>
          <a:prstGeom prst="rect">
            <a:avLst/>
          </a:prstGeom>
        </p:spPr>
      </p:pic>
      <p:pic>
        <p:nvPicPr>
          <p:cNvPr id="12" name="Picture 11" descr="A group of people standing around a fire&#10;&#10;Description automatically generated with low confidence">
            <a:extLst>
              <a:ext uri="{FF2B5EF4-FFF2-40B4-BE49-F238E27FC236}">
                <a16:creationId xmlns:a16="http://schemas.microsoft.com/office/drawing/2014/main" id="{258BB0F6-A84A-264D-9E41-F03D4B28D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553" y="7117352"/>
            <a:ext cx="9648917" cy="6205311"/>
          </a:xfrm>
          <a:prstGeom prst="rect">
            <a:avLst/>
          </a:prstGeom>
        </p:spPr>
      </p:pic>
    </p:spTree>
    <p:extLst>
      <p:ext uri="{BB962C8B-B14F-4D97-AF65-F5344CB8AC3E}">
        <p14:creationId xmlns:p14="http://schemas.microsoft.com/office/powerpoint/2010/main" val="4926899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E61A9-8BF9-C449-A483-697FCA8D3FB8}"/>
              </a:ext>
            </a:extLst>
          </p:cNvPr>
          <p:cNvSpPr/>
          <p:nvPr/>
        </p:nvSpPr>
        <p:spPr>
          <a:xfrm>
            <a:off x="3683726" y="7749202"/>
            <a:ext cx="10058400" cy="59503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lnSpc>
                <a:spcPct val="100000"/>
              </a:lnSpc>
              <a:spcBef>
                <a:spcPts val="0"/>
              </a:spcBef>
            </a:pPr>
            <a:endParaRPr kumimoji="0" lang="en-US" sz="3200" b="0" i="0" u="none" strike="noStrike" cap="none" spc="0" normalizeH="0" baseline="0" dirty="0">
              <a:ln>
                <a:noFill/>
              </a:ln>
              <a:solidFill>
                <a:schemeClr val="tx1"/>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182500AB-A813-894A-B862-A40E6E8B231F}"/>
              </a:ext>
            </a:extLst>
          </p:cNvPr>
          <p:cNvSpPr/>
          <p:nvPr/>
        </p:nvSpPr>
        <p:spPr>
          <a:xfrm>
            <a:off x="3683726" y="8699863"/>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BBB9CA34-A086-9748-BE85-EF269C1B3A52}"/>
              </a:ext>
            </a:extLst>
          </p:cNvPr>
          <p:cNvSpPr/>
          <p:nvPr/>
        </p:nvSpPr>
        <p:spPr>
          <a:xfrm>
            <a:off x="19224030" y="854926"/>
            <a:ext cx="4807131" cy="8535670"/>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sng"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Homework</a:t>
            </a:r>
          </a:p>
          <a:p>
            <a:pPr marL="0" marR="0" indent="0" algn="ctr" defTabSz="825500" rtl="0" fontAlgn="auto" latinLnBrk="0" hangingPunct="0">
              <a:lnSpc>
                <a:spcPct val="100000"/>
              </a:lnSpc>
              <a:spcBef>
                <a:spcPts val="0"/>
              </a:spcBef>
              <a:spcAft>
                <a:spcPts val="0"/>
              </a:spcAft>
              <a:buClrTx/>
              <a:buSzTx/>
              <a:buFontTx/>
              <a:buNone/>
              <a:tabLst/>
            </a:pPr>
            <a:endParaRPr lang="en-US" sz="4000" b="1" u="sng"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defTabSz="825500">
              <a:lnSpc>
                <a:spcPct val="100000"/>
              </a:lnSpc>
              <a:spcBef>
                <a:spcPts val="0"/>
              </a:spcBef>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Split the class into two groups</a:t>
            </a:r>
          </a:p>
          <a:p>
            <a:pPr defTabSz="825500">
              <a:lnSpc>
                <a:spcPct val="100000"/>
              </a:lnSpc>
              <a:spcBef>
                <a:spcPts val="0"/>
              </a:spcBef>
            </a:pPr>
            <a:endPar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571500" indent="-571500" defTabSz="825500">
              <a:lnSpc>
                <a:spcPct val="100000"/>
              </a:lnSpc>
              <a:spcBef>
                <a:spcPts val="0"/>
              </a:spcBef>
              <a:buFont typeface="Arial" panose="020B0604020202020204" pitchFamily="34" charset="0"/>
              <a:buChar char="•"/>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Group  1 watch the ‘</a:t>
            </a:r>
            <a:r>
              <a:rPr lang="en-US" sz="3600" b="1" dirty="0">
                <a:solidFill>
                  <a:srgbClr val="35B2E4"/>
                </a:solidFill>
                <a:latin typeface="Calibri" panose="020F0502020204030204" pitchFamily="34" charset="0"/>
                <a:ea typeface="Helvetica Neue Medium"/>
                <a:cs typeface="Calibri" panose="020F0502020204030204" pitchFamily="34" charset="0"/>
                <a:sym typeface="Helvetica Neue Medium"/>
              </a:rPr>
              <a:t>Nationalists are to blame’ </a:t>
            </a: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side </a:t>
            </a:r>
          </a:p>
          <a:p>
            <a:pPr marL="571500" indent="-571500" defTabSz="825500">
              <a:lnSpc>
                <a:spcPct val="100000"/>
              </a:lnSpc>
              <a:spcBef>
                <a:spcPts val="0"/>
              </a:spcBef>
              <a:buFont typeface="Arial" panose="020B0604020202020204" pitchFamily="34" charset="0"/>
              <a:buChar char="•"/>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Group 2: watch the ‘</a:t>
            </a:r>
            <a:r>
              <a:rPr lang="en-US" sz="3600" b="1" dirty="0">
                <a:solidFill>
                  <a:srgbClr val="35B2E4"/>
                </a:solidFill>
                <a:latin typeface="Calibri" panose="020F0502020204030204" pitchFamily="34" charset="0"/>
                <a:ea typeface="Helvetica Neue Medium"/>
                <a:cs typeface="Calibri" panose="020F0502020204030204" pitchFamily="34" charset="0"/>
                <a:sym typeface="Helvetica Neue Medium"/>
              </a:rPr>
              <a:t>Unionists are to blame’</a:t>
            </a: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 side</a:t>
            </a:r>
            <a:endParaRPr lang="en-US" sz="3600" b="1"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defTabSz="825500">
              <a:lnSpc>
                <a:spcPct val="100000"/>
              </a:lnSpc>
              <a:spcBef>
                <a:spcPts val="0"/>
              </a:spcBef>
            </a:pPr>
            <a:endPar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defTabSz="825500">
              <a:lnSpc>
                <a:spcPct val="100000"/>
              </a:lnSpc>
              <a:spcBef>
                <a:spcPts val="0"/>
              </a:spcBef>
            </a:pPr>
            <a:r>
              <a:rPr lang="en-US" sz="3600" dirty="0">
                <a:solidFill>
                  <a:srgbClr val="35B2E4"/>
                </a:solidFill>
                <a:latin typeface="Calibri" panose="020F0502020204030204" pitchFamily="34" charset="0"/>
                <a:ea typeface="Helvetica Neue Medium"/>
                <a:cs typeface="Calibri" panose="020F0502020204030204" pitchFamily="34" charset="0"/>
                <a:sym typeface="Helvetica Neue Medium"/>
              </a:rPr>
              <a:t>Make a note of some possible lines of argument you can use.</a:t>
            </a:r>
          </a:p>
        </p:txBody>
      </p:sp>
      <p:sp>
        <p:nvSpPr>
          <p:cNvPr id="13" name="Rectangle 12">
            <a:extLst>
              <a:ext uri="{FF2B5EF4-FFF2-40B4-BE49-F238E27FC236}">
                <a16:creationId xmlns:a16="http://schemas.microsoft.com/office/drawing/2014/main" id="{C5F2E715-79BF-464D-8588-F6EC63BF3E9A}"/>
              </a:ext>
            </a:extLst>
          </p:cNvPr>
          <p:cNvSpPr/>
          <p:nvPr/>
        </p:nvSpPr>
        <p:spPr>
          <a:xfrm>
            <a:off x="352839" y="11199011"/>
            <a:ext cx="18019043" cy="757130"/>
          </a:xfrm>
          <a:prstGeom prst="rect">
            <a:avLst/>
          </a:prstGeom>
        </p:spPr>
        <p:txBody>
          <a:bodyPr wrap="square">
            <a:spAutoFit/>
          </a:bodyPr>
          <a:lstStyle/>
          <a:p>
            <a:pPr algn="ctr"/>
            <a:r>
              <a:rPr lang="en-US" dirty="0">
                <a:hlinkClick r:id="rId3"/>
              </a:rPr>
              <a:t>https://</a:t>
            </a:r>
            <a:r>
              <a:rPr lang="en-US" dirty="0" err="1">
                <a:hlinkClick r:id="rId3"/>
              </a:rPr>
              <a:t>me.touchcast.com</a:t>
            </a:r>
            <a:r>
              <a:rPr lang="en-US" dirty="0">
                <a:hlinkClick r:id="rId3"/>
              </a:rPr>
              <a:t>/s/qgn1oerxog</a:t>
            </a:r>
            <a:endParaRPr lang="en-US" dirty="0"/>
          </a:p>
        </p:txBody>
      </p:sp>
      <p:pic>
        <p:nvPicPr>
          <p:cNvPr id="5" name="Picture 4" descr="A picture containing text, person, screenshot&#10;&#10;Description automatically generated">
            <a:extLst>
              <a:ext uri="{FF2B5EF4-FFF2-40B4-BE49-F238E27FC236}">
                <a16:creationId xmlns:a16="http://schemas.microsoft.com/office/drawing/2014/main" id="{75186802-509E-BB4E-AC8F-3E004F48A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39" y="854926"/>
            <a:ext cx="17961667" cy="9343569"/>
          </a:xfrm>
          <a:prstGeom prst="rect">
            <a:avLst/>
          </a:prstGeom>
        </p:spPr>
      </p:pic>
    </p:spTree>
    <p:extLst>
      <p:ext uri="{BB962C8B-B14F-4D97-AF65-F5344CB8AC3E}">
        <p14:creationId xmlns:p14="http://schemas.microsoft.com/office/powerpoint/2010/main" val="194945515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C57E5F-1813-F24D-AF81-D06ED48E101D}"/>
              </a:ext>
            </a:extLst>
          </p:cNvPr>
          <p:cNvSpPr/>
          <p:nvPr/>
        </p:nvSpPr>
        <p:spPr>
          <a:xfrm>
            <a:off x="19202400" y="723654"/>
            <a:ext cx="4769708" cy="7806753"/>
          </a:xfrm>
          <a:prstGeom prst="rect">
            <a:avLst/>
          </a:prstGeom>
        </p:spPr>
        <p:txBody>
          <a:bodyPr wrap="square">
            <a:spAutoFit/>
          </a:bodyPr>
          <a:lstStyle/>
          <a:p>
            <a:pPr algn="ctr"/>
            <a:r>
              <a:rPr lang="en-GB" b="1" u="sng" dirty="0">
                <a:solidFill>
                  <a:srgbClr val="35BCF3"/>
                </a:solidFill>
                <a:latin typeface="Calibri" panose="020F0502020204030204" pitchFamily="34" charset="0"/>
                <a:cs typeface="Calibri" panose="020F0502020204030204" pitchFamily="34" charset="0"/>
              </a:rPr>
              <a:t>Activity </a:t>
            </a:r>
          </a:p>
          <a:p>
            <a:pPr algn="ctr"/>
            <a:r>
              <a:rPr lang="en-GB" b="1" dirty="0">
                <a:solidFill>
                  <a:srgbClr val="35BCF3"/>
                </a:solidFill>
                <a:latin typeface="Calibri" panose="020F0502020204030204" pitchFamily="34" charset="0"/>
                <a:cs typeface="Calibri" panose="020F0502020204030204" pitchFamily="34" charset="0"/>
              </a:rPr>
              <a:t>Preparing for a debate</a:t>
            </a:r>
          </a:p>
          <a:p>
            <a:r>
              <a:rPr lang="en-GB" dirty="0">
                <a:solidFill>
                  <a:srgbClr val="35BCF3"/>
                </a:solidFill>
                <a:latin typeface="Calibri" panose="020F0502020204030204" pitchFamily="34" charset="0"/>
                <a:cs typeface="Calibri" panose="020F0502020204030204" pitchFamily="34" charset="0"/>
              </a:rPr>
              <a:t>Ask a one or more pair(s) to model how to use a source to make an argument. </a:t>
            </a:r>
          </a:p>
          <a:p>
            <a:r>
              <a:rPr lang="en-GB" dirty="0">
                <a:solidFill>
                  <a:srgbClr val="35BCF3"/>
                </a:solidFill>
                <a:latin typeface="Calibri" panose="020F0502020204030204" pitchFamily="34" charset="0"/>
                <a:cs typeface="Calibri" panose="020F0502020204030204" pitchFamily="34" charset="0"/>
              </a:rPr>
              <a:t>Discuss as a class.</a:t>
            </a:r>
            <a:endParaRPr lang="en-US" dirty="0">
              <a:solidFill>
                <a:srgbClr val="35BCF3"/>
              </a:solidFill>
              <a:latin typeface="Calibri" panose="020F0502020204030204" pitchFamily="34" charset="0"/>
              <a:cs typeface="Calibri" panose="020F0502020204030204" pitchFamily="34" charset="0"/>
            </a:endParaRPr>
          </a:p>
        </p:txBody>
      </p:sp>
      <p:sp>
        <p:nvSpPr>
          <p:cNvPr id="7" name="Rounded Rectangular Callout 6">
            <a:extLst>
              <a:ext uri="{FF2B5EF4-FFF2-40B4-BE49-F238E27FC236}">
                <a16:creationId xmlns:a16="http://schemas.microsoft.com/office/drawing/2014/main" id="{CFC1F34B-AFAF-B54B-9E0F-86E02D158B73}"/>
              </a:ext>
            </a:extLst>
          </p:cNvPr>
          <p:cNvSpPr/>
          <p:nvPr/>
        </p:nvSpPr>
        <p:spPr>
          <a:xfrm>
            <a:off x="11294076" y="4627030"/>
            <a:ext cx="6796216" cy="1203166"/>
          </a:xfrm>
          <a:prstGeom prst="wedgeRoundRectCallout">
            <a:avLst>
              <a:gd name="adj1" fmla="val -62651"/>
              <a:gd name="adj2" fmla="val 16467"/>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Helvetica Neue Medium"/>
                <a:ea typeface="Helvetica Neue Medium"/>
                <a:cs typeface="Helvetica Neue Medium"/>
                <a:sym typeface="Helvetica Neue Medium"/>
              </a:rPr>
              <a:t>What quotes could you use in an argument?</a:t>
            </a:r>
          </a:p>
        </p:txBody>
      </p:sp>
      <p:sp>
        <p:nvSpPr>
          <p:cNvPr id="8" name="Rounded Rectangular Callout 7">
            <a:extLst>
              <a:ext uri="{FF2B5EF4-FFF2-40B4-BE49-F238E27FC236}">
                <a16:creationId xmlns:a16="http://schemas.microsoft.com/office/drawing/2014/main" id="{2344B56A-25B7-CA4F-B4B3-981C1C9C2EDA}"/>
              </a:ext>
            </a:extLst>
          </p:cNvPr>
          <p:cNvSpPr/>
          <p:nvPr/>
        </p:nvSpPr>
        <p:spPr>
          <a:xfrm>
            <a:off x="11294076" y="5984002"/>
            <a:ext cx="6796216" cy="1747996"/>
          </a:xfrm>
          <a:prstGeom prst="wedgeRoundRectCallout">
            <a:avLst>
              <a:gd name="adj1" fmla="val -62651"/>
              <a:gd name="adj2" fmla="val 16467"/>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Helvetica Neue Medium"/>
                <a:ea typeface="Helvetica Neue Medium"/>
                <a:cs typeface="Helvetica Neue Medium"/>
                <a:sym typeface="Helvetica Neue Medium"/>
              </a:rPr>
              <a:t>What can you learn from the content of the source? Is it based on facts, opinions or both?</a:t>
            </a:r>
          </a:p>
        </p:txBody>
      </p:sp>
      <p:sp>
        <p:nvSpPr>
          <p:cNvPr id="9" name="Rounded Rectangular Callout 8">
            <a:extLst>
              <a:ext uri="{FF2B5EF4-FFF2-40B4-BE49-F238E27FC236}">
                <a16:creationId xmlns:a16="http://schemas.microsoft.com/office/drawing/2014/main" id="{D840F4B2-E5F5-7841-B9E5-9083F63E5A1B}"/>
              </a:ext>
            </a:extLst>
          </p:cNvPr>
          <p:cNvSpPr/>
          <p:nvPr/>
        </p:nvSpPr>
        <p:spPr>
          <a:xfrm>
            <a:off x="11294076" y="12188059"/>
            <a:ext cx="6796216" cy="658336"/>
          </a:xfrm>
          <a:prstGeom prst="wedgeRoundRectCallout">
            <a:avLst>
              <a:gd name="adj1" fmla="val -62651"/>
              <a:gd name="adj2" fmla="val 16467"/>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Helvetica Neue Medium"/>
                <a:ea typeface="Helvetica Neue Medium"/>
                <a:cs typeface="Helvetica Neue Medium"/>
                <a:sym typeface="Helvetica Neue Medium"/>
              </a:rPr>
              <a:t>What was happening at the time?</a:t>
            </a:r>
          </a:p>
        </p:txBody>
      </p:sp>
      <p:sp>
        <p:nvSpPr>
          <p:cNvPr id="2" name="Rectangle 1">
            <a:extLst>
              <a:ext uri="{FF2B5EF4-FFF2-40B4-BE49-F238E27FC236}">
                <a16:creationId xmlns:a16="http://schemas.microsoft.com/office/drawing/2014/main" id="{3DF71ED7-3A34-8E46-B770-BFCE93915D42}"/>
              </a:ext>
            </a:extLst>
          </p:cNvPr>
          <p:cNvSpPr/>
          <p:nvPr/>
        </p:nvSpPr>
        <p:spPr>
          <a:xfrm>
            <a:off x="608482" y="723654"/>
            <a:ext cx="10039688" cy="12474184"/>
          </a:xfrm>
          <a:prstGeom prst="rect">
            <a:avLst/>
          </a:prstGeom>
        </p:spPr>
        <p:txBody>
          <a:bodyPr wrap="square">
            <a:spAutoFit/>
          </a:bodyPr>
          <a:lstStyle/>
          <a:p>
            <a:r>
              <a:rPr lang="en-GB" sz="2800" b="1" dirty="0">
                <a:latin typeface="TimesNewRomanPS"/>
              </a:rPr>
              <a:t>Gerry Adams: 'No assembly without Irish language act' </a:t>
            </a:r>
            <a:endParaRPr lang="en-GB" sz="2800" dirty="0"/>
          </a:p>
          <a:p>
            <a:r>
              <a:rPr lang="en-GB" sz="2800" dirty="0">
                <a:latin typeface="TimesNewRomanPSMT"/>
              </a:rPr>
              <a:t>The Sinn </a:t>
            </a:r>
            <a:r>
              <a:rPr lang="en-GB" sz="2800" dirty="0" err="1">
                <a:latin typeface="TimesNewRomanPSMT"/>
              </a:rPr>
              <a:t>Féin</a:t>
            </a:r>
            <a:r>
              <a:rPr lang="en-GB" sz="2800" dirty="0">
                <a:latin typeface="TimesNewRomanPSMT"/>
              </a:rPr>
              <a:t> president has said there will not be an assembly without an Irish language act. Gerry Adams was speaking as his party, the SDLP, Alliance, the Green Party, and People before Profit joined forces to call for an act. </a:t>
            </a:r>
            <a:endParaRPr lang="en-GB" sz="2800" dirty="0"/>
          </a:p>
          <a:p>
            <a:r>
              <a:rPr lang="en-GB" sz="2800" dirty="0">
                <a:latin typeface="TimesNewRomanPSMT"/>
              </a:rPr>
              <a:t>UUP leader Robin Swann said his party would not "give a blank cheque to Gerry Adams for discrimination against non-Irish speakers". </a:t>
            </a:r>
            <a:endParaRPr lang="en-GB" sz="2800" dirty="0"/>
          </a:p>
          <a:p>
            <a:r>
              <a:rPr lang="en-GB" sz="2800" dirty="0">
                <a:latin typeface="TimesNewRomanPSMT"/>
              </a:rPr>
              <a:t>The language issue has been a sticking point in talks to restore devolution. Northern Ireland has been without a functioning devolved government since January, when the coalition, led by the two biggest parties, the DUP and Sinn </a:t>
            </a:r>
            <a:r>
              <a:rPr lang="en-GB" sz="2800" dirty="0" err="1">
                <a:latin typeface="TimesNewRomanPSMT"/>
              </a:rPr>
              <a:t>Féin</a:t>
            </a:r>
            <a:r>
              <a:rPr lang="en-GB" sz="2800" dirty="0">
                <a:latin typeface="TimesNewRomanPSMT"/>
              </a:rPr>
              <a:t>, collapsed over a green energy scandal. Talks aimed at getting the power-sharing institutions up and running again ended earlier this year without agreement. </a:t>
            </a:r>
            <a:endParaRPr lang="en-GB" sz="2800" dirty="0"/>
          </a:p>
          <a:p>
            <a:r>
              <a:rPr lang="en-GB" sz="2800" dirty="0">
                <a:latin typeface="TimesNewRomanPSMT"/>
              </a:rPr>
              <a:t>Mr. Adams said society should respect everyone's rights. "There won't be an assembly without an </a:t>
            </a:r>
            <a:r>
              <a:rPr lang="en-GB" sz="2800" dirty="0" err="1">
                <a:latin typeface="TimesNewRomanPSMT"/>
              </a:rPr>
              <a:t>Acht</a:t>
            </a:r>
            <a:r>
              <a:rPr lang="en-GB" sz="2800" dirty="0">
                <a:latin typeface="TimesNewRomanPSMT"/>
              </a:rPr>
              <a:t> </a:t>
            </a:r>
            <a:r>
              <a:rPr lang="en-GB" sz="2800" dirty="0" err="1">
                <a:latin typeface="TimesNewRomanPSMT"/>
              </a:rPr>
              <a:t>na</a:t>
            </a:r>
            <a:r>
              <a:rPr lang="en-GB" sz="2800" dirty="0">
                <a:latin typeface="TimesNewRomanPSMT"/>
              </a:rPr>
              <a:t> </a:t>
            </a:r>
            <a:r>
              <a:rPr lang="en-GB" sz="2800" dirty="0" err="1">
                <a:latin typeface="TimesNewRomanPSMT"/>
              </a:rPr>
              <a:t>Gaeilge</a:t>
            </a:r>
            <a:r>
              <a:rPr lang="en-GB" sz="2800" dirty="0">
                <a:latin typeface="TimesNewRomanPSMT"/>
              </a:rPr>
              <a:t> (Irish language act). The DUP know that, the two governments know that. (...) </a:t>
            </a:r>
            <a:endParaRPr lang="en-GB" sz="2800" dirty="0"/>
          </a:p>
          <a:p>
            <a:r>
              <a:rPr lang="en-GB" sz="2800" dirty="0">
                <a:latin typeface="TimesNewRomanPSMT"/>
              </a:rPr>
              <a:t>However, Mr. Swann said equality and respect needed to be shown to all communities. "No matter how many times he (Gerry Adams) says otherwise, obligations to the Irish Language made under the Belfast Agreement have been fulfilled," said Mr. Swann. </a:t>
            </a:r>
            <a:endParaRPr lang="en-GB" sz="2800" dirty="0"/>
          </a:p>
          <a:p>
            <a:r>
              <a:rPr lang="en-GB" sz="2800" dirty="0">
                <a:latin typeface="Calibri" panose="020F0502020204030204" pitchFamily="34" charset="0"/>
              </a:rPr>
              <a:t>Abstract from an article published on the BBC website on 30</a:t>
            </a:r>
            <a:r>
              <a:rPr lang="en-GB" sz="1400" dirty="0">
                <a:latin typeface="Calibri" panose="020F0502020204030204" pitchFamily="34" charset="0"/>
              </a:rPr>
              <a:t>th </a:t>
            </a:r>
            <a:r>
              <a:rPr lang="en-GB" sz="2800" dirty="0">
                <a:latin typeface="Calibri" panose="020F0502020204030204" pitchFamily="34" charset="0"/>
              </a:rPr>
              <a:t>August 2017. </a:t>
            </a:r>
            <a:endParaRPr lang="en-GB" sz="2800" dirty="0"/>
          </a:p>
        </p:txBody>
      </p:sp>
      <p:sp>
        <p:nvSpPr>
          <p:cNvPr id="10" name="Rounded Rectangular Callout 9">
            <a:extLst>
              <a:ext uri="{FF2B5EF4-FFF2-40B4-BE49-F238E27FC236}">
                <a16:creationId xmlns:a16="http://schemas.microsoft.com/office/drawing/2014/main" id="{90F5B688-0EFD-2F41-9B33-BC15E269801A}"/>
              </a:ext>
            </a:extLst>
          </p:cNvPr>
          <p:cNvSpPr/>
          <p:nvPr/>
        </p:nvSpPr>
        <p:spPr>
          <a:xfrm>
            <a:off x="11390255" y="716532"/>
            <a:ext cx="6796216" cy="1203166"/>
          </a:xfrm>
          <a:prstGeom prst="wedgeRoundRectCallout">
            <a:avLst>
              <a:gd name="adj1" fmla="val -62651"/>
              <a:gd name="adj2" fmla="val 16467"/>
              <a:gd name="adj3" fmla="val 16667"/>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200" dirty="0">
                <a:solidFill>
                  <a:srgbClr val="35B2E4"/>
                </a:solidFill>
                <a:latin typeface="Helvetica Neue Medium"/>
                <a:ea typeface="Helvetica Neue Medium"/>
                <a:cs typeface="Helvetica Neue Medium"/>
                <a:sym typeface="Helvetica Neue Medium"/>
              </a:rPr>
              <a:t>To what extent is the author useful  in your enquiry?</a:t>
            </a:r>
          </a:p>
        </p:txBody>
      </p:sp>
    </p:spTree>
    <p:extLst>
      <p:ext uri="{BB962C8B-B14F-4D97-AF65-F5344CB8AC3E}">
        <p14:creationId xmlns:p14="http://schemas.microsoft.com/office/powerpoint/2010/main" val="27078273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E61A9-8BF9-C449-A483-697FCA8D3FB8}"/>
              </a:ext>
            </a:extLst>
          </p:cNvPr>
          <p:cNvSpPr/>
          <p:nvPr/>
        </p:nvSpPr>
        <p:spPr>
          <a:xfrm>
            <a:off x="3683726" y="7393577"/>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182500AB-A813-894A-B862-A40E6E8B231F}"/>
              </a:ext>
            </a:extLst>
          </p:cNvPr>
          <p:cNvSpPr/>
          <p:nvPr/>
        </p:nvSpPr>
        <p:spPr>
          <a:xfrm>
            <a:off x="3683726" y="8699863"/>
            <a:ext cx="10058400" cy="13062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71D00942-39B9-3C48-B30D-46CB1828176F}"/>
              </a:ext>
            </a:extLst>
          </p:cNvPr>
          <p:cNvSpPr/>
          <p:nvPr/>
        </p:nvSpPr>
        <p:spPr>
          <a:xfrm>
            <a:off x="19169743" y="198252"/>
            <a:ext cx="4807131" cy="11019427"/>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1" i="0" u="sng"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Activity:</a:t>
            </a:r>
            <a:endParaRPr lang="en-US" sz="2800" b="1" u="sng"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kumimoji="0" lang="en-US" sz="2800" b="1"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Prepare, Debate and Reflect</a:t>
            </a:r>
            <a:endParaRPr kumimoji="0" lang="en-US" sz="2800"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endParaRPr>
          </a:p>
          <a:p>
            <a:pPr marL="571500" indent="-571500">
              <a:buFont typeface="Arial" panose="020B0604020202020204" pitchFamily="34" charset="0"/>
              <a:buChar char="•"/>
            </a:pPr>
            <a:r>
              <a:rPr lang="en-GB" sz="2800" dirty="0">
                <a:solidFill>
                  <a:srgbClr val="35B2E4"/>
                </a:solidFill>
                <a:latin typeface="Calibri" panose="020F0502020204030204" pitchFamily="34" charset="0"/>
                <a:ea typeface="Helvetica Neue Medium"/>
                <a:cs typeface="Calibri" panose="020F0502020204030204" pitchFamily="34" charset="0"/>
                <a:sym typeface="Helvetica Neue Medium"/>
              </a:rPr>
              <a:t>I</a:t>
            </a:r>
            <a:r>
              <a:rPr lang="en-GB" sz="2800" dirty="0">
                <a:solidFill>
                  <a:srgbClr val="35B2E4"/>
                </a:solidFill>
                <a:latin typeface="Calibri" panose="020F0502020204030204" pitchFamily="34" charset="0"/>
                <a:cs typeface="Calibri" panose="020F0502020204030204" pitchFamily="34" charset="0"/>
              </a:rPr>
              <a:t>n groups of four prepare either </a:t>
            </a:r>
            <a:r>
              <a:rPr lang="en-GB" sz="2800" b="1" dirty="0">
                <a:solidFill>
                  <a:srgbClr val="35B2E4"/>
                </a:solidFill>
                <a:latin typeface="Calibri" panose="020F0502020204030204" pitchFamily="34" charset="0"/>
                <a:cs typeface="Calibri" panose="020F0502020204030204" pitchFamily="34" charset="0"/>
              </a:rPr>
              <a:t>‘Unionists are to blame’ </a:t>
            </a:r>
            <a:r>
              <a:rPr lang="en-GB" sz="2800" dirty="0">
                <a:solidFill>
                  <a:srgbClr val="35B2E4"/>
                </a:solidFill>
                <a:latin typeface="Calibri" panose="020F0502020204030204" pitchFamily="34" charset="0"/>
                <a:cs typeface="Calibri" panose="020F0502020204030204" pitchFamily="34" charset="0"/>
              </a:rPr>
              <a:t>or</a:t>
            </a:r>
            <a:r>
              <a:rPr lang="en-GB" sz="2800" b="1" dirty="0">
                <a:solidFill>
                  <a:srgbClr val="35B2E4"/>
                </a:solidFill>
                <a:latin typeface="Calibri" panose="020F0502020204030204" pitchFamily="34" charset="0"/>
                <a:cs typeface="Calibri" panose="020F0502020204030204" pitchFamily="34" charset="0"/>
              </a:rPr>
              <a:t> ‘Nationalists are to blame’ </a:t>
            </a:r>
            <a:r>
              <a:rPr lang="en-GB" sz="2800" dirty="0">
                <a:solidFill>
                  <a:srgbClr val="35B2E4"/>
                </a:solidFill>
                <a:latin typeface="Calibri" panose="020F0502020204030204" pitchFamily="34" charset="0"/>
                <a:cs typeface="Calibri" panose="020F0502020204030204" pitchFamily="34" charset="0"/>
              </a:rPr>
              <a:t>arguments. </a:t>
            </a:r>
          </a:p>
          <a:p>
            <a:pPr marL="571500" indent="-571500">
              <a:buFont typeface="Arial" panose="020B0604020202020204" pitchFamily="34" charset="0"/>
              <a:buChar char="•"/>
            </a:pPr>
            <a:r>
              <a:rPr lang="en-GB" sz="2800" dirty="0">
                <a:solidFill>
                  <a:srgbClr val="35B2E4"/>
                </a:solidFill>
                <a:latin typeface="Calibri" panose="020F0502020204030204" pitchFamily="34" charset="0"/>
                <a:cs typeface="Calibri" panose="020F0502020204030204" pitchFamily="34" charset="0"/>
              </a:rPr>
              <a:t>Give students all the sources to explore </a:t>
            </a:r>
          </a:p>
          <a:p>
            <a:pPr marL="571500" indent="-571500">
              <a:buFont typeface="Arial" panose="020B0604020202020204" pitchFamily="34" charset="0"/>
              <a:buChar char="•"/>
            </a:pPr>
            <a:r>
              <a:rPr lang="en-GB" sz="2800" dirty="0">
                <a:solidFill>
                  <a:srgbClr val="35B2E4"/>
                </a:solidFill>
                <a:latin typeface="Calibri" panose="020F0502020204030204" pitchFamily="34" charset="0"/>
                <a:cs typeface="Calibri" panose="020F0502020204030204" pitchFamily="34" charset="0"/>
              </a:rPr>
              <a:t>Each student picks  sources to support his/her argument. </a:t>
            </a:r>
          </a:p>
          <a:p>
            <a:pPr marL="571500" indent="-571500">
              <a:buFont typeface="Arial" panose="020B0604020202020204" pitchFamily="34" charset="0"/>
              <a:buChar char="•"/>
            </a:pPr>
            <a:r>
              <a:rPr lang="en-GB" sz="2800" dirty="0">
                <a:solidFill>
                  <a:srgbClr val="35B2E4"/>
                </a:solidFill>
                <a:latin typeface="Calibri" panose="020F0502020204030204" pitchFamily="34" charset="0"/>
                <a:cs typeface="Calibri" panose="020F0502020204030204" pitchFamily="34" charset="0"/>
              </a:rPr>
              <a:t>Challenge students to look beyond a source’s content and make comments on a source’s provenance.</a:t>
            </a:r>
          </a:p>
          <a:p>
            <a:pPr marL="571500" indent="-571500">
              <a:buFont typeface="Arial" panose="020B0604020202020204" pitchFamily="34" charset="0"/>
              <a:buChar char="•"/>
            </a:pPr>
            <a:r>
              <a:rPr lang="en-GB" sz="2800" dirty="0">
                <a:solidFill>
                  <a:srgbClr val="35B2E4"/>
                </a:solidFill>
                <a:latin typeface="Calibri" panose="020F0502020204030204" pitchFamily="34" charset="0"/>
                <a:cs typeface="Calibri" panose="020F0502020204030204" pitchFamily="34" charset="0"/>
              </a:rPr>
              <a:t>Then run debates in groups of ten (two teams of four and two judges) </a:t>
            </a:r>
          </a:p>
          <a:p>
            <a:pPr marL="571500" indent="-571500">
              <a:buFont typeface="Arial" panose="020B0604020202020204" pitchFamily="34" charset="0"/>
              <a:buChar char="•"/>
            </a:pPr>
            <a:r>
              <a:rPr lang="en-GB" sz="2800" dirty="0">
                <a:solidFill>
                  <a:srgbClr val="35B2E4"/>
                </a:solidFill>
                <a:latin typeface="Calibri" panose="020F0502020204030204" pitchFamily="34" charset="0"/>
                <a:cs typeface="Calibri" panose="020F0502020204030204" pitchFamily="34" charset="0"/>
              </a:rPr>
              <a:t>Reflection</a:t>
            </a:r>
          </a:p>
        </p:txBody>
      </p:sp>
      <p:pic>
        <p:nvPicPr>
          <p:cNvPr id="5" name="Picture 4" descr="Shape&#10;&#10;Description automatically generated">
            <a:extLst>
              <a:ext uri="{FF2B5EF4-FFF2-40B4-BE49-F238E27FC236}">
                <a16:creationId xmlns:a16="http://schemas.microsoft.com/office/drawing/2014/main" id="{153DD6B1-076C-A647-8520-96F297E15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34" y="1072262"/>
            <a:ext cx="17334784" cy="8552592"/>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D7B4FD7A-27BD-0B42-BC2B-E40716A30EE3}"/>
              </a:ext>
            </a:extLst>
          </p:cNvPr>
          <p:cNvSpPr/>
          <p:nvPr/>
        </p:nvSpPr>
        <p:spPr>
          <a:xfrm>
            <a:off x="885234" y="11180225"/>
            <a:ext cx="17358361" cy="2072362"/>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Don’t forget you can use the content from a source AND comment on its provenance (i.e., author, type of source, date).  You can also comment on its reliability and utility throughout your argument.  </a:t>
            </a:r>
          </a:p>
          <a:p>
            <a:pPr marL="0" marR="0" indent="0" algn="ctr" defTabSz="825500" rtl="0" fontAlgn="auto" latinLnBrk="0" hangingPunct="0">
              <a:lnSpc>
                <a:spcPct val="100000"/>
              </a:lnSpc>
              <a:spcBef>
                <a:spcPts val="0"/>
              </a:spcBef>
              <a:spcAft>
                <a:spcPts val="0"/>
              </a:spcAft>
              <a:buClrTx/>
              <a:buSzTx/>
              <a:buFontTx/>
              <a:buNone/>
              <a:tabLst/>
            </a:pPr>
            <a:endParaRPr lang="en-US" sz="3200" dirty="0">
              <a:solidFill>
                <a:srgbClr val="35B2E4"/>
              </a:solidFill>
              <a:latin typeface="Calibri" panose="020F0502020204030204" pitchFamily="34" charset="0"/>
              <a:ea typeface="Helvetica Neue Medium"/>
              <a:cs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kumimoji="0" lang="en-US" sz="3200" b="1" i="0" strike="noStrike" cap="none" spc="0" normalizeH="0" baseline="0" dirty="0">
                <a:ln>
                  <a:noFill/>
                </a:ln>
                <a:solidFill>
                  <a:srgbClr val="35B2E4"/>
                </a:solidFill>
                <a:effectLst/>
                <a:uFillTx/>
                <a:latin typeface="Calibri" panose="020F0502020204030204" pitchFamily="34" charset="0"/>
                <a:ea typeface="Helvetica Neue Medium"/>
                <a:cs typeface="Calibri" panose="020F0502020204030204" pitchFamily="34" charset="0"/>
                <a:sym typeface="Helvetica Neue Medium"/>
              </a:rPr>
              <a:t>Remember, you are trying to persuade your audience that your argument is the most important one.</a:t>
            </a:r>
          </a:p>
        </p:txBody>
      </p:sp>
    </p:spTree>
    <p:extLst>
      <p:ext uri="{BB962C8B-B14F-4D97-AF65-F5344CB8AC3E}">
        <p14:creationId xmlns:p14="http://schemas.microsoft.com/office/powerpoint/2010/main" val="1334519304"/>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84533</TotalTime>
  <Words>782</Words>
  <Application>Microsoft Macintosh PowerPoint</Application>
  <PresentationFormat>Custom</PresentationFormat>
  <Paragraphs>68</Paragraphs>
  <Slides>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Helvetica Neue</vt:lpstr>
      <vt:lpstr>Helvetica Neue Medium</vt:lpstr>
      <vt:lpstr>TimesNewRomanPS</vt:lpstr>
      <vt:lpstr>TimesNewRomanPSMT</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Controversial history</dc:title>
  <cp:lastModifiedBy>Sarah Gillen</cp:lastModifiedBy>
  <cp:revision>43</cp:revision>
  <dcterms:modified xsi:type="dcterms:W3CDTF">2022-04-13T10:24:53Z</dcterms:modified>
</cp:coreProperties>
</file>