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0"/>
  </p:notesMasterIdLst>
  <p:sldIdLst>
    <p:sldId id="301" r:id="rId3"/>
    <p:sldId id="298" r:id="rId4"/>
    <p:sldId id="296" r:id="rId5"/>
    <p:sldId id="294" r:id="rId6"/>
    <p:sldId id="300" r:id="rId7"/>
    <p:sldId id="297" r:id="rId8"/>
    <p:sldId id="302" r:id="rId9"/>
  </p:sldIdLst>
  <p:sldSz cx="24384000" cy="13716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CF3"/>
    <a:srgbClr val="35B2E4"/>
    <a:srgbClr val="3AC5FF"/>
    <a:srgbClr val="39C3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27"/>
    <p:restoredTop sz="94726"/>
  </p:normalViewPr>
  <p:slideViewPr>
    <p:cSldViewPr snapToGrid="0" snapToObjects="1">
      <p:cViewPr varScale="1">
        <p:scale>
          <a:sx n="27" d="100"/>
          <a:sy n="27" d="100"/>
        </p:scale>
        <p:origin x="9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DED4E26-78AC-F749-B2A1-60FE53D9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10982306"/>
            <a:ext cx="18958314" cy="25590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8000"/>
              <a:t>Who is </a:t>
            </a:r>
            <a:r>
              <a:rPr lang="en-GB" sz="8000" dirty="0"/>
              <a:t>to blame for the failure of the Peace Process?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D98CA-DA87-8E42-AF5A-65A67F11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420682" cy="102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00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330039" y="564668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1: </a:t>
            </a: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Consider these two photographs commemorating US </a:t>
            </a:r>
            <a:r>
              <a:rPr kumimoji="0" lang="en-GB" sz="48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peace plans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BFBF1-1754-044E-B1BE-E3778A7ACB3F}"/>
              </a:ext>
            </a:extLst>
          </p:cNvPr>
          <p:cNvSpPr txBox="1"/>
          <p:nvPr/>
        </p:nvSpPr>
        <p:spPr>
          <a:xfrm>
            <a:off x="783771" y="11590523"/>
            <a:ext cx="1786345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1. What are the similarities and differences? </a:t>
            </a:r>
          </a:p>
        </p:txBody>
      </p:sp>
      <p:pic>
        <p:nvPicPr>
          <p:cNvPr id="4" name="Picture 3" descr="A group of men shaking hands&#10;&#10;Description automatically generated">
            <a:extLst>
              <a:ext uri="{FF2B5EF4-FFF2-40B4-BE49-F238E27FC236}">
                <a16:creationId xmlns:a16="http://schemas.microsoft.com/office/drawing/2014/main" id="{BE0B0FE0-AD93-DB49-9EB0-76D2292F24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8" y="1962003"/>
            <a:ext cx="10558272" cy="8991320"/>
          </a:xfrm>
          <a:prstGeom prst="rect">
            <a:avLst/>
          </a:prstGeom>
        </p:spPr>
      </p:pic>
      <p:pic>
        <p:nvPicPr>
          <p:cNvPr id="10" name="Picture 9" descr="Two me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45F09415-AEB5-354B-9365-D1A231C04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606" y="1498600"/>
            <a:ext cx="9557278" cy="98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019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337156" y="387685"/>
            <a:ext cx="23416462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2: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this evidence about the use of violence </a:t>
            </a:r>
            <a:endParaRPr lang="en-GB" sz="2800" i="0" dirty="0"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C89D3-39A2-6640-AFFD-977869652C76}"/>
              </a:ext>
            </a:extLst>
          </p:cNvPr>
          <p:cNvSpPr txBox="1"/>
          <p:nvPr/>
        </p:nvSpPr>
        <p:spPr>
          <a:xfrm>
            <a:off x="630382" y="11619788"/>
            <a:ext cx="1813560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ea"/>
                <a:cs typeface="+mn-cs"/>
                <a:sym typeface="Helvetica Neue"/>
              </a:rPr>
              <a:t>How are these two sources both similar and different?</a:t>
            </a:r>
          </a:p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lang="en-US" sz="4400" dirty="0">
                <a:latin typeface="+mn-ea"/>
              </a:rPr>
              <a:t>What might account for these similarities and differences?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618C2EB-CE3B-9540-B39E-C6A8E9641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190429"/>
            <a:ext cx="7392741" cy="10264741"/>
          </a:xfrm>
          <a:prstGeom prst="rect">
            <a:avLst/>
          </a:prstGeom>
        </p:spPr>
      </p:pic>
      <p:pic>
        <p:nvPicPr>
          <p:cNvPr id="9" name="Picture 8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F83E709C-FC96-9644-9CC5-B32CEB626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29" y="1345970"/>
            <a:ext cx="13804900" cy="101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3: </a:t>
            </a:r>
            <a:r>
              <a:rPr lang="en-GB" sz="44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these two pieces of evidence about the each side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33681-3A20-1ECF-109F-2378A6A4D49D}"/>
              </a:ext>
            </a:extLst>
          </p:cNvPr>
          <p:cNvSpPr/>
          <p:nvPr/>
        </p:nvSpPr>
        <p:spPr>
          <a:xfrm>
            <a:off x="928255" y="10925636"/>
            <a:ext cx="17962418" cy="2133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do these sources tell you about </a:t>
            </a: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Isra</a:t>
            </a: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eli and Palestinian society? 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might this affect chances for peace?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EA619B7-9458-BA43-80FB-E097F3C27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615" y="1360783"/>
            <a:ext cx="10876115" cy="8157087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1EBC7F0-C8CA-7E40-BDBD-FD630B614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" y="2063049"/>
            <a:ext cx="13071122" cy="74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4: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these opinion polls</a:t>
            </a:r>
            <a:endParaRPr lang="en-GB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82A01-DCFD-B722-C851-FCABB2FAF144}"/>
              </a:ext>
            </a:extLst>
          </p:cNvPr>
          <p:cNvSpPr/>
          <p:nvPr/>
        </p:nvSpPr>
        <p:spPr>
          <a:xfrm>
            <a:off x="216622" y="9738393"/>
            <a:ext cx="13800441" cy="1949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Are these polls telling us the same thing?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lang="en-GB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might account for changes in attitudes towards a two-state solution? Use YOK.</a:t>
            </a: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CF77F6-1CAD-7C4C-9F29-2E4C9DDF1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3" y="1833812"/>
            <a:ext cx="14023601" cy="6155155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3E518E-1D2F-2D4A-8DE2-F9F44DFD0B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063" y="231666"/>
            <a:ext cx="9711719" cy="10176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35394-E904-8441-A30F-A8D531AF973A}"/>
              </a:ext>
            </a:extLst>
          </p:cNvPr>
          <p:cNvSpPr txBox="1"/>
          <p:nvPr/>
        </p:nvSpPr>
        <p:spPr>
          <a:xfrm flipH="1">
            <a:off x="14240223" y="10310369"/>
            <a:ext cx="92155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V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oters identifying ‘right’ are less willing to make land concessions for peace  than voters identifying center or left</a:t>
            </a:r>
          </a:p>
        </p:txBody>
      </p:sp>
    </p:spTree>
    <p:extLst>
      <p:ext uri="{BB962C8B-B14F-4D97-AF65-F5344CB8AC3E}">
        <p14:creationId xmlns:p14="http://schemas.microsoft.com/office/powerpoint/2010/main" val="25709798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5: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Compare these two reports of the West Bank Barrier built after 2002</a:t>
            </a:r>
            <a:endParaRPr lang="en-GB" sz="44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F21A0-F545-3E4C-830F-DC64E15C4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0783"/>
            <a:ext cx="8442042" cy="1092499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AA5D9E-2ADA-4943-A4AF-204DF7E796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62" y="1647467"/>
            <a:ext cx="6941460" cy="1042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0DF81B-A0DF-1D4C-A787-214BBD796874}"/>
              </a:ext>
            </a:extLst>
          </p:cNvPr>
          <p:cNvSpPr txBox="1"/>
          <p:nvPr/>
        </p:nvSpPr>
        <p:spPr>
          <a:xfrm>
            <a:off x="17139684" y="1631004"/>
            <a:ext cx="6677569" cy="9058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14400" marR="0" indent="-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do the reports agree on? What do they disagree on?</a:t>
            </a:r>
          </a:p>
          <a:p>
            <a:pPr marL="914400" marR="0" indent="-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might explain the differences?</a:t>
            </a:r>
          </a:p>
          <a:p>
            <a:pPr marL="914400" marR="0" indent="-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dirty="0"/>
              <a:t>Do barriers help or hinder peace? Use your own knowledge.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914400" marR="0" indent="-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BE060-D6E4-F843-9B26-5C065CA3E1DF}"/>
              </a:ext>
            </a:extLst>
          </p:cNvPr>
          <p:cNvSpPr txBox="1"/>
          <p:nvPr/>
        </p:nvSpPr>
        <p:spPr>
          <a:xfrm>
            <a:off x="561009" y="11996344"/>
            <a:ext cx="81094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Stand With Us is an educational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organisation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supporting Israel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3CFBE-3EAC-FF46-9E5B-87FD7EE794E7}"/>
              </a:ext>
            </a:extLst>
          </p:cNvPr>
          <p:cNvSpPr txBox="1"/>
          <p:nvPr/>
        </p:nvSpPr>
        <p:spPr>
          <a:xfrm>
            <a:off x="9613863" y="12146440"/>
            <a:ext cx="694146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OCHA is the UN Office for the Coordination of </a:t>
            </a:r>
            <a:r>
              <a:rPr lang="en-US" sz="2400" dirty="0"/>
              <a:t>H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umanitarian Affairs</a:t>
            </a:r>
          </a:p>
        </p:txBody>
      </p:sp>
    </p:spTree>
    <p:extLst>
      <p:ext uri="{BB962C8B-B14F-4D97-AF65-F5344CB8AC3E}">
        <p14:creationId xmlns:p14="http://schemas.microsoft.com/office/powerpoint/2010/main" val="36094369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6: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evidence in a debate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BE857ED-E05E-00C0-DF9D-E82D5785001D}"/>
              </a:ext>
            </a:extLst>
          </p:cNvPr>
          <p:cNvSpPr/>
          <p:nvPr/>
        </p:nvSpPr>
        <p:spPr>
          <a:xfrm>
            <a:off x="3054927" y="3518738"/>
            <a:ext cx="19083178" cy="6196568"/>
          </a:xfrm>
          <a:prstGeom prst="wedge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Working in groups prepare to debate the proposition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GB" sz="66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6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“This house believes that the Israelis/the Palestinians are responsible for the failure of the Peace process.”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49727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109652</TotalTime>
  <Words>248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Helvetica Neue Medium</vt:lpstr>
      <vt:lpstr>Helvetica Neue</vt:lpstr>
      <vt:lpstr>Arial</vt:lpstr>
      <vt:lpstr>Open Sans</vt:lpstr>
      <vt:lpstr>21_BasicWhite</vt:lpstr>
      <vt:lpstr>Custom Design</vt:lpstr>
      <vt:lpstr>Who is to blame for the failure of the Peace Process?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92</cp:revision>
  <dcterms:modified xsi:type="dcterms:W3CDTF">2023-03-28T14:57:29Z</dcterms:modified>
</cp:coreProperties>
</file>