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69" r:id="rId2"/>
    <p:sldId id="284" r:id="rId3"/>
    <p:sldId id="287" r:id="rId4"/>
    <p:sldId id="267" r:id="rId5"/>
    <p:sldId id="301" r:id="rId6"/>
    <p:sldId id="303" r:id="rId7"/>
    <p:sldId id="325" r:id="rId8"/>
    <p:sldId id="326" r:id="rId9"/>
    <p:sldId id="302" r:id="rId10"/>
  </p:sldIdLst>
  <p:sldSz cx="24384000" cy="13716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2E4"/>
    <a:srgbClr val="3AC5FF"/>
    <a:srgbClr val="35BCF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/>
    <p:restoredTop sz="77812"/>
  </p:normalViewPr>
  <p:slideViewPr>
    <p:cSldViewPr snapToGrid="0" snapToObjects="1">
      <p:cViewPr varScale="1">
        <p:scale>
          <a:sx n="26" d="100"/>
          <a:sy n="26" d="100"/>
        </p:scale>
        <p:origin x="13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720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22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3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402276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19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2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561006-F358-BB44-AB02-665CBADF96A9}"/>
              </a:ext>
            </a:extLst>
          </p:cNvPr>
          <p:cNvSpPr/>
          <p:nvPr userDrawn="1"/>
        </p:nvSpPr>
        <p:spPr>
          <a:xfrm>
            <a:off x="18821400" y="0"/>
            <a:ext cx="55626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1D4DC22-E8DA-7B47-93F2-456752CFFA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8539" y="11729328"/>
            <a:ext cx="4988322" cy="1814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97D24E-FBF0-AC45-8BA3-9D0D81E14B61}"/>
              </a:ext>
            </a:extLst>
          </p:cNvPr>
          <p:cNvSpPr/>
          <p:nvPr userDrawn="1"/>
        </p:nvSpPr>
        <p:spPr>
          <a:xfrm>
            <a:off x="0" y="0"/>
            <a:ext cx="188214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405CB-5648-8446-9E44-45A2DEA08E76}"/>
              </a:ext>
            </a:extLst>
          </p:cNvPr>
          <p:cNvSpPr/>
          <p:nvPr userDrawn="1"/>
        </p:nvSpPr>
        <p:spPr>
          <a:xfrm>
            <a:off x="18821400" y="0"/>
            <a:ext cx="55626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F4AA23D-5970-4E48-87F8-0C803F1E3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8539" y="11729328"/>
            <a:ext cx="4988322" cy="18143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2109A4-3519-CF46-ACFF-813A3EEB7205}"/>
              </a:ext>
            </a:extLst>
          </p:cNvPr>
          <p:cNvSpPr/>
          <p:nvPr userDrawn="1"/>
        </p:nvSpPr>
        <p:spPr>
          <a:xfrm>
            <a:off x="0" y="0"/>
            <a:ext cx="188214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A58928-6B2C-BC4D-ADBD-41C68CF67948}"/>
              </a:ext>
            </a:extLst>
          </p:cNvPr>
          <p:cNvSpPr/>
          <p:nvPr userDrawn="1"/>
        </p:nvSpPr>
        <p:spPr>
          <a:xfrm>
            <a:off x="18821400" y="0"/>
            <a:ext cx="55626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C78588C-9C4D-5C44-AC47-AC039274A2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8539" y="11729328"/>
            <a:ext cx="4988322" cy="18143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2EDB55-CC11-0B4A-82D4-28E887D80F0A}"/>
              </a:ext>
            </a:extLst>
          </p:cNvPr>
          <p:cNvSpPr/>
          <p:nvPr userDrawn="1"/>
        </p:nvSpPr>
        <p:spPr>
          <a:xfrm>
            <a:off x="0" y="0"/>
            <a:ext cx="188214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976127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9" r:id="rId3"/>
    <p:sldLayoutId id="2147483661" r:id="rId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.touchcast.com/s/efeqjlw2e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6778FB-0DA2-EF4C-A64E-3A96DBF44AA3}"/>
              </a:ext>
            </a:extLst>
          </p:cNvPr>
          <p:cNvSpPr/>
          <p:nvPr/>
        </p:nvSpPr>
        <p:spPr>
          <a:xfrm>
            <a:off x="19415759" y="353968"/>
            <a:ext cx="4384041" cy="115416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 Activity</a:t>
            </a:r>
          </a:p>
          <a:p>
            <a:r>
              <a:rPr lang="en-GB" sz="44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students to annotate the source with the following information: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learn from this source about Stalin’s rule?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message?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trust this source?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6BD865-9AF1-214C-B8FD-53CBCF44D167}"/>
              </a:ext>
            </a:extLst>
          </p:cNvPr>
          <p:cNvSpPr/>
          <p:nvPr/>
        </p:nvSpPr>
        <p:spPr>
          <a:xfrm>
            <a:off x="16461042" y="12689840"/>
            <a:ext cx="2651286" cy="7017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10mins</a:t>
            </a:r>
          </a:p>
        </p:txBody>
      </p:sp>
      <p:pic>
        <p:nvPicPr>
          <p:cNvPr id="8" name="Picture 7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D5BAF784-5003-5144-A797-56FCF1C3D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81" y="597808"/>
            <a:ext cx="8806600" cy="122623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1DA81A-82DA-0B41-99DB-BCB8BB277205}"/>
              </a:ext>
            </a:extLst>
          </p:cNvPr>
          <p:cNvSpPr/>
          <p:nvPr/>
        </p:nvSpPr>
        <p:spPr>
          <a:xfrm>
            <a:off x="10580581" y="818799"/>
            <a:ext cx="7650480" cy="5322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12: </a:t>
            </a:r>
            <a:r>
              <a:rPr lang="en-GB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propaganda poster by Alexander Pavlovich </a:t>
            </a:r>
            <a:r>
              <a:rPr lang="en-GB" dirty="0" err="1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Mogilevsky</a:t>
            </a:r>
            <a:r>
              <a:rPr lang="en-GB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published in 1925. </a:t>
            </a:r>
          </a:p>
          <a:p>
            <a:r>
              <a:rPr lang="en-GB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text reads </a:t>
            </a:r>
            <a:r>
              <a:rPr lang="en-GB" i="1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"if you don't read books, you'll soon forget your grammar". </a:t>
            </a:r>
            <a:endParaRPr lang="en-GB" dirty="0">
              <a:solidFill>
                <a:srgbClr val="35B2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0620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E22B24-A44A-5A43-B1CB-42BEAD5CF9C0}"/>
              </a:ext>
            </a:extLst>
          </p:cNvPr>
          <p:cNvSpPr/>
          <p:nvPr/>
        </p:nvSpPr>
        <p:spPr>
          <a:xfrm>
            <a:off x="19415759" y="597808"/>
            <a:ext cx="4384041" cy="48243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enquiry</a:t>
            </a:r>
          </a:p>
          <a:p>
            <a:pPr algn="ctr"/>
            <a:r>
              <a:rPr lang="en-GB" sz="60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Stalin a Great Leader?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7EA038-2E0A-8246-9989-D666498389F2}"/>
              </a:ext>
            </a:extLst>
          </p:cNvPr>
          <p:cNvSpPr/>
          <p:nvPr/>
        </p:nvSpPr>
        <p:spPr>
          <a:xfrm>
            <a:off x="515616" y="10874554"/>
            <a:ext cx="17937699" cy="2165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contextual knowledge you could use the timeline as an overview of Stalin’s rule from 1928-53.  </a:t>
            </a:r>
          </a:p>
          <a:p>
            <a:r>
              <a:rPr lang="en-GB" sz="3600" b="1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Suggestions: </a:t>
            </a:r>
            <a:r>
              <a:rPr lang="en-GB" sz="36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sort exercise into a dual narrative</a:t>
            </a:r>
          </a:p>
        </p:txBody>
      </p:sp>
      <p:pic>
        <p:nvPicPr>
          <p:cNvPr id="1026" name="Picture 2" descr="Obituary: Marshal Joseph Stalin | The Times">
            <a:extLst>
              <a:ext uri="{FF2B5EF4-FFF2-40B4-BE49-F238E27FC236}">
                <a16:creationId xmlns:a16="http://schemas.microsoft.com/office/drawing/2014/main" id="{A7CA2E6E-9342-524F-9B8A-20C7087B8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811168"/>
            <a:ext cx="14157960" cy="943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4923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27D713-D14D-4B4A-B327-D1B6E2C4F92D}"/>
              </a:ext>
            </a:extLst>
          </p:cNvPr>
          <p:cNvSpPr/>
          <p:nvPr/>
        </p:nvSpPr>
        <p:spPr>
          <a:xfrm>
            <a:off x="18958560" y="473280"/>
            <a:ext cx="5181600" cy="9736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b="1" u="sng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  <a:p>
            <a:r>
              <a:rPr lang="en-GB" sz="3200" b="1" u="sng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Stalin’s Leadership</a:t>
            </a:r>
            <a:endParaRPr lang="en-GB" sz="3200" dirty="0">
              <a:solidFill>
                <a:srgbClr val="35B2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students into groups of four. Give group a source pack and in teams ask them to critical evaluate the sources they have:</a:t>
            </a:r>
          </a:p>
          <a:p>
            <a:r>
              <a:rPr lang="en-GB" sz="3200" b="1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  <a:r>
              <a:rPr lang="en-GB" sz="32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learn from each source about Stalin?</a:t>
            </a:r>
          </a:p>
          <a:p>
            <a:r>
              <a:rPr lang="en-GB" sz="3200" b="1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GB" sz="32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what extent are these sources reliable?</a:t>
            </a:r>
          </a:p>
          <a:p>
            <a:r>
              <a:rPr lang="en-GB" sz="3200" b="1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</a:t>
            </a:r>
            <a:r>
              <a:rPr lang="en-GB" sz="32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similarities and differences between these sources?</a:t>
            </a:r>
          </a:p>
        </p:txBody>
      </p:sp>
      <p:pic>
        <p:nvPicPr>
          <p:cNvPr id="7" name="Picture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33DB8EE8-7E16-A841-B2F8-8EEAA57BA6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670" y="510960"/>
            <a:ext cx="18263208" cy="10583760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3AE9D2-3D21-484D-A83A-075FD56DA19C}"/>
              </a:ext>
            </a:extLst>
          </p:cNvPr>
          <p:cNvSpPr/>
          <p:nvPr/>
        </p:nvSpPr>
        <p:spPr>
          <a:xfrm>
            <a:off x="1405203" y="11844186"/>
            <a:ext cx="16414141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b="1" u="sng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use this question grid to help students evaluate each source</a:t>
            </a:r>
            <a:endParaRPr lang="en-GB" sz="3200" dirty="0">
              <a:solidFill>
                <a:srgbClr val="35B2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543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481214-C357-8B4F-AF03-7D07AFF68BC5}"/>
              </a:ext>
            </a:extLst>
          </p:cNvPr>
          <p:cNvSpPr/>
          <p:nvPr/>
        </p:nvSpPr>
        <p:spPr>
          <a:xfrm>
            <a:off x="19112328" y="658768"/>
            <a:ext cx="4687473" cy="8827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u="sng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  <a:p>
            <a:pPr algn="ctr"/>
            <a:r>
              <a:rPr lang="en-GB" b="1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ready to debate</a:t>
            </a:r>
          </a:p>
          <a:p>
            <a:r>
              <a:rPr lang="en-GB" sz="40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the class into two groups.</a:t>
            </a:r>
          </a:p>
          <a:p>
            <a:r>
              <a:rPr lang="en-GB" sz="40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1 = Defends the view that </a:t>
            </a:r>
            <a:r>
              <a:rPr lang="en-GB" sz="4000" b="1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Stalin was a great leader</a:t>
            </a:r>
          </a:p>
          <a:p>
            <a:r>
              <a:rPr lang="en-GB" sz="40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2 = Defends the view </a:t>
            </a:r>
            <a:r>
              <a:rPr lang="en-GB" sz="4000" b="1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Stalin was not a great leader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AE6CEB37-C53D-D74E-96CC-C476876C1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691823"/>
              </p:ext>
            </p:extLst>
          </p:nvPr>
        </p:nvGraphicFramePr>
        <p:xfrm>
          <a:off x="584198" y="9464751"/>
          <a:ext cx="17979330" cy="1370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89665">
                  <a:extLst>
                    <a:ext uri="{9D8B030D-6E8A-4147-A177-3AD203B41FA5}">
                      <a16:colId xmlns:a16="http://schemas.microsoft.com/office/drawing/2014/main" val="4149922221"/>
                    </a:ext>
                  </a:extLst>
                </a:gridCol>
                <a:gridCol w="8989665">
                  <a:extLst>
                    <a:ext uri="{9D8B030D-6E8A-4147-A177-3AD203B41FA5}">
                      <a16:colId xmlns:a16="http://schemas.microsoft.com/office/drawing/2014/main" val="1540266279"/>
                    </a:ext>
                  </a:extLst>
                </a:gridCol>
              </a:tblGrid>
              <a:tr h="654609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35B2E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Stalin was a great leader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35B2E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Stalin was not a great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669505"/>
                  </a:ext>
                </a:extLst>
              </a:tr>
              <a:tr h="7158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439500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2A3F84F5-ED2F-F34C-9AA9-D91D8349CE5E}"/>
              </a:ext>
            </a:extLst>
          </p:cNvPr>
          <p:cNvSpPr/>
          <p:nvPr/>
        </p:nvSpPr>
        <p:spPr>
          <a:xfrm>
            <a:off x="584198" y="11147825"/>
            <a:ext cx="17979330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the video for your side and write down 4 arguments for your chosen side. </a:t>
            </a:r>
            <a:endParaRPr lang="en-US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BFEF2F-4A2D-EE45-8923-6B69800D1DEA}"/>
              </a:ext>
            </a:extLst>
          </p:cNvPr>
          <p:cNvSpPr/>
          <p:nvPr/>
        </p:nvSpPr>
        <p:spPr>
          <a:xfrm>
            <a:off x="16461042" y="12689840"/>
            <a:ext cx="2651286" cy="7017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10mins</a:t>
            </a:r>
          </a:p>
        </p:txBody>
      </p:sp>
      <p:pic>
        <p:nvPicPr>
          <p:cNvPr id="2050" name="Picture 2" descr="Letter to Stalin: “can a homosexual be in the Communist Party?” | History &amp;  Theory">
            <a:extLst>
              <a:ext uri="{FF2B5EF4-FFF2-40B4-BE49-F238E27FC236}">
                <a16:creationId xmlns:a16="http://schemas.microsoft.com/office/drawing/2014/main" id="{A51EB82F-1167-504D-ACEA-C9A42B1A6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03" y="658768"/>
            <a:ext cx="12923520" cy="8028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BE7240-FB94-914C-AFBA-8F8FD13E7D8C}"/>
              </a:ext>
            </a:extLst>
          </p:cNvPr>
          <p:cNvSpPr/>
          <p:nvPr/>
        </p:nvSpPr>
        <p:spPr>
          <a:xfrm>
            <a:off x="4093035" y="12634441"/>
            <a:ext cx="1096165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me.touchcast.com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/s/efeqjlw2ex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540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2500AB-A813-894A-B862-A40E6E8B231F}"/>
              </a:ext>
            </a:extLst>
          </p:cNvPr>
          <p:cNvSpPr/>
          <p:nvPr/>
        </p:nvSpPr>
        <p:spPr>
          <a:xfrm>
            <a:off x="3683726" y="8699863"/>
            <a:ext cx="10058400" cy="13062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00942-39B9-3C48-B30D-46CB1828176F}"/>
              </a:ext>
            </a:extLst>
          </p:cNvPr>
          <p:cNvSpPr/>
          <p:nvPr/>
        </p:nvSpPr>
        <p:spPr>
          <a:xfrm>
            <a:off x="19169743" y="336852"/>
            <a:ext cx="4807131" cy="106747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Activity </a:t>
            </a:r>
            <a:endParaRPr lang="en-US" sz="3600" b="1" u="sng" dirty="0">
              <a:solidFill>
                <a:srgbClr val="35B2E4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Prepare and Debate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strike="noStrike" cap="none" spc="0" normalizeH="0" baseline="0" dirty="0">
              <a:ln>
                <a:noFill/>
              </a:ln>
              <a:solidFill>
                <a:srgbClr val="35B2E4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600" dirty="0">
                <a:solidFill>
                  <a:srgbClr val="35B2E4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In </a:t>
            </a:r>
            <a:r>
              <a:rPr lang="en-GB" sz="36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of four prepare either </a:t>
            </a:r>
            <a:r>
              <a:rPr lang="en-GB" sz="3600" b="1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Stalin was a great leader or Stalin was not a great leader.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team member chooses an argument to defend and chooses a source to support their argument.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to write a 90 second speech to deliver in a debate.</a:t>
            </a:r>
          </a:p>
        </p:txBody>
      </p:sp>
      <p:pic>
        <p:nvPicPr>
          <p:cNvPr id="2" name="Picture 2" descr="Obituary: Marshal Joseph Stalin | The Times">
            <a:extLst>
              <a:ext uri="{FF2B5EF4-FFF2-40B4-BE49-F238E27FC236}">
                <a16:creationId xmlns:a16="http://schemas.microsoft.com/office/drawing/2014/main" id="{A33B73FE-9660-864E-97D9-6AE6AA394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73" y="1429005"/>
            <a:ext cx="15613151" cy="10408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193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2500AB-A813-894A-B862-A40E6E8B231F}"/>
              </a:ext>
            </a:extLst>
          </p:cNvPr>
          <p:cNvSpPr/>
          <p:nvPr/>
        </p:nvSpPr>
        <p:spPr>
          <a:xfrm>
            <a:off x="3683726" y="8699863"/>
            <a:ext cx="10058400" cy="13062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00942-39B9-3C48-B30D-46CB1828176F}"/>
              </a:ext>
            </a:extLst>
          </p:cNvPr>
          <p:cNvSpPr/>
          <p:nvPr/>
        </p:nvSpPr>
        <p:spPr>
          <a:xfrm>
            <a:off x="19088463" y="374692"/>
            <a:ext cx="4807131" cy="114133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Activity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 </a:t>
            </a:r>
            <a:endParaRPr lang="en-US" sz="3600" b="1" u="sng" dirty="0">
              <a:solidFill>
                <a:srgbClr val="35B2E4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Planning for a rebuttal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3600" b="1" dirty="0">
              <a:solidFill>
                <a:srgbClr val="35B2E4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activity – asking historical questions.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35B2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students to create a fortune teller and in the blank triangles write questions they would like to ask each other related to the information on the timeline and some sources in the source pack.</a:t>
            </a:r>
          </a:p>
        </p:txBody>
      </p:sp>
      <p:pic>
        <p:nvPicPr>
          <p:cNvPr id="4" name="Picture 3" descr="Shape, polygon&#10;&#10;Description automatically generated">
            <a:extLst>
              <a:ext uri="{FF2B5EF4-FFF2-40B4-BE49-F238E27FC236}">
                <a16:creationId xmlns:a16="http://schemas.microsoft.com/office/drawing/2014/main" id="{DBFFCF67-CE2F-1341-97DC-527330285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19" y="359303"/>
            <a:ext cx="13025647" cy="1293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688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polygon&#10;&#10;Description automatically generated">
            <a:extLst>
              <a:ext uri="{FF2B5EF4-FFF2-40B4-BE49-F238E27FC236}">
                <a16:creationId xmlns:a16="http://schemas.microsoft.com/office/drawing/2014/main" id="{AF054E4E-0992-424E-AEC1-38FFF8632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3" y="136525"/>
            <a:ext cx="13544534" cy="1344295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05D741-E6AC-C443-9A56-7C8DCE02181A}"/>
              </a:ext>
            </a:extLst>
          </p:cNvPr>
          <p:cNvSpPr txBox="1"/>
          <p:nvPr/>
        </p:nvSpPr>
        <p:spPr>
          <a:xfrm>
            <a:off x="14965680" y="534374"/>
            <a:ext cx="7807657" cy="12552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the blank triangles write in some questions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build: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Cut out the square.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Fold diagonally so that the blank side is on the inside and the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coloured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area pictured above it on the  outside.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Open it and fold the diagonally again from the other side so that, when you open it up, you have a  cross which identifies the middle.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Fold the corners which have numbers on them into the middle to make a small square. 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Turn the square over and fold the questions in to the middle to make a smaller square.  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Turn it over and start to open it out like a fortune teller.‬</a:t>
            </a:r>
          </a:p>
        </p:txBody>
      </p:sp>
    </p:spTree>
    <p:extLst>
      <p:ext uri="{BB962C8B-B14F-4D97-AF65-F5344CB8AC3E}">
        <p14:creationId xmlns:p14="http://schemas.microsoft.com/office/powerpoint/2010/main" val="308389186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2500AB-A813-894A-B862-A40E6E8B231F}"/>
              </a:ext>
            </a:extLst>
          </p:cNvPr>
          <p:cNvSpPr/>
          <p:nvPr/>
        </p:nvSpPr>
        <p:spPr>
          <a:xfrm>
            <a:off x="3683726" y="9055488"/>
            <a:ext cx="10058400" cy="5950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00942-39B9-3C48-B30D-46CB1828176F}"/>
              </a:ext>
            </a:extLst>
          </p:cNvPr>
          <p:cNvSpPr/>
          <p:nvPr/>
        </p:nvSpPr>
        <p:spPr>
          <a:xfrm>
            <a:off x="19261183" y="215698"/>
            <a:ext cx="4807131" cy="87834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sng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Activity </a:t>
            </a:r>
            <a:endParaRPr lang="en-US" sz="4400" b="1" u="sng" dirty="0">
              <a:solidFill>
                <a:srgbClr val="35B2E4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Run a debate</a:t>
            </a:r>
          </a:p>
          <a:p>
            <a:r>
              <a:rPr lang="en-US" sz="4400" dirty="0">
                <a:solidFill>
                  <a:srgbClr val="35B2E4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R</a:t>
            </a:r>
            <a:r>
              <a:rPr lang="en-GB" sz="40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debates in groups of ten (two teams of four and two judges)</a:t>
            </a:r>
          </a:p>
          <a:p>
            <a:endParaRPr lang="en-GB" sz="4000" dirty="0">
              <a:solidFill>
                <a:srgbClr val="35B2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judges will time the speakers and  provide feedback using the grid on the left. 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F81807A3-B675-874F-82AB-7EA3BA803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87930"/>
              </p:ext>
            </p:extLst>
          </p:nvPr>
        </p:nvGraphicFramePr>
        <p:xfrm>
          <a:off x="1036321" y="2617076"/>
          <a:ext cx="17160240" cy="82926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339572">
                  <a:extLst>
                    <a:ext uri="{9D8B030D-6E8A-4147-A177-3AD203B41FA5}">
                      <a16:colId xmlns:a16="http://schemas.microsoft.com/office/drawing/2014/main" val="658002745"/>
                    </a:ext>
                  </a:extLst>
                </a:gridCol>
                <a:gridCol w="13820668">
                  <a:extLst>
                    <a:ext uri="{9D8B030D-6E8A-4147-A177-3AD203B41FA5}">
                      <a16:colId xmlns:a16="http://schemas.microsoft.com/office/drawing/2014/main" val="1884848116"/>
                    </a:ext>
                  </a:extLst>
                </a:gridCol>
              </a:tblGrid>
              <a:tr h="84690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35B2E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4000" dirty="0">
                          <a:solidFill>
                            <a:srgbClr val="35B2E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Did the Speech…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768800"/>
                  </a:ext>
                </a:extLst>
              </a:tr>
              <a:tr h="3056217"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solidFill>
                            <a:srgbClr val="35B2E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 algn="l">
                        <a:buFont typeface="Wingdings" pitchFamily="2" charset="2"/>
                        <a:buChar char="q"/>
                      </a:pPr>
                      <a:r>
                        <a:rPr lang="en-US" sz="4000" dirty="0">
                          <a:solidFill>
                            <a:srgbClr val="35B2E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Follow a clear structure?</a:t>
                      </a:r>
                    </a:p>
                    <a:p>
                      <a:pPr marL="571500" indent="-571500" algn="l">
                        <a:buFont typeface="Wingdings" pitchFamily="2" charset="2"/>
                        <a:buChar char="q"/>
                      </a:pPr>
                      <a:r>
                        <a:rPr lang="en-US" sz="4000" dirty="0">
                          <a:solidFill>
                            <a:srgbClr val="35B2E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 linking sentences?</a:t>
                      </a:r>
                    </a:p>
                    <a:p>
                      <a:pPr marL="571500" indent="-571500" algn="l">
                        <a:buFont typeface="Wingdings" pitchFamily="2" charset="2"/>
                        <a:buChar char="q"/>
                      </a:pPr>
                      <a:r>
                        <a:rPr lang="en-US" sz="4000" dirty="0">
                          <a:solidFill>
                            <a:srgbClr val="35B2E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 1-2 minutes?</a:t>
                      </a:r>
                    </a:p>
                    <a:p>
                      <a:pPr marL="571500" indent="-571500" algn="l">
                        <a:buFont typeface="Wingdings" pitchFamily="2" charset="2"/>
                        <a:buChar char="q"/>
                      </a:pPr>
                      <a:r>
                        <a:rPr lang="en-US" sz="4000" dirty="0">
                          <a:solidFill>
                            <a:srgbClr val="35B2E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 with the other team’s speeches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109518"/>
                  </a:ext>
                </a:extLst>
              </a:tr>
              <a:tr h="2319779"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solidFill>
                            <a:srgbClr val="35B2E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 algn="l">
                        <a:buFont typeface="Wingdings" pitchFamily="2" charset="2"/>
                        <a:buChar char="q"/>
                      </a:pPr>
                      <a:r>
                        <a:rPr lang="en-US" sz="4000" dirty="0">
                          <a:solidFill>
                            <a:srgbClr val="35B2E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 quotes/descriptions from the source?</a:t>
                      </a:r>
                    </a:p>
                    <a:p>
                      <a:pPr marL="571500" indent="-571500" algn="l">
                        <a:buFont typeface="Wingdings" pitchFamily="2" charset="2"/>
                        <a:buChar char="q"/>
                      </a:pPr>
                      <a:r>
                        <a:rPr lang="en-US" sz="4000" dirty="0">
                          <a:solidFill>
                            <a:srgbClr val="35B2E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 your own knowledge? Facts, statistics, 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991448"/>
                  </a:ext>
                </a:extLst>
              </a:tr>
              <a:tr h="2069761"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solidFill>
                            <a:srgbClr val="35B2E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 algn="l">
                        <a:buFont typeface="Wingdings" pitchFamily="2" charset="2"/>
                        <a:buChar char="q"/>
                      </a:pPr>
                      <a:r>
                        <a:rPr lang="en-US" sz="4000" dirty="0">
                          <a:solidFill>
                            <a:srgbClr val="35B2E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 persuasive language?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5973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E5EAC01-4CA7-5749-B8F6-D0D8488B9A8B}"/>
              </a:ext>
            </a:extLst>
          </p:cNvPr>
          <p:cNvSpPr/>
          <p:nvPr/>
        </p:nvSpPr>
        <p:spPr>
          <a:xfrm>
            <a:off x="1036321" y="11229852"/>
            <a:ext cx="17160239" cy="16466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them one thing you liked about their speech.</a:t>
            </a:r>
          </a:p>
          <a:p>
            <a:pPr marL="685800" indent="-6858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them one thing they need to work 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5D61BB-3EA6-A940-BE28-A2DDA1B81688}"/>
              </a:ext>
            </a:extLst>
          </p:cNvPr>
          <p:cNvSpPr/>
          <p:nvPr/>
        </p:nvSpPr>
        <p:spPr>
          <a:xfrm>
            <a:off x="1036321" y="628055"/>
            <a:ext cx="17160239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mark scheme below, the judges will give you feedback using the criteria below:</a:t>
            </a:r>
          </a:p>
        </p:txBody>
      </p:sp>
    </p:spTree>
    <p:extLst>
      <p:ext uri="{BB962C8B-B14F-4D97-AF65-F5344CB8AC3E}">
        <p14:creationId xmlns:p14="http://schemas.microsoft.com/office/powerpoint/2010/main" val="19282573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27D713-D14D-4B4A-B327-D1B6E2C4F92D}"/>
              </a:ext>
            </a:extLst>
          </p:cNvPr>
          <p:cNvSpPr/>
          <p:nvPr/>
        </p:nvSpPr>
        <p:spPr>
          <a:xfrm>
            <a:off x="19147887" y="604749"/>
            <a:ext cx="4687473" cy="109322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400" b="1" u="sng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Homework:</a:t>
            </a:r>
          </a:p>
          <a:p>
            <a:pPr algn="ctr"/>
            <a:r>
              <a:rPr lang="en-GB" sz="4400" b="1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Debate debrief</a:t>
            </a:r>
          </a:p>
          <a:p>
            <a:r>
              <a:rPr lang="en-GB" sz="44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strongest argument you heard against your side and why?</a:t>
            </a:r>
          </a:p>
          <a:p>
            <a:br>
              <a:rPr lang="en-GB" sz="44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solidFill>
                  <a:srgbClr val="35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criteria should we use when assessing historical figures </a:t>
            </a:r>
          </a:p>
          <a:p>
            <a:pPr algn="ctr"/>
            <a:endParaRPr lang="en-GB" sz="4400" dirty="0">
              <a:solidFill>
                <a:srgbClr val="35B2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As Ukraine de-Sovietizes, Russia's 2nd city will prohibit dropping Soviet  place names | Euromaidan Press">
            <a:extLst>
              <a:ext uri="{FF2B5EF4-FFF2-40B4-BE49-F238E27FC236}">
                <a16:creationId xmlns:a16="http://schemas.microsoft.com/office/drawing/2014/main" id="{C7223CF2-AB60-4E4E-8E78-A4393A6FD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9" y="872490"/>
            <a:ext cx="16206349" cy="11471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658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58194</TotalTime>
  <Words>621</Words>
  <Application>Microsoft Office PowerPoint</Application>
  <PresentationFormat>Custom</PresentationFormat>
  <Paragraphs>73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Helvetica Neue Medium</vt:lpstr>
      <vt:lpstr>Arial</vt:lpstr>
      <vt:lpstr>Helvetica Neue</vt:lpstr>
      <vt:lpstr>Calibri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Controversial history</dc:title>
  <cp:lastModifiedBy>Sarah Gillen</cp:lastModifiedBy>
  <cp:revision>37</cp:revision>
  <dcterms:modified xsi:type="dcterms:W3CDTF">2023-03-27T11:28:32Z</dcterms:modified>
</cp:coreProperties>
</file>