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8"/>
  </p:notesMasterIdLst>
  <p:sldIdLst>
    <p:sldId id="300" r:id="rId2"/>
    <p:sldId id="301" r:id="rId3"/>
    <p:sldId id="302" r:id="rId4"/>
    <p:sldId id="304" r:id="rId5"/>
    <p:sldId id="303" r:id="rId6"/>
    <p:sldId id="305" r:id="rId7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5B2E4"/>
    <a:srgbClr val="35BCF3"/>
    <a:srgbClr val="3AC5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8871" autoAdjust="0"/>
    <p:restoredTop sz="94741"/>
  </p:normalViewPr>
  <p:slideViewPr>
    <p:cSldViewPr snapToGrid="0" snapToObjects="1">
      <p:cViewPr>
        <p:scale>
          <a:sx n="29" d="100"/>
          <a:sy n="29" d="100"/>
        </p:scale>
        <p:origin x="104" y="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9" name="Shape 14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Subtitle"/>
          <p:cNvSpPr txBox="1">
            <a:spLocks noGrp="1"/>
          </p:cNvSpPr>
          <p:nvPr>
            <p:ph type="body" sz="quarter" idx="13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Slide Subtitle</a:t>
            </a:r>
          </a:p>
        </p:txBody>
      </p:sp>
      <p:sp>
        <p:nvSpPr>
          <p:cNvPr id="61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2" name="660384004_1290x1720.jpg"/>
          <p:cNvSpPr>
            <a:spLocks noGrp="1"/>
          </p:cNvSpPr>
          <p:nvPr>
            <p:ph type="pic" idx="14"/>
          </p:nvPr>
        </p:nvSpPr>
        <p:spPr>
          <a:xfrm>
            <a:off x="12192000" y="-407266"/>
            <a:ext cx="10916874" cy="1455583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6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ection Title"/>
          <p:cNvSpPr txBox="1">
            <a:spLocks noGrp="1"/>
          </p:cNvSpPr>
          <p:nvPr>
            <p:ph type="title" hasCustomPrompt="1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sz="11600" b="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Section Title</a:t>
            </a:r>
          </a:p>
        </p:txBody>
      </p:sp>
      <p:sp>
        <p:nvSpPr>
          <p:cNvPr id="7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4949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80" name="Slide Subtitle"/>
          <p:cNvSpPr txBox="1">
            <a:spLocks noGrp="1"/>
          </p:cNvSpPr>
          <p:nvPr>
            <p:ph type="body" sz="quarter" idx="13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Slide Subtitle</a:t>
            </a:r>
          </a:p>
        </p:txBody>
      </p:sp>
      <p:sp>
        <p:nvSpPr>
          <p:cNvPr id="8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Statement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1075927"/>
            <a:ext cx="21971000" cy="7241584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1pPr>
            <a:lvl2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2pPr>
            <a:lvl3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3pPr>
            <a:lvl4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4pPr>
            <a:lvl5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5pPr>
          </a:lstStyle>
          <a:p>
            <a:r>
              <a:t>100%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07" name="Fact information"/>
          <p:cNvSpPr txBox="1">
            <a:spLocks noGrp="1"/>
          </p:cNvSpPr>
          <p:nvPr>
            <p:ph type="body" sz="quarter" idx="13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Fact information</a:t>
            </a:r>
          </a:p>
        </p:txBody>
      </p:sp>
      <p:sp>
        <p:nvSpPr>
          <p:cNvPr id="10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Attribution"/>
          <p:cNvSpPr txBox="1">
            <a:spLocks noGrp="1"/>
          </p:cNvSpPr>
          <p:nvPr>
            <p:ph type="body" sz="quarter" idx="13" hasCustomPrompt="1"/>
          </p:nvPr>
        </p:nvSpPr>
        <p:spPr>
          <a:xfrm>
            <a:off x="2430025" y="10675453"/>
            <a:ext cx="20200052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</a:lstStyle>
          <a:p>
            <a:r>
              <a:t>Attribution</a:t>
            </a:r>
          </a:p>
        </p:txBody>
      </p:sp>
      <p:sp>
        <p:nvSpPr>
          <p:cNvPr id="116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753923" y="4939860"/>
            <a:ext cx="20876154" cy="3836280"/>
          </a:xfrm>
          <a:prstGeom prst="rect">
            <a:avLst/>
          </a:prstGeom>
        </p:spPr>
        <p:txBody>
          <a:bodyPr/>
          <a:lstStyle>
            <a:lvl1pPr marL="638923" indent="-4699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638923" indent="-4699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638923" indent="-4699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638923" indent="-4699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638923" indent="-4699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“Notable Quote”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Image"/>
          <p:cNvSpPr>
            <a:spLocks noGrp="1"/>
          </p:cNvSpPr>
          <p:nvPr>
            <p:ph type="pic" sz="quarter" idx="13"/>
          </p:nvPr>
        </p:nvSpPr>
        <p:spPr>
          <a:xfrm>
            <a:off x="15760700" y="1016000"/>
            <a:ext cx="7439099" cy="594967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5" name="Image"/>
          <p:cNvSpPr>
            <a:spLocks noGrp="1"/>
          </p:cNvSpPr>
          <p:nvPr>
            <p:ph type="pic" sz="half" idx="14"/>
          </p:nvPr>
        </p:nvSpPr>
        <p:spPr>
          <a:xfrm>
            <a:off x="13500100" y="3978275"/>
            <a:ext cx="10439400" cy="1215018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6" name="Image"/>
          <p:cNvSpPr>
            <a:spLocks noGrp="1"/>
          </p:cNvSpPr>
          <p:nvPr>
            <p:ph type="pic" idx="15"/>
          </p:nvPr>
        </p:nvSpPr>
        <p:spPr>
          <a:xfrm>
            <a:off x="-139700" y="495300"/>
            <a:ext cx="16611600" cy="12458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Slide Title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ctr" defTabSz="584200">
              <a:lnSpc>
                <a:spcPct val="100000"/>
              </a:lnSpc>
              <a:spcBef>
                <a:spcPts val="0"/>
              </a:spcBef>
              <a:defRPr sz="18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B21528A-5D44-294C-8806-0C0C00D69029}"/>
              </a:ext>
            </a:extLst>
          </p:cNvPr>
          <p:cNvSpPr/>
          <p:nvPr userDrawn="1"/>
        </p:nvSpPr>
        <p:spPr>
          <a:xfrm>
            <a:off x="18821400" y="0"/>
            <a:ext cx="5562600" cy="13716000"/>
          </a:xfrm>
          <a:prstGeom prst="rect">
            <a:avLst/>
          </a:prstGeom>
          <a:solidFill>
            <a:schemeClr val="bg1"/>
          </a:solidFill>
          <a:ln w="76200" cap="flat">
            <a:solidFill>
              <a:srgbClr val="35B2E4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pic>
        <p:nvPicPr>
          <p:cNvPr id="8" name="Picture 7" descr="Logo, company name&#10;&#10;Description automatically generated">
            <a:extLst>
              <a:ext uri="{FF2B5EF4-FFF2-40B4-BE49-F238E27FC236}">
                <a16:creationId xmlns:a16="http://schemas.microsoft.com/office/drawing/2014/main" id="{313777CF-D4EF-DB4C-B6BB-F895A5B8A02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017" b="24034"/>
          <a:stretch/>
        </p:blipFill>
        <p:spPr>
          <a:xfrm>
            <a:off x="19108539" y="11729328"/>
            <a:ext cx="4988322" cy="1814343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F5ADAF9-720F-F54F-A09E-EF2FE42DB4C6}"/>
              </a:ext>
            </a:extLst>
          </p:cNvPr>
          <p:cNvSpPr/>
          <p:nvPr userDrawn="1"/>
        </p:nvSpPr>
        <p:spPr>
          <a:xfrm>
            <a:off x="0" y="0"/>
            <a:ext cx="18821400" cy="13716000"/>
          </a:xfrm>
          <a:prstGeom prst="rect">
            <a:avLst/>
          </a:prstGeom>
          <a:solidFill>
            <a:schemeClr val="bg1"/>
          </a:solidFill>
          <a:ln w="76200" cap="flat">
            <a:solidFill>
              <a:srgbClr val="35B2E4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8" r:id="rId4"/>
    <p:sldLayoutId id="2147483659" r:id="rId5"/>
    <p:sldLayoutId id="2147483660" r:id="rId6"/>
    <p:sldLayoutId id="2147483661" r:id="rId7"/>
  </p:sldLayoutIdLst>
  <p:transition spd="med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0BA04E8-4C52-7DA0-E511-F84F965CF3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2811" y="537941"/>
            <a:ext cx="9971979" cy="1193615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F4641A8-DD5F-FC45-6202-C7F1641831FD}"/>
              </a:ext>
            </a:extLst>
          </p:cNvPr>
          <p:cNvSpPr txBox="1"/>
          <p:nvPr/>
        </p:nvSpPr>
        <p:spPr>
          <a:xfrm>
            <a:off x="19140055" y="501959"/>
            <a:ext cx="4738253" cy="865724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960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Helvetica Neue"/>
              </a:rPr>
              <a:t>Was </a:t>
            </a:r>
            <a:r>
              <a:rPr kumimoji="0" lang="en-GB" sz="960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Helvetica Neue"/>
              </a:rPr>
              <a:t>Éamon</a:t>
            </a:r>
            <a:r>
              <a:rPr kumimoji="0" lang="en-GB" sz="960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Helvetica Neue"/>
              </a:rPr>
              <a:t> de Valera a great leader?</a:t>
            </a:r>
            <a:endParaRPr kumimoji="0" lang="en-US" sz="960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421123726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E2DD75E7-D27D-33B0-F43F-1A685A78BD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184" y="1276751"/>
            <a:ext cx="7369480" cy="1214555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38EB20B-3920-9423-B02F-33C427A5C447}"/>
              </a:ext>
            </a:extLst>
          </p:cNvPr>
          <p:cNvSpPr txBox="1"/>
          <p:nvPr/>
        </p:nvSpPr>
        <p:spPr>
          <a:xfrm>
            <a:off x="8275927" y="1197476"/>
            <a:ext cx="9927446" cy="1132104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4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 pairs analyse Source 2, a comic depicting de Valera’s welcome to the USA and discuss the following questions:</a:t>
            </a:r>
          </a:p>
          <a:p>
            <a:pPr marL="571500" marR="0" indent="-571500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GB" sz="4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What event or issue inspired the comic?</a:t>
            </a:r>
          </a:p>
          <a:p>
            <a:pPr marL="571500" marR="0" indent="-571500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GB" sz="4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What message does the cartoon give you about de Valera?</a:t>
            </a:r>
          </a:p>
          <a:p>
            <a:pPr marL="571500" marR="0" indent="-571500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GB" sz="4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What is the cartoonist's opinion about Eamon de Valera and his visit to the USA in 1919?</a:t>
            </a:r>
          </a:p>
          <a:p>
            <a:pPr marL="571500" marR="0" indent="-571500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GB" sz="4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 you agree or disagree with the cartoonist's option? Why?</a:t>
            </a:r>
          </a:p>
          <a:p>
            <a:pPr marL="571500" marR="0" indent="-571500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GB" sz="4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From your own knowledge, what has been left out?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9764A28-9FB1-2D4B-5AF3-93D729A02999}"/>
              </a:ext>
            </a:extLst>
          </p:cNvPr>
          <p:cNvSpPr txBox="1"/>
          <p:nvPr/>
        </p:nvSpPr>
        <p:spPr>
          <a:xfrm>
            <a:off x="961158" y="519621"/>
            <a:ext cx="17742478" cy="7571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indent="0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Starter activity: </a:t>
            </a:r>
            <a:r>
              <a:rPr kumimoji="0" lang="en-GB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Eamon de Valera, “hero of Ireland” </a:t>
            </a:r>
          </a:p>
        </p:txBody>
      </p:sp>
    </p:spTree>
    <p:extLst>
      <p:ext uri="{BB962C8B-B14F-4D97-AF65-F5344CB8AC3E}">
        <p14:creationId xmlns:p14="http://schemas.microsoft.com/office/powerpoint/2010/main" val="1129683326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38EB20B-3920-9423-B02F-33C427A5C447}"/>
              </a:ext>
            </a:extLst>
          </p:cNvPr>
          <p:cNvSpPr txBox="1"/>
          <p:nvPr/>
        </p:nvSpPr>
        <p:spPr>
          <a:xfrm>
            <a:off x="19349293" y="359092"/>
            <a:ext cx="4624121" cy="981140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kumimoji="0" lang="en-GB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Helvetica Neue"/>
              </a:rPr>
              <a:t>Activity 1: </a:t>
            </a:r>
            <a:r>
              <a:rPr kumimoji="0" lang="en-GB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Helvetica Neue"/>
              </a:rPr>
              <a:t>Eamon de Valera and Irish independence</a:t>
            </a:r>
          </a:p>
          <a:p>
            <a:r>
              <a:rPr kumimoji="0" lang="en-GB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Helvetica Neue"/>
              </a:rPr>
              <a:t> </a:t>
            </a:r>
          </a:p>
          <a:p>
            <a:pPr marL="0" marR="0" indent="0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What messages does sources 1 and 6 reveal about de Valera’s role in Irish independence?</a:t>
            </a:r>
          </a:p>
        </p:txBody>
      </p:sp>
      <p:pic>
        <p:nvPicPr>
          <p:cNvPr id="3" name="Picture 4">
            <a:extLst>
              <a:ext uri="{FF2B5EF4-FFF2-40B4-BE49-F238E27FC236}">
                <a16:creationId xmlns:a16="http://schemas.microsoft.com/office/drawing/2014/main" id="{61F4618A-5046-81ED-21BC-CF7BAF1031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6853" y="762437"/>
            <a:ext cx="7414719" cy="12020386"/>
          </a:xfrm>
          <a:prstGeom prst="rect">
            <a:avLst/>
          </a:prstGeom>
        </p:spPr>
      </p:pic>
      <p:pic>
        <p:nvPicPr>
          <p:cNvPr id="5" name="Picture 5">
            <a:extLst>
              <a:ext uri="{FF2B5EF4-FFF2-40B4-BE49-F238E27FC236}">
                <a16:creationId xmlns:a16="http://schemas.microsoft.com/office/drawing/2014/main" id="{F5C77A01-86C6-DE92-B04D-CF68817DF9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5423" y="762438"/>
            <a:ext cx="8044366" cy="12020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9463183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38EB20B-3920-9423-B02F-33C427A5C447}"/>
              </a:ext>
            </a:extLst>
          </p:cNvPr>
          <p:cNvSpPr txBox="1"/>
          <p:nvPr/>
        </p:nvSpPr>
        <p:spPr>
          <a:xfrm>
            <a:off x="9482186" y="803335"/>
            <a:ext cx="8920450" cy="1118254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defTabSz="2438338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4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Explore de Valera’s response to Churchill.  </a:t>
            </a:r>
          </a:p>
          <a:p>
            <a:pPr marL="457200" marR="0" indent="-457200" defTabSz="2438338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GB" sz="4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What is the speech about and how does that help you understand the period? </a:t>
            </a:r>
          </a:p>
          <a:p>
            <a:pPr marL="457200" marR="0" indent="-457200" defTabSz="2438338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GB" sz="4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Why was the speech written?</a:t>
            </a:r>
          </a:p>
          <a:p>
            <a:pPr marL="457200" marR="0" indent="-457200" defTabSz="2438338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lang="en-GB" sz="4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R="0" defTabSz="2438338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GB" sz="4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Explore the Dr Seuss cartoon</a:t>
            </a:r>
          </a:p>
          <a:p>
            <a:pPr marL="457200" marR="0" indent="-457200" defTabSz="2438338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GB" sz="4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Identify the characters, symbols and objects in the cartoon. </a:t>
            </a:r>
          </a:p>
          <a:p>
            <a:pPr marL="457200" marR="0" indent="-457200" defTabSz="2438338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GB" sz="4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What message is the cartoonist trying to send?</a:t>
            </a:r>
          </a:p>
          <a:p>
            <a:pPr marL="457200" marR="0" indent="-457200" defTabSz="2438338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GB" sz="4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Identify any bias the cartoonist might have.</a:t>
            </a:r>
          </a:p>
          <a:p>
            <a:pPr marR="0" defTabSz="2438338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endParaRPr lang="en-GB" sz="4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R="0" defTabSz="2438338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GB" sz="4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Compare each source</a:t>
            </a:r>
          </a:p>
          <a:p>
            <a:pPr marL="457200" marR="0" indent="-457200" defTabSz="2438338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GB" sz="4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 what ways are they similar?</a:t>
            </a:r>
          </a:p>
          <a:p>
            <a:pPr marL="457200" marR="0" indent="-457200" defTabSz="2438338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GB" sz="4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 what ways are they different?</a:t>
            </a:r>
          </a:p>
          <a:p>
            <a:pPr marL="457200" marR="0" indent="-457200" defTabSz="2438338" rtl="0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GB" sz="4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Which source is the most persuasive and why?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EE09EA8-0A01-347E-79FE-0E2F2151613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1605"/>
          <a:stretch/>
        </p:blipFill>
        <p:spPr>
          <a:xfrm>
            <a:off x="410586" y="389632"/>
            <a:ext cx="8920450" cy="502922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8D0A8E3-2649-32DC-E246-BF0ACD86327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265"/>
          <a:stretch/>
        </p:blipFill>
        <p:spPr>
          <a:xfrm>
            <a:off x="259436" y="5574291"/>
            <a:ext cx="9071600" cy="814170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441391A-CC1F-A550-BA04-A1886BE8E51B}"/>
              </a:ext>
            </a:extLst>
          </p:cNvPr>
          <p:cNvSpPr txBox="1"/>
          <p:nvPr/>
        </p:nvSpPr>
        <p:spPr>
          <a:xfrm>
            <a:off x="19037141" y="299741"/>
            <a:ext cx="4936273" cy="34163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kumimoji="0" lang="en-GB" sz="48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Helvetica Neue"/>
              </a:rPr>
              <a:t>Activity 2: </a:t>
            </a:r>
            <a:r>
              <a:rPr kumimoji="0" lang="en-GB" sz="480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Helvetica Neue"/>
              </a:rPr>
              <a:t>Eamon de Valera and the Second World War</a:t>
            </a:r>
            <a:endParaRPr lang="en-GB" sz="48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9889966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38EB20B-3920-9423-B02F-33C427A5C447}"/>
              </a:ext>
            </a:extLst>
          </p:cNvPr>
          <p:cNvSpPr txBox="1"/>
          <p:nvPr/>
        </p:nvSpPr>
        <p:spPr>
          <a:xfrm>
            <a:off x="19187441" y="0"/>
            <a:ext cx="4624121" cy="1109944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32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Helvetica Neue"/>
              </a:rPr>
              <a:t>Activity </a:t>
            </a:r>
            <a:r>
              <a:rPr lang="en-GB" sz="32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3:</a:t>
            </a:r>
            <a:r>
              <a:rPr kumimoji="0" lang="en-GB" sz="32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Helvetica Neue"/>
              </a:rPr>
              <a:t> </a:t>
            </a:r>
            <a:r>
              <a:rPr kumimoji="0" lang="en-GB" sz="320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Helvetica Neue"/>
              </a:rPr>
              <a:t>Eamon de Valera and </a:t>
            </a:r>
            <a:r>
              <a:rPr lang="en-GB" sz="3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 Irish economy </a:t>
            </a:r>
            <a:endParaRPr kumimoji="0" lang="en-GB" sz="320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Helvetica Neue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2800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What issue is this Source 3 and Source 5 </a:t>
            </a:r>
            <a:r>
              <a:rPr lang="en-GB" sz="2800" dirty="0">
                <a:solidFill>
                  <a:srgbClr val="33333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talking </a:t>
            </a:r>
            <a:r>
              <a:rPr lang="en-GB" sz="2800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about?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2800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What is the cartoonist's opinion on this issue in Source 5?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33333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What message is Source 3 trying to send its audience?</a:t>
            </a:r>
            <a:endParaRPr lang="en-GB" sz="2800" b="0" i="0" dirty="0">
              <a:solidFill>
                <a:srgbClr val="333333"/>
              </a:solidFill>
              <a:effectLst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2800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What other opinion can you imagine another person having on this issue?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sz="2800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Which source did your </a:t>
            </a:r>
            <a:r>
              <a:rPr lang="en-GB" sz="2800" dirty="0">
                <a:solidFill>
                  <a:srgbClr val="33333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find the most </a:t>
            </a:r>
            <a:r>
              <a:rPr lang="en-GB" sz="2800" b="0" i="0" dirty="0">
                <a:solidFill>
                  <a:srgbClr val="333333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persuasive? Why?</a:t>
            </a:r>
          </a:p>
        </p:txBody>
      </p:sp>
      <p:pic>
        <p:nvPicPr>
          <p:cNvPr id="2" name="Picture 5">
            <a:extLst>
              <a:ext uri="{FF2B5EF4-FFF2-40B4-BE49-F238E27FC236}">
                <a16:creationId xmlns:a16="http://schemas.microsoft.com/office/drawing/2014/main" id="{F0BD291F-84D3-1804-DB91-D230920ED7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027" y="398140"/>
            <a:ext cx="7770053" cy="12675255"/>
          </a:xfrm>
          <a:prstGeom prst="rect">
            <a:avLst/>
          </a:prstGeom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352F8BD8-71C3-D6E5-7231-4B20A993EF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3080" y="398140"/>
            <a:ext cx="10405475" cy="8466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1818719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peech Bubble: Rectangle 2">
            <a:extLst>
              <a:ext uri="{FF2B5EF4-FFF2-40B4-BE49-F238E27FC236}">
                <a16:creationId xmlns:a16="http://schemas.microsoft.com/office/drawing/2014/main" id="{DE6D765E-8578-1476-14B7-B02A71F082CE}"/>
              </a:ext>
            </a:extLst>
          </p:cNvPr>
          <p:cNvSpPr/>
          <p:nvPr/>
        </p:nvSpPr>
        <p:spPr>
          <a:xfrm>
            <a:off x="1449658" y="666129"/>
            <a:ext cx="16191571" cy="11090215"/>
          </a:xfrm>
          <a:prstGeom prst="wedgeRectCallou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54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Helvetica Neue Medium"/>
              </a:rPr>
              <a:t>In groups of 4</a:t>
            </a:r>
            <a:r>
              <a:rPr lang="en-GB" sz="54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Helvetica Neue Medium"/>
              </a:rPr>
              <a:t>, prepare a short 1 minute speech on the question:</a:t>
            </a:r>
            <a:br>
              <a:rPr lang="en-GB" sz="54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Helvetica Neue Medium"/>
              </a:rPr>
            </a:br>
            <a:br>
              <a:rPr lang="en-GB" sz="54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Helvetica Neue Medium"/>
              </a:rPr>
            </a:br>
            <a:r>
              <a:rPr lang="en-GB" sz="66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Helvetica Neue Medium"/>
              </a:rPr>
              <a:t>Was </a:t>
            </a:r>
            <a:r>
              <a:rPr kumimoji="0" lang="en-GB" sz="6600" b="1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Helvetica Neue"/>
              </a:rPr>
              <a:t>Éamon</a:t>
            </a:r>
            <a:r>
              <a:rPr kumimoji="0" lang="en-GB" sz="66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Helvetica Neue"/>
              </a:rPr>
              <a:t> de Valera </a:t>
            </a:r>
            <a:r>
              <a:rPr lang="en-GB" sz="66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Helvetica Neue Medium"/>
              </a:rPr>
              <a:t>a great leader?</a:t>
            </a:r>
            <a:endParaRPr lang="en-GB" sz="5400" b="1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GB" sz="5400" i="1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Helvetica Neue Medium"/>
            </a:endParaRPr>
          </a:p>
          <a:p>
            <a:pPr marL="0" marR="0" indent="0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5400" i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Helvetica Neue Medium"/>
              </a:rPr>
              <a:t>TIPS</a:t>
            </a:r>
          </a:p>
          <a:p>
            <a:pPr marL="685800" marR="0" indent="-685800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GB" sz="5400" i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Helvetica Neue Medium"/>
              </a:rPr>
              <a:t>Write down a clear argument that focuses on one theme e.g., de Valera and WWII.</a:t>
            </a:r>
          </a:p>
          <a:p>
            <a:pPr marL="685800" marR="0" indent="-685800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GB" sz="5400" i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Helvetica Neue Medium"/>
              </a:rPr>
              <a:t>Use one piece of evidence to support your argument </a:t>
            </a:r>
          </a:p>
          <a:p>
            <a:pPr marL="685800" marR="0" indent="-685800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GB" sz="5400" i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Helvetica Neue Medium"/>
              </a:rPr>
              <a:t>Try to go beyond what the content tells you.  Persuade the audience why your evidence is convincing.</a:t>
            </a:r>
          </a:p>
        </p:txBody>
      </p:sp>
    </p:spTree>
    <p:extLst>
      <p:ext uri="{BB962C8B-B14F-4D97-AF65-F5344CB8AC3E}">
        <p14:creationId xmlns:p14="http://schemas.microsoft.com/office/powerpoint/2010/main" val="3419262767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2438338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kumimoji="0" sz="4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2438338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kumimoji="0" sz="4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83687</TotalTime>
  <Words>367</Words>
  <Application>Microsoft Office PowerPoint</Application>
  <PresentationFormat>Custom</PresentationFormat>
  <Paragraphs>37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Helvetica Neue</vt:lpstr>
      <vt:lpstr>Helvetica Neue Medium</vt:lpstr>
      <vt:lpstr>Open Sans</vt:lpstr>
      <vt:lpstr>21_BasicWhite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Controversial history</dc:title>
  <cp:lastModifiedBy>Sarah Gillen</cp:lastModifiedBy>
  <cp:revision>47</cp:revision>
  <dcterms:modified xsi:type="dcterms:W3CDTF">2023-03-01T12:00:14Z</dcterms:modified>
</cp:coreProperties>
</file>