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11"/>
  </p:notesMasterIdLst>
  <p:sldIdLst>
    <p:sldId id="301" r:id="rId3"/>
    <p:sldId id="302" r:id="rId4"/>
    <p:sldId id="298" r:id="rId5"/>
    <p:sldId id="296" r:id="rId6"/>
    <p:sldId id="294" r:id="rId7"/>
    <p:sldId id="300" r:id="rId8"/>
    <p:sldId id="295" r:id="rId9"/>
    <p:sldId id="297" r:id="rId10"/>
  </p:sldIdLst>
  <p:sldSz cx="24384000" cy="13716000"/>
  <p:notesSz cx="6858000" cy="9144000"/>
  <p:embeddedFontLst>
    <p:embeddedFont>
      <p:font typeface="Open Sans" panose="020B0606030504020204" pitchFamily="34" charset="0"/>
      <p:regular r:id="rId12"/>
      <p:bold r:id="rId13"/>
      <p:italic r:id="rId14"/>
      <p:boldItalic r:id="rId1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CF3"/>
    <a:srgbClr val="35B2E4"/>
    <a:srgbClr val="3AC5FF"/>
    <a:srgbClr val="39C3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94703"/>
  </p:normalViewPr>
  <p:slideViewPr>
    <p:cSldViewPr snapToGrid="0" snapToObjects="1">
      <p:cViewPr varScale="1">
        <p:scale>
          <a:sx n="31" d="100"/>
          <a:sy n="31" d="100"/>
        </p:scale>
        <p:origin x="10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Students may notice the ordered and hierarchical nature of the seating plan and the absence of women or younger people. The hats are signifier; the fez is worn by the urban middle classes, the white turban by Muslim religious leaders and the few men wearing the keffiyeh (popularized by Yasser Arafat and which has now come to symbolize ‘Palestinian’) are leading men from the villages. The five men at the front include representatives are from important Palestinian families, the al-</a:t>
            </a:r>
            <a:r>
              <a:rPr lang="en-US" dirty="0" err="1"/>
              <a:t>Husseinis</a:t>
            </a:r>
            <a:r>
              <a:rPr lang="en-US" dirty="0"/>
              <a:t> on the left and the </a:t>
            </a:r>
            <a:r>
              <a:rPr lang="en-US" dirty="0" err="1"/>
              <a:t>Nashashibis</a:t>
            </a:r>
            <a:r>
              <a:rPr lang="en-US" dirty="0"/>
              <a:t>  on the right. On the far right sits Alfred </a:t>
            </a:r>
            <a:r>
              <a:rPr lang="en-US" dirty="0" err="1"/>
              <a:t>Roch</a:t>
            </a:r>
            <a:r>
              <a:rPr lang="en-US" dirty="0"/>
              <a:t> a Palestinian Roman Catholic.</a:t>
            </a:r>
          </a:p>
          <a:p>
            <a:endParaRPr lang="en-US" dirty="0"/>
          </a:p>
        </p:txBody>
      </p:sp>
    </p:spTree>
    <p:extLst>
      <p:ext uri="{BB962C8B-B14F-4D97-AF65-F5344CB8AC3E}">
        <p14:creationId xmlns:p14="http://schemas.microsoft.com/office/powerpoint/2010/main" val="121206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 3 Up">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82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5ADAF9-720F-F54F-A09E-EF2FE42DB4C6}"/>
              </a:ext>
            </a:extLst>
          </p:cNvPr>
          <p:cNvSpPr/>
          <p:nvPr userDrawn="1"/>
        </p:nvSpPr>
        <p:spPr>
          <a:xfrm>
            <a:off x="0" y="0"/>
            <a:ext cx="243840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pic>
        <p:nvPicPr>
          <p:cNvPr id="8" name="Picture 7" descr="Logo, company name&#10;&#10;Description automatically generated">
            <a:extLst>
              <a:ext uri="{FF2B5EF4-FFF2-40B4-BE49-F238E27FC236}">
                <a16:creationId xmlns:a16="http://schemas.microsoft.com/office/drawing/2014/main" id="{313777CF-D4EF-DB4C-B6BB-F895A5B8A02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9108539" y="11729328"/>
            <a:ext cx="4988322" cy="1814343"/>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61" r:id="rId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4115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flags&#10;&#10;Description automatically generated with medium confidence">
            <a:extLst>
              <a:ext uri="{FF2B5EF4-FFF2-40B4-BE49-F238E27FC236}">
                <a16:creationId xmlns:a16="http://schemas.microsoft.com/office/drawing/2014/main" id="{AEB17F94-DA03-1247-B1E0-64AA527349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9995249" cy="10982306"/>
          </a:xfrm>
          <a:prstGeom prst="rect">
            <a:avLst/>
          </a:prstGeom>
        </p:spPr>
      </p:pic>
      <p:sp>
        <p:nvSpPr>
          <p:cNvPr id="7" name="Title 1">
            <a:extLst>
              <a:ext uri="{FF2B5EF4-FFF2-40B4-BE49-F238E27FC236}">
                <a16:creationId xmlns:a16="http://schemas.microsoft.com/office/drawing/2014/main" id="{DDED4E26-78AC-F749-B2A1-60FE53D948C0}"/>
              </a:ext>
            </a:extLst>
          </p:cNvPr>
          <p:cNvSpPr>
            <a:spLocks noGrp="1"/>
          </p:cNvSpPr>
          <p:nvPr>
            <p:ph type="title"/>
          </p:nvPr>
        </p:nvSpPr>
        <p:spPr>
          <a:xfrm>
            <a:off x="159026" y="10982306"/>
            <a:ext cx="19103009" cy="2559050"/>
          </a:xfrm>
          <a:solidFill>
            <a:schemeClr val="bg1"/>
          </a:solidFill>
        </p:spPr>
        <p:txBody>
          <a:bodyPr>
            <a:normAutofit/>
          </a:bodyPr>
          <a:lstStyle/>
          <a:p>
            <a:r>
              <a:rPr lang="en-GB" sz="8000" dirty="0"/>
              <a:t>Should the British government be praised </a:t>
            </a:r>
            <a:br>
              <a:rPr lang="en-GB" sz="8000" dirty="0"/>
            </a:br>
            <a:r>
              <a:rPr lang="en-GB" sz="8000" dirty="0"/>
              <a:t>or blamed for its handling of the Mandate?</a:t>
            </a:r>
          </a:p>
        </p:txBody>
      </p:sp>
      <p:sp>
        <p:nvSpPr>
          <p:cNvPr id="2" name="TextBox 1">
            <a:extLst>
              <a:ext uri="{FF2B5EF4-FFF2-40B4-BE49-F238E27FC236}">
                <a16:creationId xmlns:a16="http://schemas.microsoft.com/office/drawing/2014/main" id="{D79BF340-6847-10A3-CA54-C18BEBD7492C}"/>
              </a:ext>
            </a:extLst>
          </p:cNvPr>
          <p:cNvSpPr txBox="1"/>
          <p:nvPr/>
        </p:nvSpPr>
        <p:spPr>
          <a:xfrm>
            <a:off x="19995249" y="1077627"/>
            <a:ext cx="3924624" cy="5721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mn-lt"/>
                <a:ea typeface="+mn-ea"/>
                <a:cs typeface="+mn-cs"/>
                <a:sym typeface="Helvetica Neue"/>
              </a:rPr>
              <a:t>Incoming High Commissioner Sir Harold </a:t>
            </a:r>
            <a:r>
              <a:rPr kumimoji="0" lang="en-GB" sz="2800" b="1" i="0" u="none" strike="noStrike" cap="none" spc="0" normalizeH="0" baseline="0" dirty="0" err="1">
                <a:ln>
                  <a:noFill/>
                </a:ln>
                <a:solidFill>
                  <a:srgbClr val="000000"/>
                </a:solidFill>
                <a:effectLst/>
                <a:uFillTx/>
                <a:latin typeface="+mn-lt"/>
                <a:ea typeface="+mn-ea"/>
                <a:cs typeface="+mn-cs"/>
                <a:sym typeface="Helvetica Neue"/>
              </a:rPr>
              <a:t>MacMichael</a:t>
            </a:r>
            <a:r>
              <a:rPr kumimoji="0" lang="en-GB" sz="2800" b="1" i="0" u="none" strike="noStrike" cap="none" spc="0" normalizeH="0" baseline="0" dirty="0">
                <a:ln>
                  <a:noFill/>
                </a:ln>
                <a:solidFill>
                  <a:srgbClr val="000000"/>
                </a:solidFill>
                <a:effectLst/>
                <a:uFillTx/>
                <a:latin typeface="+mn-lt"/>
                <a:ea typeface="+mn-ea"/>
                <a:cs typeface="+mn-cs"/>
                <a:sym typeface="Helvetica Neue"/>
              </a:rPr>
              <a:t> taking the oath of office, Jerusalem 1938. Sir Harold </a:t>
            </a:r>
            <a:r>
              <a:rPr kumimoji="0" lang="en-GB" sz="2800" b="1" i="0" u="none" strike="noStrike" cap="none" spc="0" normalizeH="0" baseline="0" dirty="0" err="1">
                <a:ln>
                  <a:noFill/>
                </a:ln>
                <a:solidFill>
                  <a:srgbClr val="000000"/>
                </a:solidFill>
                <a:effectLst/>
                <a:uFillTx/>
                <a:latin typeface="+mn-lt"/>
                <a:ea typeface="+mn-ea"/>
                <a:cs typeface="+mn-cs"/>
                <a:sym typeface="Helvetica Neue"/>
              </a:rPr>
              <a:t>MacMichael</a:t>
            </a:r>
            <a:r>
              <a:rPr kumimoji="0" lang="en-GB" sz="2800" b="1" i="0" u="none" strike="noStrike" cap="none" spc="0" normalizeH="0" baseline="0" dirty="0">
                <a:ln>
                  <a:noFill/>
                </a:ln>
                <a:solidFill>
                  <a:srgbClr val="000000"/>
                </a:solidFill>
                <a:effectLst/>
                <a:uFillTx/>
                <a:latin typeface="+mn-lt"/>
                <a:ea typeface="+mn-ea"/>
                <a:cs typeface="+mn-cs"/>
                <a:sym typeface="Helvetica Neue"/>
              </a:rPr>
              <a:t> served as High Commissioner until 1944, where he was criticised for many policies that harmed the lives of both Arabs and Jews. </a:t>
            </a:r>
          </a:p>
        </p:txBody>
      </p:sp>
    </p:spTree>
    <p:extLst>
      <p:ext uri="{BB962C8B-B14F-4D97-AF65-F5344CB8AC3E}">
        <p14:creationId xmlns:p14="http://schemas.microsoft.com/office/powerpoint/2010/main" val="28086000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928254" y="603653"/>
            <a:ext cx="23185582"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b="1" dirty="0">
                <a:latin typeface="Open Sans" panose="020B0606030504020204" pitchFamily="34" charset="0"/>
                <a:ea typeface="Open Sans" panose="020B0606030504020204" pitchFamily="34" charset="0"/>
                <a:cs typeface="Open Sans" panose="020B0606030504020204" pitchFamily="34" charset="0"/>
              </a:rPr>
              <a:t>Starter</a:t>
            </a:r>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44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a:t>
            </a:r>
            <a:r>
              <a:rPr lang="en-GB" sz="4400" dirty="0">
                <a:latin typeface="Open Sans" panose="020B0606030504020204" pitchFamily="34" charset="0"/>
                <a:ea typeface="Open Sans" panose="020B0606030504020204" pitchFamily="34" charset="0"/>
                <a:cs typeface="Open Sans" panose="020B0606030504020204" pitchFamily="34" charset="0"/>
              </a:rPr>
              <a:t>hat can you tell about a society/culture/moment in the past from a photo?</a:t>
            </a:r>
            <a:endParaRPr lang="en-GB" sz="44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large group of people in a room&#10;&#10;Description automatically generated with low confidence">
            <a:extLst>
              <a:ext uri="{FF2B5EF4-FFF2-40B4-BE49-F238E27FC236}">
                <a16:creationId xmlns:a16="http://schemas.microsoft.com/office/drawing/2014/main" id="{51053B35-3C8D-784B-BCF8-32DC787E57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9582" y="1360783"/>
            <a:ext cx="17169412" cy="12179866"/>
          </a:xfrm>
          <a:prstGeom prst="rect">
            <a:avLst/>
          </a:prstGeom>
        </p:spPr>
      </p:pic>
    </p:spTree>
    <p:extLst>
      <p:ext uri="{BB962C8B-B14F-4D97-AF65-F5344CB8AC3E}">
        <p14:creationId xmlns:p14="http://schemas.microsoft.com/office/powerpoint/2010/main" val="15522120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330039" y="564668"/>
            <a:ext cx="22527491"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1: </a:t>
            </a:r>
            <a:r>
              <a:rPr kumimoji="0" lang="en-GB" sz="48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Consider these two pieces of evidence</a:t>
            </a:r>
            <a:endParaRPr lang="en-GB" sz="2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AutoShape 2">
            <a:extLst>
              <a:ext uri="{FF2B5EF4-FFF2-40B4-BE49-F238E27FC236}">
                <a16:creationId xmlns:a16="http://schemas.microsoft.com/office/drawing/2014/main" id="{4405F1F4-5056-20C5-FA90-0E41AF0CB10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Text, letter&#10;&#10;Description automatically generated">
            <a:extLst>
              <a:ext uri="{FF2B5EF4-FFF2-40B4-BE49-F238E27FC236}">
                <a16:creationId xmlns:a16="http://schemas.microsoft.com/office/drawing/2014/main" id="{7EBEEA5D-FE26-1D4A-9861-51B9AA2EC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458" y="1909474"/>
            <a:ext cx="10425341" cy="7838030"/>
          </a:xfrm>
          <a:prstGeom prst="rect">
            <a:avLst/>
          </a:prstGeom>
        </p:spPr>
      </p:pic>
      <p:pic>
        <p:nvPicPr>
          <p:cNvPr id="8" name="Picture 7" descr="Map&#10;&#10;Description automatically generated">
            <a:extLst>
              <a:ext uri="{FF2B5EF4-FFF2-40B4-BE49-F238E27FC236}">
                <a16:creationId xmlns:a16="http://schemas.microsoft.com/office/drawing/2014/main" id="{1A2E327E-AFA8-174C-B503-8C8596337F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93785" y="1872947"/>
            <a:ext cx="11947941" cy="8659517"/>
          </a:xfrm>
          <a:prstGeom prst="rect">
            <a:avLst/>
          </a:prstGeom>
        </p:spPr>
      </p:pic>
      <p:sp>
        <p:nvSpPr>
          <p:cNvPr id="9" name="TextBox 8">
            <a:extLst>
              <a:ext uri="{FF2B5EF4-FFF2-40B4-BE49-F238E27FC236}">
                <a16:creationId xmlns:a16="http://schemas.microsoft.com/office/drawing/2014/main" id="{5C9BFBF1-1754-044E-B1BE-E3778A7ACB3F}"/>
              </a:ext>
            </a:extLst>
          </p:cNvPr>
          <p:cNvSpPr txBox="1"/>
          <p:nvPr/>
        </p:nvSpPr>
        <p:spPr>
          <a:xfrm>
            <a:off x="783771" y="11258124"/>
            <a:ext cx="17863458" cy="2009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mn-lt"/>
                <a:ea typeface="+mn-ea"/>
                <a:cs typeface="+mn-cs"/>
                <a:sym typeface="Helvetica Neue"/>
              </a:rPr>
              <a:t>1. Were the terms of the Mandate for Palestine flawed from the start? Use YOK as well as the sources.</a:t>
            </a:r>
          </a:p>
        </p:txBody>
      </p:sp>
    </p:spTree>
    <p:extLst>
      <p:ext uri="{BB962C8B-B14F-4D97-AF65-F5344CB8AC3E}">
        <p14:creationId xmlns:p14="http://schemas.microsoft.com/office/powerpoint/2010/main" val="5044019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337156" y="387685"/>
            <a:ext cx="23416462"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2: </a:t>
            </a:r>
            <a:r>
              <a:rPr lang="en-GB" sz="4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Contrast this evidence about the British government’s approach</a:t>
            </a:r>
            <a:endParaRPr lang="en-GB" sz="2800" i="0" dirty="0">
              <a:solidFill>
                <a:srgbClr val="000000"/>
              </a:solidFill>
              <a:effectLst/>
              <a:ea typeface="Open Sans" panose="020B0606030504020204" pitchFamily="34" charset="0"/>
              <a:cs typeface="Open Sans" panose="020B0606030504020204" pitchFamily="34" charset="0"/>
            </a:endParaRPr>
          </a:p>
        </p:txBody>
      </p:sp>
      <p:sp>
        <p:nvSpPr>
          <p:cNvPr id="6" name="AutoShape 2">
            <a:extLst>
              <a:ext uri="{FF2B5EF4-FFF2-40B4-BE49-F238E27FC236}">
                <a16:creationId xmlns:a16="http://schemas.microsoft.com/office/drawing/2014/main" id="{4405F1F4-5056-20C5-FA90-0E41AF0CB10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986C89D3-39A2-6640-AFFD-977869652C76}"/>
              </a:ext>
            </a:extLst>
          </p:cNvPr>
          <p:cNvSpPr txBox="1"/>
          <p:nvPr/>
        </p:nvSpPr>
        <p:spPr>
          <a:xfrm>
            <a:off x="630382" y="11250456"/>
            <a:ext cx="18135600"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0" marR="0" indent="-914400" algn="just" defTabSz="2438338" rtl="0" fontAlgn="auto" latinLnBrk="0" hangingPunct="0">
              <a:lnSpc>
                <a:spcPct val="100000"/>
              </a:lnSpc>
              <a:spcBef>
                <a:spcPts val="0"/>
              </a:spcBef>
              <a:spcAft>
                <a:spcPts val="0"/>
              </a:spcAft>
              <a:buClrTx/>
              <a:buSzTx/>
              <a:buAutoNum type="arabicPeriod"/>
              <a:tabLst/>
            </a:pPr>
            <a:r>
              <a:rPr kumimoji="0" lang="en-US" sz="4400" b="0" i="0" u="none" strike="noStrike" cap="none" spc="0" normalizeH="0" baseline="0" dirty="0">
                <a:ln>
                  <a:noFill/>
                </a:ln>
                <a:solidFill>
                  <a:srgbClr val="000000"/>
                </a:solidFill>
                <a:effectLst/>
                <a:uFillTx/>
                <a:latin typeface="+mn-ea"/>
                <a:cs typeface="+mn-cs"/>
                <a:sym typeface="Helvetica Neue"/>
              </a:rPr>
              <a:t>How are these two sources both similar and different?</a:t>
            </a:r>
          </a:p>
          <a:p>
            <a:pPr marL="914400" marR="0" indent="-914400" algn="just" defTabSz="2438338" rtl="0" fontAlgn="auto" latinLnBrk="0" hangingPunct="0">
              <a:lnSpc>
                <a:spcPct val="100000"/>
              </a:lnSpc>
              <a:spcBef>
                <a:spcPts val="0"/>
              </a:spcBef>
              <a:spcAft>
                <a:spcPts val="0"/>
              </a:spcAft>
              <a:buClrTx/>
              <a:buSzTx/>
              <a:buAutoNum type="arabicPeriod"/>
              <a:tabLst/>
            </a:pPr>
            <a:r>
              <a:rPr lang="en-US" sz="4400" dirty="0">
                <a:latin typeface="+mn-ea"/>
              </a:rPr>
              <a:t>What might account for these similarities and differences?</a:t>
            </a:r>
          </a:p>
          <a:p>
            <a:pPr marR="0" algn="just" defTabSz="2438338" rtl="0" fontAlgn="auto" latinLnBrk="0" hangingPunct="0">
              <a:lnSpc>
                <a:spcPct val="100000"/>
              </a:lnSpc>
              <a:spcBef>
                <a:spcPts val="0"/>
              </a:spcBef>
              <a:spcAft>
                <a:spcPts val="0"/>
              </a:spcAft>
              <a:buClrTx/>
              <a:buSzTx/>
              <a:tabLst/>
            </a:pPr>
            <a:endParaRPr kumimoji="0" lang="en-US" sz="4800" b="0" i="0" u="none" strike="noStrike" cap="none" spc="0" normalizeH="0" baseline="0" dirty="0">
              <a:ln>
                <a:noFill/>
              </a:ln>
              <a:solidFill>
                <a:srgbClr val="000000"/>
              </a:solidFill>
              <a:effectLst/>
              <a:uFillTx/>
              <a:latin typeface="+mn-ea"/>
              <a:cs typeface="+mn-cs"/>
              <a:sym typeface="Helvetica Neue"/>
            </a:endParaRPr>
          </a:p>
        </p:txBody>
      </p:sp>
      <p:pic>
        <p:nvPicPr>
          <p:cNvPr id="4" name="Picture 3" descr="Text&#10;&#10;Description automatically generated">
            <a:extLst>
              <a:ext uri="{FF2B5EF4-FFF2-40B4-BE49-F238E27FC236}">
                <a16:creationId xmlns:a16="http://schemas.microsoft.com/office/drawing/2014/main" id="{E6990BD4-CDDA-AD40-924F-5A6559EA74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82" y="1467426"/>
            <a:ext cx="10235952" cy="7427191"/>
          </a:xfrm>
          <a:prstGeom prst="rect">
            <a:avLst/>
          </a:prstGeom>
        </p:spPr>
      </p:pic>
      <p:pic>
        <p:nvPicPr>
          <p:cNvPr id="7" name="Picture 6" descr="Text&#10;&#10;Description automatically generated">
            <a:extLst>
              <a:ext uri="{FF2B5EF4-FFF2-40B4-BE49-F238E27FC236}">
                <a16:creationId xmlns:a16="http://schemas.microsoft.com/office/drawing/2014/main" id="{D3E8ACC3-32C8-134B-A6D8-F3CFED9B46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9601" y="1615208"/>
            <a:ext cx="11714018" cy="7278417"/>
          </a:xfrm>
          <a:prstGeom prst="rect">
            <a:avLst/>
          </a:prstGeom>
        </p:spPr>
      </p:pic>
    </p:spTree>
    <p:extLst>
      <p:ext uri="{BB962C8B-B14F-4D97-AF65-F5344CB8AC3E}">
        <p14:creationId xmlns:p14="http://schemas.microsoft.com/office/powerpoint/2010/main" val="275964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928254" y="603653"/>
            <a:ext cx="22527491"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3: </a:t>
            </a:r>
            <a:r>
              <a:rPr lang="en-GB" sz="44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Compare these two pieces of evidence about the actions of British forces</a:t>
            </a:r>
          </a:p>
        </p:txBody>
      </p:sp>
      <p:sp>
        <p:nvSpPr>
          <p:cNvPr id="7" name="Rectangle 6">
            <a:extLst>
              <a:ext uri="{FF2B5EF4-FFF2-40B4-BE49-F238E27FC236}">
                <a16:creationId xmlns:a16="http://schemas.microsoft.com/office/drawing/2014/main" id="{F4033681-3A20-1ECF-109F-2378A6A4D49D}"/>
              </a:ext>
            </a:extLst>
          </p:cNvPr>
          <p:cNvSpPr/>
          <p:nvPr/>
        </p:nvSpPr>
        <p:spPr>
          <a:xfrm>
            <a:off x="928255" y="10925636"/>
            <a:ext cx="17962418" cy="2133918"/>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en-GB" sz="44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What do these sources tell you about how </a:t>
            </a:r>
            <a:r>
              <a:rPr lang="en-GB" sz="44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B</a:t>
            </a:r>
            <a:r>
              <a:rPr kumimoji="0" lang="en-GB" sz="44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ritish forces operated in Palestine?</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en-GB" sz="44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What might explain the difference between the sources?</a:t>
            </a:r>
          </a:p>
        </p:txBody>
      </p:sp>
      <p:pic>
        <p:nvPicPr>
          <p:cNvPr id="5" name="Picture 4" descr="A picture containing text, outdoor, ground, person&#10;&#10;Description automatically generated">
            <a:extLst>
              <a:ext uri="{FF2B5EF4-FFF2-40B4-BE49-F238E27FC236}">
                <a16:creationId xmlns:a16="http://schemas.microsoft.com/office/drawing/2014/main" id="{3ADCD96A-1FAE-434D-B141-966DEC6FB7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466" y="1556438"/>
            <a:ext cx="11148891" cy="8231798"/>
          </a:xfrm>
          <a:prstGeom prst="rect">
            <a:avLst/>
          </a:prstGeom>
        </p:spPr>
      </p:pic>
      <p:pic>
        <p:nvPicPr>
          <p:cNvPr id="11" name="Picture 10" descr="Text&#10;&#10;Description automatically generated">
            <a:extLst>
              <a:ext uri="{FF2B5EF4-FFF2-40B4-BE49-F238E27FC236}">
                <a16:creationId xmlns:a16="http://schemas.microsoft.com/office/drawing/2014/main" id="{8EDABA31-C6B2-0F45-A008-9834A05D5E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31984" y="1360783"/>
            <a:ext cx="10462550" cy="8765920"/>
          </a:xfrm>
          <a:prstGeom prst="rect">
            <a:avLst/>
          </a:prstGeom>
        </p:spPr>
      </p:pic>
    </p:spTree>
    <p:extLst>
      <p:ext uri="{BB962C8B-B14F-4D97-AF65-F5344CB8AC3E}">
        <p14:creationId xmlns:p14="http://schemas.microsoft.com/office/powerpoint/2010/main" val="26111497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928254" y="603653"/>
            <a:ext cx="22527491"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4: </a:t>
            </a:r>
            <a:r>
              <a:rPr lang="en-GB" sz="4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Compare this evidence about </a:t>
            </a:r>
            <a:r>
              <a:rPr lang="en-GB" dirty="0">
                <a:latin typeface="Open Sans" panose="020B0606030504020204" pitchFamily="34" charset="0"/>
                <a:ea typeface="Open Sans" panose="020B0606030504020204" pitchFamily="34" charset="0"/>
                <a:cs typeface="Open Sans" panose="020B0606030504020204" pitchFamily="34" charset="0"/>
              </a:rPr>
              <a:t>why</a:t>
            </a:r>
            <a:r>
              <a:rPr lang="en-GB" sz="4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Britain left Palestine</a:t>
            </a:r>
            <a:endParaRPr lang="en-GB"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49F82A01-DCFD-B722-C851-FCABB2FAF144}"/>
              </a:ext>
            </a:extLst>
          </p:cNvPr>
          <p:cNvSpPr/>
          <p:nvPr/>
        </p:nvSpPr>
        <p:spPr>
          <a:xfrm>
            <a:off x="10087251" y="11376893"/>
            <a:ext cx="8936182" cy="176458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00000"/>
              </a:lnSpc>
              <a:spcBef>
                <a:spcPts val="0"/>
              </a:spcBef>
              <a:spcAft>
                <a:spcPts val="0"/>
              </a:spcAft>
              <a:buClrTx/>
              <a:buSzTx/>
              <a:tabLst/>
            </a:pPr>
            <a:r>
              <a:rPr kumimoji="0" lang="en-GB" sz="36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1. To what extent </a:t>
            </a:r>
            <a:r>
              <a:rPr lang="en-GB" sz="3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do these two cartoons agree or disagree about the causes of Britain’s departure?</a:t>
            </a:r>
            <a:endParaRPr kumimoji="0" lang="en-GB" sz="36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endParaRPr>
          </a:p>
        </p:txBody>
      </p:sp>
      <p:sp>
        <p:nvSpPr>
          <p:cNvPr id="6" name="AutoShape 2">
            <a:extLst>
              <a:ext uri="{FF2B5EF4-FFF2-40B4-BE49-F238E27FC236}">
                <a16:creationId xmlns:a16="http://schemas.microsoft.com/office/drawing/2014/main" id="{4405F1F4-5056-20C5-FA90-0E41AF0CB10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picture containing diagram&#10;&#10;Description automatically generated">
            <a:extLst>
              <a:ext uri="{FF2B5EF4-FFF2-40B4-BE49-F238E27FC236}">
                <a16:creationId xmlns:a16="http://schemas.microsoft.com/office/drawing/2014/main" id="{694EE127-12B8-CB46-BB94-1453E5BFE5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1334" y="1496867"/>
            <a:ext cx="12398665" cy="8953595"/>
          </a:xfrm>
          <a:prstGeom prst="rect">
            <a:avLst/>
          </a:prstGeom>
        </p:spPr>
      </p:pic>
      <p:pic>
        <p:nvPicPr>
          <p:cNvPr id="9" name="Picture 8" descr="A picture containing text, book, old&#10;&#10;Description automatically generated">
            <a:extLst>
              <a:ext uri="{FF2B5EF4-FFF2-40B4-BE49-F238E27FC236}">
                <a16:creationId xmlns:a16="http://schemas.microsoft.com/office/drawing/2014/main" id="{B1ABCC1F-06CC-3141-9B83-279DC6A7BA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89" y="1496868"/>
            <a:ext cx="9361071" cy="12032096"/>
          </a:xfrm>
          <a:prstGeom prst="rect">
            <a:avLst/>
          </a:prstGeom>
        </p:spPr>
      </p:pic>
    </p:spTree>
    <p:extLst>
      <p:ext uri="{BB962C8B-B14F-4D97-AF65-F5344CB8AC3E}">
        <p14:creationId xmlns:p14="http://schemas.microsoft.com/office/powerpoint/2010/main" val="25709798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928254" y="603653"/>
            <a:ext cx="23086778" cy="1366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5: </a:t>
            </a:r>
            <a:r>
              <a:rPr lang="en-GB" sz="44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Compare these two pieces of evidence about attitudes to Jewish immigration</a:t>
            </a:r>
            <a:endParaRPr lang="en-GB" sz="2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9A1038D7-D1A6-5411-483E-499012B9A48F}"/>
              </a:ext>
            </a:extLst>
          </p:cNvPr>
          <p:cNvSpPr/>
          <p:nvPr/>
        </p:nvSpPr>
        <p:spPr>
          <a:xfrm>
            <a:off x="717550" y="11363709"/>
            <a:ext cx="15450705" cy="1456809"/>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en-GB" sz="4400" b="0" i="0" u="none" strike="noStrike" cap="none" spc="0" normalizeH="0" baseline="0" dirty="0">
                <a:ln>
                  <a:noFill/>
                </a:ln>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Helvetica Neue Medium"/>
              </a:rPr>
              <a:t>How do these two sources differ?</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en-GB" sz="44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What might account for their difference?</a:t>
            </a:r>
          </a:p>
        </p:txBody>
      </p:sp>
      <p:sp>
        <p:nvSpPr>
          <p:cNvPr id="16" name="TextBox 15">
            <a:extLst>
              <a:ext uri="{FF2B5EF4-FFF2-40B4-BE49-F238E27FC236}">
                <a16:creationId xmlns:a16="http://schemas.microsoft.com/office/drawing/2014/main" id="{2D78E736-2644-FF4E-B63C-EAE4964DFC17}"/>
              </a:ext>
            </a:extLst>
          </p:cNvPr>
          <p:cNvSpPr txBox="1"/>
          <p:nvPr/>
        </p:nvSpPr>
        <p:spPr>
          <a:xfrm>
            <a:off x="18915360" y="-6141241"/>
            <a:ext cx="9192127" cy="4860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endParaRPr kumimoji="0" lang="en-US" sz="48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1025" name="Picture 1" descr="page1image1582848">
            <a:extLst>
              <a:ext uri="{FF2B5EF4-FFF2-40B4-BE49-F238E27FC236}">
                <a16:creationId xmlns:a16="http://schemas.microsoft.com/office/drawing/2014/main" id="{0EDACBEA-C1C0-9D41-8581-F50DBDE35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5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letter&#10;&#10;Description automatically generated">
            <a:extLst>
              <a:ext uri="{FF2B5EF4-FFF2-40B4-BE49-F238E27FC236}">
                <a16:creationId xmlns:a16="http://schemas.microsoft.com/office/drawing/2014/main" id="{BE4E8598-279A-334F-B3C7-ECB186F375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550" y="2889922"/>
            <a:ext cx="12722508" cy="5878850"/>
          </a:xfrm>
          <a:prstGeom prst="rect">
            <a:avLst/>
          </a:prstGeom>
        </p:spPr>
      </p:pic>
      <p:pic>
        <p:nvPicPr>
          <p:cNvPr id="12" name="Picture 11" descr="A group of people holding signs&#10;&#10;Description automatically generated with medium confidence">
            <a:extLst>
              <a:ext uri="{FF2B5EF4-FFF2-40B4-BE49-F238E27FC236}">
                <a16:creationId xmlns:a16="http://schemas.microsoft.com/office/drawing/2014/main" id="{F482841A-F702-AB49-B074-C86EA3C46D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17436" y="1444705"/>
            <a:ext cx="8693987" cy="9835464"/>
          </a:xfrm>
          <a:prstGeom prst="rect">
            <a:avLst/>
          </a:prstGeom>
        </p:spPr>
      </p:pic>
    </p:spTree>
    <p:extLst>
      <p:ext uri="{BB962C8B-B14F-4D97-AF65-F5344CB8AC3E}">
        <p14:creationId xmlns:p14="http://schemas.microsoft.com/office/powerpoint/2010/main" val="149975850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0CAEC-3702-B430-7682-AE782F57D68E}"/>
              </a:ext>
            </a:extLst>
          </p:cNvPr>
          <p:cNvSpPr txBox="1"/>
          <p:nvPr/>
        </p:nvSpPr>
        <p:spPr>
          <a:xfrm>
            <a:off x="928254" y="603653"/>
            <a:ext cx="22527491" cy="75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r>
              <a:rPr lang="en-GB" sz="4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Activity 6: </a:t>
            </a:r>
            <a:r>
              <a:rPr lang="en-GB" sz="4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Using evidence in a debate</a:t>
            </a:r>
            <a:endParaRPr lang="en-GB" sz="2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peech Bubble: Rectangle 3">
            <a:extLst>
              <a:ext uri="{FF2B5EF4-FFF2-40B4-BE49-F238E27FC236}">
                <a16:creationId xmlns:a16="http://schemas.microsoft.com/office/drawing/2014/main" id="{ABE857ED-E05E-00C0-DF9D-E82D5785001D}"/>
              </a:ext>
            </a:extLst>
          </p:cNvPr>
          <p:cNvSpPr/>
          <p:nvPr/>
        </p:nvSpPr>
        <p:spPr>
          <a:xfrm>
            <a:off x="3054927" y="2886885"/>
            <a:ext cx="18225656" cy="6196568"/>
          </a:xfrm>
          <a:prstGeom prst="wedgeRectCallout">
            <a:avLst/>
          </a:prstGeom>
          <a:ln w="76200"/>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ctr" defTabSz="825500">
              <a:lnSpc>
                <a:spcPct val="100000"/>
              </a:lnSpc>
              <a:spcBef>
                <a:spcPts val="0"/>
              </a:spcBef>
            </a:pPr>
            <a:r>
              <a:rPr lang="en-GB" sz="6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Working in groups prepare to debate the proposition</a:t>
            </a:r>
          </a:p>
          <a:p>
            <a:pPr algn="ctr" defTabSz="825500">
              <a:lnSpc>
                <a:spcPct val="100000"/>
              </a:lnSpc>
              <a:spcBef>
                <a:spcPts val="0"/>
              </a:spcBef>
            </a:pPr>
            <a:endParaRPr lang="en-GB" sz="6600" i="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endParaRPr>
          </a:p>
          <a:p>
            <a:pPr algn="ctr" defTabSz="825500">
              <a:lnSpc>
                <a:spcPct val="100000"/>
              </a:lnSpc>
              <a:spcBef>
                <a:spcPts val="0"/>
              </a:spcBef>
            </a:pPr>
            <a:r>
              <a:rPr lang="en-GB" sz="6600" i="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“This house believes that Britain should be praised/blamed for </a:t>
            </a:r>
            <a:r>
              <a:rPr lang="en-GB" sz="6600" i="1">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its handling </a:t>
            </a:r>
            <a:r>
              <a:rPr lang="en-GB" sz="6600" i="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Helvetica Neue Medium"/>
              </a:rPr>
              <a:t>of the Mandate in Palestine”</a:t>
            </a: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0943696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109450</TotalTime>
  <Words>382</Words>
  <Application>Microsoft Office PowerPoint</Application>
  <PresentationFormat>Custom</PresentationFormat>
  <Paragraphs>21</Paragraphs>
  <Slides>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Open Sans</vt:lpstr>
      <vt:lpstr>Arial</vt:lpstr>
      <vt:lpstr>Helvetica Neue Medium</vt:lpstr>
      <vt:lpstr>Helvetica Neue</vt:lpstr>
      <vt:lpstr>21_BasicWhite</vt:lpstr>
      <vt:lpstr>Custom Design</vt:lpstr>
      <vt:lpstr>Should the British government be praised  or blamed for its handling of the Mandate?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Controversial history</dc:title>
  <cp:lastModifiedBy>Sarah Gillen</cp:lastModifiedBy>
  <cp:revision>88</cp:revision>
  <dcterms:modified xsi:type="dcterms:W3CDTF">2023-03-28T14:59:55Z</dcterms:modified>
</cp:coreProperties>
</file>