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00" r:id="rId2"/>
    <p:sldId id="304" r:id="rId3"/>
    <p:sldId id="301" r:id="rId4"/>
    <p:sldId id="303" r:id="rId5"/>
    <p:sldId id="302" r:id="rId6"/>
    <p:sldId id="305" r:id="rId7"/>
    <p:sldId id="297"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2E4"/>
    <a:srgbClr val="35BCF3"/>
    <a:srgbClr val="3AC5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871" autoAdjust="0"/>
    <p:restoredTop sz="94741"/>
  </p:normalViewPr>
  <p:slideViewPr>
    <p:cSldViewPr snapToGrid="0" snapToObjects="1">
      <p:cViewPr varScale="1">
        <p:scale>
          <a:sx n="22" d="100"/>
          <a:sy n="22" d="100"/>
        </p:scale>
        <p:origin x="112" y="4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7825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13"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14"/>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13"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13"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469900">
              <a:spcBef>
                <a:spcPts val="0"/>
              </a:spcBef>
              <a:buSzTx/>
              <a:buNone/>
              <a:defRPr sz="8500" spc="-170">
                <a:latin typeface="Helvetica Neue Medium"/>
                <a:ea typeface="Helvetica Neue Medium"/>
                <a:cs typeface="Helvetica Neue Medium"/>
                <a:sym typeface="Helvetica Neue Medium"/>
              </a:defRPr>
            </a:lvl2pPr>
            <a:lvl3pPr marL="638923" indent="-469900">
              <a:spcBef>
                <a:spcPts val="0"/>
              </a:spcBef>
              <a:buSzTx/>
              <a:buNone/>
              <a:defRPr sz="8500" spc="-170">
                <a:latin typeface="Helvetica Neue Medium"/>
                <a:ea typeface="Helvetica Neue Medium"/>
                <a:cs typeface="Helvetica Neue Medium"/>
                <a:sym typeface="Helvetica Neue Medium"/>
              </a:defRPr>
            </a:lvl3pPr>
            <a:lvl4pPr marL="638923" indent="-469900">
              <a:spcBef>
                <a:spcPts val="0"/>
              </a:spcBef>
              <a:buSzTx/>
              <a:buNone/>
              <a:defRPr sz="8500" spc="-170">
                <a:latin typeface="Helvetica Neue Medium"/>
                <a:ea typeface="Helvetica Neue Medium"/>
                <a:cs typeface="Helvetica Neue Medium"/>
                <a:sym typeface="Helvetica Neue Medium"/>
              </a:defRPr>
            </a:lvl4pPr>
            <a:lvl5pPr marL="638923" indent="-469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13"/>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14"/>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15"/>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056884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5ADAF9-720F-F54F-A09E-EF2FE42DB4C6}"/>
              </a:ext>
            </a:extLst>
          </p:cNvPr>
          <p:cNvSpPr/>
          <p:nvPr userDrawn="1"/>
        </p:nvSpPr>
        <p:spPr>
          <a:xfrm>
            <a:off x="0" y="0"/>
            <a:ext cx="24384000" cy="13716000"/>
          </a:xfrm>
          <a:prstGeom prst="rect">
            <a:avLst/>
          </a:prstGeom>
          <a:solidFill>
            <a:schemeClr val="bg1"/>
          </a:solidFill>
          <a:ln w="76200" cap="flat">
            <a:solidFill>
              <a:srgbClr val="35B2E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pic>
        <p:nvPicPr>
          <p:cNvPr id="8" name="Picture 7" descr="Logo, company name&#10;&#10;Description automatically generated">
            <a:extLst>
              <a:ext uri="{FF2B5EF4-FFF2-40B4-BE49-F238E27FC236}">
                <a16:creationId xmlns:a16="http://schemas.microsoft.com/office/drawing/2014/main" id="{313777CF-D4EF-DB4C-B6BB-F895A5B8A021}"/>
              </a:ext>
            </a:extLst>
          </p:cNvPr>
          <p:cNvPicPr>
            <a:picLocks noChangeAspect="1"/>
          </p:cNvPicPr>
          <p:nvPr userDrawn="1"/>
        </p:nvPicPr>
        <p:blipFill rotWithShape="1">
          <a:blip r:embed="rId10" cstate="screen">
            <a:extLst>
              <a:ext uri="{28A0092B-C50C-407E-A947-70E740481C1C}">
                <a14:useLocalDpi xmlns:a14="http://schemas.microsoft.com/office/drawing/2010/main" val="0"/>
              </a:ext>
            </a:extLst>
          </a:blip>
          <a:srcRect/>
          <a:stretch/>
        </p:blipFill>
        <p:spPr>
          <a:xfrm>
            <a:off x="19108539" y="11729328"/>
            <a:ext cx="4988322" cy="181434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59" r:id="rId5"/>
    <p:sldLayoutId id="2147483660" r:id="rId6"/>
    <p:sldLayoutId id="2147483661" r:id="rId7"/>
    <p:sldLayoutId id="2147483662" r:id="rId8"/>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F4641A8-DD5F-FC45-6202-C7F1641831FD}"/>
              </a:ext>
            </a:extLst>
          </p:cNvPr>
          <p:cNvSpPr txBox="1"/>
          <p:nvPr/>
        </p:nvSpPr>
        <p:spPr>
          <a:xfrm>
            <a:off x="758282" y="148184"/>
            <a:ext cx="22369348" cy="26740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tabLst>
                <a:tab pos="2865755" algn="ctr"/>
                <a:tab pos="5731510" algn="r"/>
              </a:tabLst>
            </a:pPr>
            <a:r>
              <a:rPr lang="en-GB" sz="7200" b="1" dirty="0">
                <a:effectLst/>
                <a:latin typeface="Calibri" panose="020F0502020204030204" pitchFamily="34" charset="0"/>
                <a:ea typeface="Calibri" panose="020F0502020204030204" pitchFamily="34" charset="0"/>
                <a:cs typeface="Times New Roman" panose="02020603050405020304" pitchFamily="18" charset="0"/>
              </a:rPr>
              <a:t>Was Oliver Cromwell the father of parliamentary government or a colonial tyrant? </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22 Top Oliver Cromwell Quotes That You Should Know">
            <a:extLst>
              <a:ext uri="{FF2B5EF4-FFF2-40B4-BE49-F238E27FC236}">
                <a16:creationId xmlns:a16="http://schemas.microsoft.com/office/drawing/2014/main" id="{27F46507-265E-1B47-76C0-8C2867B71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909" y="3529472"/>
            <a:ext cx="11698094" cy="9748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37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1A679-B92A-D2A8-70DE-092CA0C91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651" y="1961029"/>
            <a:ext cx="17173558" cy="9251562"/>
          </a:xfrm>
          <a:prstGeom prst="rect">
            <a:avLst/>
          </a:prstGeom>
        </p:spPr>
        <p:style>
          <a:lnRef idx="2">
            <a:schemeClr val="dk1"/>
          </a:lnRef>
          <a:fillRef idx="1">
            <a:schemeClr val="lt1"/>
          </a:fillRef>
          <a:effectRef idx="0">
            <a:schemeClr val="dk1"/>
          </a:effectRef>
          <a:fontRef idx="minor">
            <a:schemeClr val="dk1"/>
          </a:fontRef>
        </p:style>
      </p:pic>
      <p:sp>
        <p:nvSpPr>
          <p:cNvPr id="4" name="TextBox 3">
            <a:extLst>
              <a:ext uri="{FF2B5EF4-FFF2-40B4-BE49-F238E27FC236}">
                <a16:creationId xmlns:a16="http://schemas.microsoft.com/office/drawing/2014/main" id="{F5ED1937-967C-4BB3-CAE0-39EB0A624524}"/>
              </a:ext>
            </a:extLst>
          </p:cNvPr>
          <p:cNvSpPr txBox="1"/>
          <p:nvPr/>
        </p:nvSpPr>
        <p:spPr>
          <a:xfrm>
            <a:off x="959006" y="643015"/>
            <a:ext cx="22086848" cy="7017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GB" sz="44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Starter: Interpretations of Cromwell</a:t>
            </a:r>
            <a:endParaRPr kumimoji="0" lang="en-GB" sz="3600"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5" name="TextBox 4">
            <a:extLst>
              <a:ext uri="{FF2B5EF4-FFF2-40B4-BE49-F238E27FC236}">
                <a16:creationId xmlns:a16="http://schemas.microsoft.com/office/drawing/2014/main" id="{D4ACAA32-6B5B-4A1B-0954-479D4D93C79B}"/>
              </a:ext>
            </a:extLst>
          </p:cNvPr>
          <p:cNvSpPr txBox="1"/>
          <p:nvPr/>
        </p:nvSpPr>
        <p:spPr>
          <a:xfrm>
            <a:off x="959006" y="11763553"/>
            <a:ext cx="17618926" cy="10895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742950" indent="-742950">
              <a:spcBef>
                <a:spcPts val="0"/>
              </a:spcBef>
              <a:buFont typeface="+mj-lt"/>
              <a:buAutoNum type="arabicPeriod"/>
            </a:pPr>
            <a:r>
              <a:rPr kumimoji="0" lang="en-GB" sz="36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Summarise Sarah Covington’s view on Cromwell</a:t>
            </a:r>
          </a:p>
          <a:p>
            <a:pPr marL="742950" indent="-742950">
              <a:spcBef>
                <a:spcPts val="0"/>
              </a:spcBef>
              <a:buFont typeface="+mj-lt"/>
              <a:buAutoNum type="arabicPeriod"/>
            </a:pPr>
            <a:r>
              <a:rPr kumimoji="0" lang="en-GB" sz="36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How far do you agree with this interpretation of Cromwell?</a:t>
            </a:r>
          </a:p>
        </p:txBody>
      </p:sp>
    </p:spTree>
    <p:extLst>
      <p:ext uri="{BB962C8B-B14F-4D97-AF65-F5344CB8AC3E}">
        <p14:creationId xmlns:p14="http://schemas.microsoft.com/office/powerpoint/2010/main" val="5991578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764A28-9FB1-2D4B-5AF3-93D729A02999}"/>
              </a:ext>
            </a:extLst>
          </p:cNvPr>
          <p:cNvSpPr txBox="1"/>
          <p:nvPr/>
        </p:nvSpPr>
        <p:spPr>
          <a:xfrm>
            <a:off x="959005" y="422679"/>
            <a:ext cx="10611315" cy="37718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GB" sz="32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Cromwell and the Long Parliament</a:t>
            </a:r>
          </a:p>
          <a:p>
            <a:r>
              <a:rPr lang="en-GB" sz="3200" dirty="0">
                <a:solidFill>
                  <a:srgbClr val="0070C0"/>
                </a:solidFill>
                <a:latin typeface="Open Sans" panose="020B0606030504020204" pitchFamily="34" charset="0"/>
                <a:ea typeface="Open Sans" panose="020B0606030504020204" pitchFamily="34" charset="0"/>
                <a:cs typeface="Open Sans" panose="020B0606030504020204" pitchFamily="34" charset="0"/>
              </a:rPr>
              <a:t>During the 1640s, Cromwell believed in the justice of Parliament’s cause against Charles I and played a critical role during the Civil Wars.  However, Cromwell believed that Parliament should be held accountable for its decisions.  Especially if it goes against God’s cause and to the godly people.</a:t>
            </a:r>
            <a:endParaRPr kumimoji="0" lang="en-GB" sz="24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16" name="Picture 15">
            <a:extLst>
              <a:ext uri="{FF2B5EF4-FFF2-40B4-BE49-F238E27FC236}">
                <a16:creationId xmlns:a16="http://schemas.microsoft.com/office/drawing/2014/main" id="{6A2E6642-786B-F6FF-7BE7-3330DE179D8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59005" y="4947596"/>
            <a:ext cx="10611315" cy="3122341"/>
          </a:xfrm>
          <a:prstGeom prst="rect">
            <a:avLst/>
          </a:prstGeom>
          <a:ln>
            <a:solidFill>
              <a:schemeClr val="tx1">
                <a:lumMod val="95000"/>
                <a:lumOff val="5000"/>
              </a:schemeClr>
            </a:solidFill>
          </a:ln>
        </p:spPr>
        <p:style>
          <a:lnRef idx="2">
            <a:schemeClr val="dk1"/>
          </a:lnRef>
          <a:fillRef idx="1">
            <a:schemeClr val="lt1"/>
          </a:fillRef>
          <a:effectRef idx="0">
            <a:schemeClr val="dk1"/>
          </a:effectRef>
          <a:fontRef idx="minor">
            <a:schemeClr val="dk1"/>
          </a:fontRef>
        </p:style>
      </p:pic>
      <p:sp>
        <p:nvSpPr>
          <p:cNvPr id="20" name="TextBox 19">
            <a:extLst>
              <a:ext uri="{FF2B5EF4-FFF2-40B4-BE49-F238E27FC236}">
                <a16:creationId xmlns:a16="http://schemas.microsoft.com/office/drawing/2014/main" id="{8C977DEF-0367-BDF0-2DBB-DF1562D80C0F}"/>
              </a:ext>
            </a:extLst>
          </p:cNvPr>
          <p:cNvSpPr txBox="1"/>
          <p:nvPr/>
        </p:nvSpPr>
        <p:spPr>
          <a:xfrm>
            <a:off x="12192000" y="8453039"/>
            <a:ext cx="11470887" cy="2492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1800"/>
              </a:spcBef>
            </a:pPr>
            <a:r>
              <a:rPr lang="en-GB" sz="2800" b="1" dirty="0">
                <a:latin typeface="Open Sans" panose="020B0606030504020204" pitchFamily="34" charset="0"/>
                <a:ea typeface="Open Sans" panose="020B0606030504020204" pitchFamily="34" charset="0"/>
                <a:cs typeface="Open Sans" panose="020B0606030504020204" pitchFamily="34" charset="0"/>
              </a:rPr>
              <a:t>Activity</a:t>
            </a:r>
            <a:r>
              <a:rPr lang="en-GB" sz="2800" dirty="0">
                <a:latin typeface="Open Sans" panose="020B0606030504020204" pitchFamily="34" charset="0"/>
                <a:ea typeface="Open Sans" panose="020B0606030504020204" pitchFamily="34" charset="0"/>
                <a:cs typeface="Open Sans" panose="020B0606030504020204" pitchFamily="34" charset="0"/>
              </a:rPr>
              <a:t> </a:t>
            </a:r>
            <a:r>
              <a:rPr lang="en-GB"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endParaRPr kumimoji="0" lang="en-GB" sz="2800"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endParaRPr>
          </a:p>
          <a:p>
            <a:pPr marL="514350" indent="-514350">
              <a:spcBef>
                <a:spcPts val="1800"/>
              </a:spcBef>
              <a:buFont typeface="+mj-lt"/>
              <a:buAutoNum type="arabicPeriod"/>
            </a:pPr>
            <a:r>
              <a:rPr kumimoji="0" lang="en-GB" sz="28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In what ways does each source suggest that Cromwell’s loyalty to Parliament was not unconditional?</a:t>
            </a:r>
          </a:p>
          <a:p>
            <a:pPr marL="514350" indent="-514350">
              <a:spcBef>
                <a:spcPts val="1800"/>
              </a:spcBef>
              <a:buFont typeface="+mj-lt"/>
              <a:buAutoNum type="arabicPeriod"/>
            </a:pPr>
            <a:r>
              <a:rPr kumimoji="0" lang="en-GB" sz="28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In both Cromwell’s letters, what does he reveal about his attitude towards religion?</a:t>
            </a:r>
          </a:p>
        </p:txBody>
      </p:sp>
      <p:pic>
        <p:nvPicPr>
          <p:cNvPr id="22" name="Picture 21">
            <a:extLst>
              <a:ext uri="{FF2B5EF4-FFF2-40B4-BE49-F238E27FC236}">
                <a16:creationId xmlns:a16="http://schemas.microsoft.com/office/drawing/2014/main" id="{5EDC0F74-41E3-58CA-9432-A1D022C99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0" y="422678"/>
            <a:ext cx="11470888" cy="7647259"/>
          </a:xfrm>
          <a:prstGeom prst="rect">
            <a:avLst/>
          </a:prstGeom>
          <a:ln/>
        </p:spPr>
        <p:style>
          <a:lnRef idx="2">
            <a:schemeClr val="dk1"/>
          </a:lnRef>
          <a:fillRef idx="1">
            <a:schemeClr val="lt1"/>
          </a:fillRef>
          <a:effectRef idx="0">
            <a:schemeClr val="dk1"/>
          </a:effectRef>
          <a:fontRef idx="minor">
            <a:schemeClr val="dk1"/>
          </a:fontRef>
        </p:style>
      </p:pic>
      <p:pic>
        <p:nvPicPr>
          <p:cNvPr id="24" name="Picture 23">
            <a:extLst>
              <a:ext uri="{FF2B5EF4-FFF2-40B4-BE49-F238E27FC236}">
                <a16:creationId xmlns:a16="http://schemas.microsoft.com/office/drawing/2014/main" id="{225E3742-6750-31FB-0669-972BC8D3FB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005" y="9253891"/>
            <a:ext cx="10611315" cy="3696845"/>
          </a:xfrm>
          <a:prstGeom prst="rect">
            <a:avLst/>
          </a:prstGeom>
          <a:ln/>
        </p:spPr>
        <p:style>
          <a:lnRef idx="2">
            <a:schemeClr val="dk1"/>
          </a:lnRef>
          <a:fillRef idx="1">
            <a:schemeClr val="lt1"/>
          </a:fillRef>
          <a:effectRef idx="0">
            <a:schemeClr val="dk1"/>
          </a:effectRef>
          <a:fontRef idx="minor">
            <a:schemeClr val="dk1"/>
          </a:fontRef>
        </p:style>
      </p:pic>
      <p:sp>
        <p:nvSpPr>
          <p:cNvPr id="27" name="TextBox 26">
            <a:extLst>
              <a:ext uri="{FF2B5EF4-FFF2-40B4-BE49-F238E27FC236}">
                <a16:creationId xmlns:a16="http://schemas.microsoft.com/office/drawing/2014/main" id="{997B1803-AADF-BB13-6B3B-D41A6AA892C5}"/>
              </a:ext>
            </a:extLst>
          </p:cNvPr>
          <p:cNvSpPr txBox="1"/>
          <p:nvPr/>
        </p:nvSpPr>
        <p:spPr>
          <a:xfrm>
            <a:off x="12192000" y="11014984"/>
            <a:ext cx="6646127" cy="2477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14350" indent="-514350">
              <a:lnSpc>
                <a:spcPct val="100000"/>
              </a:lnSpc>
              <a:spcBef>
                <a:spcPts val="1800"/>
              </a:spcBef>
              <a:buFont typeface="+mj-lt"/>
              <a:buAutoNum type="arabicPeriod" startAt="3"/>
            </a:pPr>
            <a:r>
              <a:rPr kumimoji="0" lang="en-GB" sz="28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What can you learn from the </a:t>
            </a:r>
            <a:r>
              <a:rPr lang="en-GB" sz="2800" i="1" dirty="0">
                <a:solidFill>
                  <a:srgbClr val="0070C0"/>
                </a:solidFill>
                <a:latin typeface="Open Sans" panose="020B0606030504020204" pitchFamily="34" charset="0"/>
                <a:ea typeface="Open Sans" panose="020B0606030504020204" pitchFamily="34" charset="0"/>
                <a:cs typeface="Open Sans" panose="020B0606030504020204" pitchFamily="34" charset="0"/>
              </a:rPr>
              <a:t>Agreement of the People </a:t>
            </a:r>
            <a:r>
              <a:rPr lang="en-GB" sz="2800" dirty="0">
                <a:solidFill>
                  <a:srgbClr val="0070C0"/>
                </a:solidFill>
                <a:latin typeface="Open Sans" panose="020B0606030504020204" pitchFamily="34" charset="0"/>
                <a:ea typeface="Open Sans" panose="020B0606030504020204" pitchFamily="34" charset="0"/>
                <a:cs typeface="Open Sans" panose="020B0606030504020204" pitchFamily="34" charset="0"/>
              </a:rPr>
              <a:t>about the form and powers of government?</a:t>
            </a:r>
          </a:p>
          <a:p>
            <a:pPr marL="514350" indent="-514350">
              <a:lnSpc>
                <a:spcPct val="100000"/>
              </a:lnSpc>
              <a:spcBef>
                <a:spcPts val="1800"/>
              </a:spcBef>
              <a:buFont typeface="+mj-lt"/>
              <a:buAutoNum type="arabicPeriod" startAt="3"/>
            </a:pPr>
            <a:r>
              <a:rPr kumimoji="0" lang="en-GB" sz="28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What</a:t>
            </a:r>
            <a:r>
              <a:rPr lang="en-GB" sz="2800" dirty="0">
                <a:solidFill>
                  <a:srgbClr val="0070C0"/>
                </a:solidFill>
                <a:latin typeface="Open Sans" panose="020B0606030504020204" pitchFamily="34" charset="0"/>
                <a:ea typeface="Open Sans" panose="020B0606030504020204" pitchFamily="34" charset="0"/>
                <a:cs typeface="Open Sans" panose="020B0606030504020204" pitchFamily="34" charset="0"/>
              </a:rPr>
              <a:t> is your overall impression of Cromwell in the 1640s?</a:t>
            </a:r>
            <a:endParaRPr kumimoji="0" lang="en-GB" sz="28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endParaRPr>
          </a:p>
        </p:txBody>
      </p:sp>
    </p:spTree>
    <p:extLst>
      <p:ext uri="{BB962C8B-B14F-4D97-AF65-F5344CB8AC3E}">
        <p14:creationId xmlns:p14="http://schemas.microsoft.com/office/powerpoint/2010/main" val="11296833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764A28-9FB1-2D4B-5AF3-93D729A02999}"/>
              </a:ext>
            </a:extLst>
          </p:cNvPr>
          <p:cNvSpPr txBox="1"/>
          <p:nvPr/>
        </p:nvSpPr>
        <p:spPr>
          <a:xfrm>
            <a:off x="903249" y="506870"/>
            <a:ext cx="13370312" cy="7017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GB" sz="44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Oliver Cromwell and Ireland</a:t>
            </a:r>
            <a:endParaRPr lang="en-GB"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1B7BD5F3-2705-B3BD-B72F-25C6D96AC83C}"/>
              </a:ext>
            </a:extLst>
          </p:cNvPr>
          <p:cNvSpPr txBox="1"/>
          <p:nvPr/>
        </p:nvSpPr>
        <p:spPr>
          <a:xfrm>
            <a:off x="903249" y="1503130"/>
            <a:ext cx="13370312" cy="27515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200" dirty="0">
                <a:solidFill>
                  <a:srgbClr val="0070C0"/>
                </a:solidFill>
                <a:latin typeface="Open Sans" panose="020B0606030504020204" pitchFamily="34" charset="0"/>
                <a:ea typeface="Open Sans" panose="020B0606030504020204" pitchFamily="34" charset="0"/>
                <a:cs typeface="Open Sans" panose="020B0606030504020204" pitchFamily="34" charset="0"/>
              </a:rPr>
              <a:t>The Rump Parliament consisted of 70 active members, who Cromwell hoped would embrace the cause of godly reform.  However, it was in an unstable position.  It faced huge political and religious opposition from England, Scotland and Ireland as they see it as the army’s creation.  However, Cromwell saw his conquests of Ireland and Scotland between 1649 and 1651 as further mandates from God. </a:t>
            </a:r>
            <a:endParaRPr kumimoji="0" lang="en-GB" sz="32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4" name="Picture 3">
            <a:extLst>
              <a:ext uri="{FF2B5EF4-FFF2-40B4-BE49-F238E27FC236}">
                <a16:creationId xmlns:a16="http://schemas.microsoft.com/office/drawing/2014/main" id="{4C6AF6FD-6B70-4C5C-4349-2F44C3A21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0306" y="229828"/>
            <a:ext cx="9209518" cy="13148745"/>
          </a:xfrm>
          <a:prstGeom prst="rect">
            <a:avLst/>
          </a:prstGeom>
        </p:spPr>
        <p:style>
          <a:lnRef idx="2">
            <a:schemeClr val="dk1"/>
          </a:lnRef>
          <a:fillRef idx="1">
            <a:schemeClr val="lt1"/>
          </a:fillRef>
          <a:effectRef idx="0">
            <a:schemeClr val="dk1"/>
          </a:effectRef>
          <a:fontRef idx="minor">
            <a:schemeClr val="dk1"/>
          </a:fontRef>
        </p:style>
      </p:pic>
      <p:pic>
        <p:nvPicPr>
          <p:cNvPr id="9" name="Picture 8">
            <a:extLst>
              <a:ext uri="{FF2B5EF4-FFF2-40B4-BE49-F238E27FC236}">
                <a16:creationId xmlns:a16="http://schemas.microsoft.com/office/drawing/2014/main" id="{A37C721E-0AED-C322-45CA-DD2317835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182" y="4705815"/>
            <a:ext cx="8712379" cy="5902330"/>
          </a:xfrm>
          <a:prstGeom prst="rect">
            <a:avLst/>
          </a:prstGeom>
        </p:spPr>
        <p:style>
          <a:lnRef idx="2">
            <a:schemeClr val="dk1"/>
          </a:lnRef>
          <a:fillRef idx="1">
            <a:schemeClr val="lt1"/>
          </a:fillRef>
          <a:effectRef idx="0">
            <a:schemeClr val="dk1"/>
          </a:effectRef>
          <a:fontRef idx="minor">
            <a:schemeClr val="dk1"/>
          </a:fontRef>
        </p:style>
      </p:pic>
      <p:sp>
        <p:nvSpPr>
          <p:cNvPr id="13" name="TextBox 12">
            <a:extLst>
              <a:ext uri="{FF2B5EF4-FFF2-40B4-BE49-F238E27FC236}">
                <a16:creationId xmlns:a16="http://schemas.microsoft.com/office/drawing/2014/main" id="{8969DF4A-0110-74C5-2C74-7E9CF6B7868A}"/>
              </a:ext>
            </a:extLst>
          </p:cNvPr>
          <p:cNvSpPr txBox="1"/>
          <p:nvPr/>
        </p:nvSpPr>
        <p:spPr>
          <a:xfrm>
            <a:off x="815130" y="11047166"/>
            <a:ext cx="13636850" cy="233140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t>‘The town is so now in your power, that of the former inhabitants, I believe scarce one in 20 can challenge any property in their houses. Most of them are run away, and many of them [i.e. of the inhabitants] were killed in the service. And it may be wished that an honest people would come and plant here; where are very good houses, and other accommodations fitted to their hands… ‘ </a:t>
            </a:r>
          </a:p>
          <a:p>
            <a:r>
              <a:rPr lang="en-GB" sz="2400" dirty="0"/>
              <a:t>Extract from Cromwell’s letter to the Commander-in-Chief in the town of Wexford, 11 October 1649</a:t>
            </a:r>
          </a:p>
        </p:txBody>
      </p:sp>
      <p:sp>
        <p:nvSpPr>
          <p:cNvPr id="14" name="TextBox 13">
            <a:extLst>
              <a:ext uri="{FF2B5EF4-FFF2-40B4-BE49-F238E27FC236}">
                <a16:creationId xmlns:a16="http://schemas.microsoft.com/office/drawing/2014/main" id="{2B294324-0244-93BF-17FD-21B3FFC1467E}"/>
              </a:ext>
            </a:extLst>
          </p:cNvPr>
          <p:cNvSpPr txBox="1"/>
          <p:nvPr/>
        </p:nvSpPr>
        <p:spPr>
          <a:xfrm>
            <a:off x="903249" y="4878611"/>
            <a:ext cx="4582060" cy="55445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GB" sz="32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Activity 2 </a:t>
            </a:r>
          </a:p>
          <a:p>
            <a:r>
              <a:rPr kumimoji="0" lang="en-GB" sz="32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In the extract from the Guardian, it suggests that Cromwell wanted to bring “stability to Ireland” and “offer religious freedom to Catholics”.  In what ways does the map and letter challenge this view?</a:t>
            </a:r>
          </a:p>
        </p:txBody>
      </p:sp>
    </p:spTree>
    <p:extLst>
      <p:ext uri="{BB962C8B-B14F-4D97-AF65-F5344CB8AC3E}">
        <p14:creationId xmlns:p14="http://schemas.microsoft.com/office/powerpoint/2010/main" val="36093005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764A28-9FB1-2D4B-5AF3-93D729A02999}"/>
              </a:ext>
            </a:extLst>
          </p:cNvPr>
          <p:cNvSpPr txBox="1"/>
          <p:nvPr/>
        </p:nvSpPr>
        <p:spPr>
          <a:xfrm>
            <a:off x="780585" y="570887"/>
            <a:ext cx="22912039" cy="49582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GB" sz="44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Oliver Cromwell and the Protectorate Parliament</a:t>
            </a:r>
            <a:endParaRPr kumimoji="0" lang="en-GB" sz="4400"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endParaRPr>
          </a:p>
          <a:p>
            <a:r>
              <a:rPr kumimoji="0" lang="en-GB" sz="32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Following the abdication of the Nominated assembly in 1653, the “</a:t>
            </a:r>
            <a:r>
              <a:rPr lang="en-GB" sz="3200" dirty="0">
                <a:solidFill>
                  <a:srgbClr val="0070C0"/>
                </a:solidFill>
                <a:latin typeface="Open Sans" panose="020B0606030504020204" pitchFamily="34" charset="0"/>
                <a:ea typeface="Open Sans" panose="020B0606030504020204" pitchFamily="34" charset="0"/>
                <a:cs typeface="Open Sans" panose="020B0606030504020204" pitchFamily="34" charset="0"/>
              </a:rPr>
              <a:t>Instrument of Government</a:t>
            </a:r>
            <a:r>
              <a:rPr kumimoji="0" lang="en-GB" sz="32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 was passed, which appointed Oliver Cromwell as Lord Protector for Life.  The First Protectorate was highly unpopular and the Second Protectorate attempted to establish a more traditional form of government, with Cromwell being offered the Crown, which he declined.</a:t>
            </a:r>
            <a:endParaRPr lang="en-GB" sz="32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kumimoji="0" lang="en-GB" sz="32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On th</a:t>
            </a:r>
            <a:r>
              <a:rPr lang="en-GB" sz="3200" dirty="0">
                <a:solidFill>
                  <a:srgbClr val="0070C0"/>
                </a:solidFill>
                <a:latin typeface="Open Sans" panose="020B0606030504020204" pitchFamily="34" charset="0"/>
                <a:ea typeface="Open Sans" panose="020B0606030504020204" pitchFamily="34" charset="0"/>
                <a:cs typeface="Open Sans" panose="020B0606030504020204" pitchFamily="34" charset="0"/>
              </a:rPr>
              <a:t>e 4</a:t>
            </a:r>
            <a:r>
              <a:rPr lang="en-GB" sz="3200" baseline="30000" dirty="0">
                <a:solidFill>
                  <a:srgbClr val="0070C0"/>
                </a:solidFill>
                <a:latin typeface="Open Sans" panose="020B0606030504020204" pitchFamily="34" charset="0"/>
                <a:ea typeface="Open Sans" panose="020B0606030504020204" pitchFamily="34" charset="0"/>
                <a:cs typeface="Open Sans" panose="020B0606030504020204" pitchFamily="34" charset="0"/>
              </a:rPr>
              <a:t>th</a:t>
            </a:r>
            <a:r>
              <a:rPr lang="en-GB" sz="3200" dirty="0">
                <a:solidFill>
                  <a:srgbClr val="0070C0"/>
                </a:solidFill>
                <a:latin typeface="Open Sans" panose="020B0606030504020204" pitchFamily="34" charset="0"/>
                <a:ea typeface="Open Sans" panose="020B0606030504020204" pitchFamily="34" charset="0"/>
                <a:cs typeface="Open Sans" panose="020B0606030504020204" pitchFamily="34" charset="0"/>
              </a:rPr>
              <a:t> February 1658 (7 months before his death) Cromwell declared: </a:t>
            </a:r>
            <a:r>
              <a:rPr lang="en-GB" sz="32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 think it high time than an end be put to your sitting.  And I do dissolve this Parliament! And let God be the judge between you and me!’  </a:t>
            </a:r>
            <a:r>
              <a:rPr lang="en-GB" sz="3200" dirty="0">
                <a:solidFill>
                  <a:srgbClr val="0070C0"/>
                </a:solidFill>
                <a:latin typeface="Open Sans" panose="020B0606030504020204" pitchFamily="34" charset="0"/>
                <a:ea typeface="Open Sans" panose="020B0606030504020204" pitchFamily="34" charset="0"/>
                <a:cs typeface="Open Sans" panose="020B0606030504020204" pitchFamily="34" charset="0"/>
              </a:rPr>
              <a:t>What impression does this give you about Cromwell’s attitude towards Parliament by the end of the Second Protectorate?</a:t>
            </a:r>
          </a:p>
        </p:txBody>
      </p:sp>
      <p:pic>
        <p:nvPicPr>
          <p:cNvPr id="3" name="Picture 2">
            <a:extLst>
              <a:ext uri="{FF2B5EF4-FFF2-40B4-BE49-F238E27FC236}">
                <a16:creationId xmlns:a16="http://schemas.microsoft.com/office/drawing/2014/main" id="{33B7D908-16A1-BC27-8A04-F2D2ABF4C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85" y="5529167"/>
            <a:ext cx="6600825" cy="7839075"/>
          </a:xfrm>
          <a:prstGeom prst="rect">
            <a:avLst/>
          </a:prstGeom>
        </p:spPr>
      </p:pic>
      <p:pic>
        <p:nvPicPr>
          <p:cNvPr id="6" name="Picture 5">
            <a:extLst>
              <a:ext uri="{FF2B5EF4-FFF2-40B4-BE49-F238E27FC236}">
                <a16:creationId xmlns:a16="http://schemas.microsoft.com/office/drawing/2014/main" id="{8E586682-C26C-CF68-8213-162CA56DC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946" y="5529167"/>
            <a:ext cx="8344249" cy="7915181"/>
          </a:xfrm>
          <a:prstGeom prst="rect">
            <a:avLst/>
          </a:prstGeom>
        </p:spPr>
      </p:pic>
      <p:sp>
        <p:nvSpPr>
          <p:cNvPr id="8" name="TextBox 7">
            <a:extLst>
              <a:ext uri="{FF2B5EF4-FFF2-40B4-BE49-F238E27FC236}">
                <a16:creationId xmlns:a16="http://schemas.microsoft.com/office/drawing/2014/main" id="{7B3A8E63-457D-D54C-D92B-31BDD3B9B5BE}"/>
              </a:ext>
            </a:extLst>
          </p:cNvPr>
          <p:cNvSpPr txBox="1"/>
          <p:nvPr/>
        </p:nvSpPr>
        <p:spPr>
          <a:xfrm>
            <a:off x="15778975" y="5926825"/>
            <a:ext cx="7824439" cy="53691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GB" sz="32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Activity 3 </a:t>
            </a:r>
          </a:p>
          <a:p>
            <a:pPr marL="571500" marR="0" indent="-571500" defTabSz="2438338" rtl="0" fontAlgn="auto" latinLnBrk="0" hangingPunct="0">
              <a:lnSpc>
                <a:spcPct val="90000"/>
              </a:lnSpc>
              <a:spcBef>
                <a:spcPts val="4500"/>
              </a:spcBef>
              <a:spcAft>
                <a:spcPts val="0"/>
              </a:spcAft>
              <a:buClrTx/>
              <a:buSzTx/>
              <a:buFont typeface="Arial" panose="020B0604020202020204" pitchFamily="34" charset="0"/>
              <a:buChar char="•"/>
              <a:tabLst/>
            </a:pPr>
            <a:r>
              <a:rPr lang="en-GB" sz="3200" dirty="0">
                <a:solidFill>
                  <a:srgbClr val="0070C0"/>
                </a:solidFill>
                <a:latin typeface="Open Sans" panose="020B0606030504020204" pitchFamily="34" charset="0"/>
                <a:ea typeface="Open Sans" panose="020B0606030504020204" pitchFamily="34" charset="0"/>
                <a:cs typeface="Open Sans" panose="020B0606030504020204" pitchFamily="34" charset="0"/>
              </a:rPr>
              <a:t>What message does each painting provide about Cromwell?</a:t>
            </a:r>
          </a:p>
          <a:p>
            <a:pPr marL="571500" marR="0" indent="-571500" defTabSz="2438338" rtl="0" fontAlgn="auto" latinLnBrk="0" hangingPunct="0">
              <a:lnSpc>
                <a:spcPct val="90000"/>
              </a:lnSpc>
              <a:spcBef>
                <a:spcPts val="4500"/>
              </a:spcBef>
              <a:spcAft>
                <a:spcPts val="0"/>
              </a:spcAft>
              <a:buClrTx/>
              <a:buSzTx/>
              <a:buFont typeface="Arial" panose="020B0604020202020204" pitchFamily="34" charset="0"/>
              <a:buChar char="•"/>
              <a:tabLst/>
            </a:pPr>
            <a:r>
              <a:rPr lang="en-GB" sz="3200" dirty="0">
                <a:solidFill>
                  <a:srgbClr val="0070C0"/>
                </a:solidFill>
                <a:latin typeface="Open Sans" panose="020B0606030504020204" pitchFamily="34" charset="0"/>
                <a:ea typeface="Open Sans" panose="020B0606030504020204" pitchFamily="34" charset="0"/>
                <a:cs typeface="Open Sans" panose="020B0606030504020204" pitchFamily="34" charset="0"/>
              </a:rPr>
              <a:t>What is the artist's opinion about Cromwell’s leadership in each painting?</a:t>
            </a:r>
          </a:p>
          <a:p>
            <a:pPr marL="571500" marR="0" indent="-571500" defTabSz="2438338" rtl="0" fontAlgn="auto" latinLnBrk="0" hangingPunct="0">
              <a:lnSpc>
                <a:spcPct val="90000"/>
              </a:lnSpc>
              <a:spcBef>
                <a:spcPts val="4500"/>
              </a:spcBef>
              <a:spcAft>
                <a:spcPts val="0"/>
              </a:spcAft>
              <a:buClrTx/>
              <a:buSzTx/>
              <a:buFont typeface="Arial" panose="020B0604020202020204" pitchFamily="34" charset="0"/>
              <a:buChar char="•"/>
              <a:tabLst/>
            </a:pPr>
            <a:r>
              <a:rPr lang="en-GB" sz="3200" dirty="0">
                <a:solidFill>
                  <a:srgbClr val="0070C0"/>
                </a:solidFill>
                <a:latin typeface="Open Sans" panose="020B0606030504020204" pitchFamily="34" charset="0"/>
                <a:ea typeface="Open Sans" panose="020B0606030504020204" pitchFamily="34" charset="0"/>
                <a:cs typeface="Open Sans" panose="020B0606030504020204" pitchFamily="34" charset="0"/>
              </a:rPr>
              <a:t>Do you agree or disagree with the artist's option? Why?</a:t>
            </a:r>
          </a:p>
        </p:txBody>
      </p:sp>
    </p:spTree>
    <p:extLst>
      <p:ext uri="{BB962C8B-B14F-4D97-AF65-F5344CB8AC3E}">
        <p14:creationId xmlns:p14="http://schemas.microsoft.com/office/powerpoint/2010/main" val="6892762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7518F-65DF-BED2-3E0A-B5E7B4155DE1}"/>
              </a:ext>
            </a:extLst>
          </p:cNvPr>
          <p:cNvSpPr txBox="1"/>
          <p:nvPr/>
        </p:nvSpPr>
        <p:spPr>
          <a:xfrm>
            <a:off x="903248" y="506870"/>
            <a:ext cx="23161083" cy="7017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GB" sz="44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Oliver Cromwell and his imperial conquests </a:t>
            </a:r>
            <a:endParaRPr lang="en-GB"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AF6822F-D528-5126-5537-CC5801BF1AA0}"/>
              </a:ext>
            </a:extLst>
          </p:cNvPr>
          <p:cNvSpPr txBox="1"/>
          <p:nvPr/>
        </p:nvSpPr>
        <p:spPr>
          <a:xfrm>
            <a:off x="903248" y="1619548"/>
            <a:ext cx="22447406" cy="9787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200" b="0"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In 1655, England took yet another step toward becoming an empire.  Cromwell launched the Western Design against Spain’s colonies in the Caribbean.   </a:t>
            </a:r>
          </a:p>
        </p:txBody>
      </p:sp>
      <p:pic>
        <p:nvPicPr>
          <p:cNvPr id="8" name="Picture 7">
            <a:extLst>
              <a:ext uri="{FF2B5EF4-FFF2-40B4-BE49-F238E27FC236}">
                <a16:creationId xmlns:a16="http://schemas.microsoft.com/office/drawing/2014/main" id="{106825CF-FBED-2846-BDFD-52112636B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48" y="3009223"/>
            <a:ext cx="15182796" cy="9524747"/>
          </a:xfrm>
          <a:prstGeom prst="rect">
            <a:avLst/>
          </a:prstGeom>
        </p:spPr>
      </p:pic>
      <p:sp>
        <p:nvSpPr>
          <p:cNvPr id="9" name="TextBox 8">
            <a:extLst>
              <a:ext uri="{FF2B5EF4-FFF2-40B4-BE49-F238E27FC236}">
                <a16:creationId xmlns:a16="http://schemas.microsoft.com/office/drawing/2014/main" id="{E230152D-F419-FF99-CB08-66DE4872E505}"/>
              </a:ext>
            </a:extLst>
          </p:cNvPr>
          <p:cNvSpPr txBox="1"/>
          <p:nvPr/>
        </p:nvSpPr>
        <p:spPr>
          <a:xfrm>
            <a:off x="17239784" y="3209945"/>
            <a:ext cx="6110869" cy="2880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1800"/>
              </a:spcBef>
            </a:pPr>
            <a:r>
              <a:rPr lang="en-GB" sz="2800" b="1" dirty="0">
                <a:latin typeface="Open Sans" panose="020B0606030504020204" pitchFamily="34" charset="0"/>
                <a:ea typeface="Open Sans" panose="020B0606030504020204" pitchFamily="34" charset="0"/>
                <a:cs typeface="Open Sans" panose="020B0606030504020204" pitchFamily="34" charset="0"/>
              </a:rPr>
              <a:t>Activity</a:t>
            </a:r>
            <a:r>
              <a:rPr lang="en-GB" sz="2800" dirty="0">
                <a:latin typeface="Open Sans" panose="020B0606030504020204" pitchFamily="34" charset="0"/>
                <a:ea typeface="Open Sans" panose="020B0606030504020204" pitchFamily="34" charset="0"/>
                <a:cs typeface="Open Sans" panose="020B0606030504020204" pitchFamily="34" charset="0"/>
              </a:rPr>
              <a:t> </a:t>
            </a:r>
            <a:r>
              <a:rPr lang="en-GB"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endParaRPr kumimoji="0" lang="en-GB" sz="2800"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endParaRPr>
          </a:p>
          <a:p>
            <a:pPr marL="514350" indent="-514350">
              <a:spcBef>
                <a:spcPts val="1800"/>
              </a:spcBef>
              <a:buFont typeface="+mj-lt"/>
              <a:buAutoNum type="arabicPeriod"/>
            </a:pPr>
            <a:r>
              <a:rPr kumimoji="0" lang="en-GB" sz="2800" i="0" u="none" strike="noStrike" cap="none" spc="0" normalizeH="0" baseline="0" dirty="0">
                <a:ln>
                  <a:noFill/>
                </a:ln>
                <a:solidFill>
                  <a:srgbClr val="0070C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rPr>
              <a:t>What can you learn from Sean O’Callaghan about Oliver Cromwell’s imperial conquests?</a:t>
            </a:r>
          </a:p>
          <a:p>
            <a:pPr marL="514350" indent="-514350">
              <a:spcBef>
                <a:spcPts val="1800"/>
              </a:spcBef>
              <a:buFont typeface="+mj-lt"/>
              <a:buAutoNum type="arabicPeriod"/>
            </a:pPr>
            <a:r>
              <a:rPr lang="en-GB" sz="2800" dirty="0">
                <a:solidFill>
                  <a:srgbClr val="0070C0"/>
                </a:solidFill>
                <a:latin typeface="Open Sans" panose="020B0606030504020204" pitchFamily="34" charset="0"/>
                <a:ea typeface="Open Sans" panose="020B0606030504020204" pitchFamily="34" charset="0"/>
                <a:cs typeface="Open Sans" panose="020B0606030504020204" pitchFamily="34" charset="0"/>
              </a:rPr>
              <a:t>Why do you think Cromwell needed to populate Jamaica?</a:t>
            </a:r>
          </a:p>
        </p:txBody>
      </p:sp>
    </p:spTree>
    <p:extLst>
      <p:ext uri="{BB962C8B-B14F-4D97-AF65-F5344CB8AC3E}">
        <p14:creationId xmlns:p14="http://schemas.microsoft.com/office/powerpoint/2010/main" val="10645066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CAEC-3702-B430-7682-AE782F57D68E}"/>
              </a:ext>
            </a:extLst>
          </p:cNvPr>
          <p:cNvSpPr txBox="1"/>
          <p:nvPr/>
        </p:nvSpPr>
        <p:spPr>
          <a:xfrm>
            <a:off x="928254" y="603653"/>
            <a:ext cx="22527491" cy="757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r>
              <a:rPr lang="en-GB" sz="48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Activity 5: </a:t>
            </a:r>
            <a:r>
              <a:rPr lang="en-GB" sz="4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Using evidence in a debate</a:t>
            </a:r>
            <a:endParaRPr lang="en-GB"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peech Bubble: Rectangle 3">
            <a:extLst>
              <a:ext uri="{FF2B5EF4-FFF2-40B4-BE49-F238E27FC236}">
                <a16:creationId xmlns:a16="http://schemas.microsoft.com/office/drawing/2014/main" id="{ABE857ED-E05E-00C0-DF9D-E82D5785001D}"/>
              </a:ext>
            </a:extLst>
          </p:cNvPr>
          <p:cNvSpPr/>
          <p:nvPr/>
        </p:nvSpPr>
        <p:spPr>
          <a:xfrm>
            <a:off x="3079171" y="3240293"/>
            <a:ext cx="18225656" cy="6902915"/>
          </a:xfrm>
          <a:prstGeom prst="wedgeRectCallout">
            <a:avLst/>
          </a:prstGeom>
          <a:ln w="76200"/>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a:r>
              <a:rPr lang="en-GB" sz="6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Working in groups examine all the sources to find evidence to prepare to debate the question</a:t>
            </a:r>
            <a:endParaRPr lang="en-GB" sz="6000" dirty="0">
              <a:effectLst/>
              <a:latin typeface="Open Sans" panose="020B0606030504020204" pitchFamily="34" charset="0"/>
              <a:ea typeface="Open Sans" panose="020B0606030504020204" pitchFamily="34" charset="0"/>
              <a:cs typeface="Open Sans" panose="020B0606030504020204" pitchFamily="34" charset="0"/>
            </a:endParaRPr>
          </a:p>
          <a:p>
            <a:pPr algn="ctr"/>
            <a:endParaRPr lang="en-GB" sz="6000" dirty="0">
              <a:effectLst/>
              <a:latin typeface="Open Sans" panose="020B0606030504020204" pitchFamily="34" charset="0"/>
              <a:ea typeface="Open Sans" panose="020B0606030504020204" pitchFamily="34" charset="0"/>
              <a:cs typeface="Open Sans" panose="020B0606030504020204" pitchFamily="34" charset="0"/>
            </a:endParaRPr>
          </a:p>
          <a:p>
            <a:pPr algn="ctr"/>
            <a:r>
              <a:rPr lang="en-GB" sz="6000" b="1" dirty="0">
                <a:effectLst/>
                <a:latin typeface="Calibri" panose="020F0502020204030204" pitchFamily="34" charset="0"/>
                <a:ea typeface="Calibri" panose="020F0502020204030204" pitchFamily="34" charset="0"/>
                <a:cs typeface="Times New Roman" panose="02020603050405020304" pitchFamily="18" charset="0"/>
              </a:rPr>
              <a:t>Was Oliver Cromwell the father of parliamentary government or a colonial tyrant? </a:t>
            </a:r>
            <a:br>
              <a:rPr lang="en-GB" sz="6000" dirty="0">
                <a:latin typeface="Open Sans" panose="020B0606030504020204" pitchFamily="34" charset="0"/>
                <a:ea typeface="Open Sans" panose="020B0606030504020204" pitchFamily="34" charset="0"/>
                <a:cs typeface="Open Sans" panose="020B0606030504020204" pitchFamily="34" charset="0"/>
              </a:rPr>
            </a:br>
            <a:endParaRPr kumimoji="0" lang="en-GB" sz="6600" b="0" i="0" u="none" strike="noStrike" cap="none" spc="0" normalizeH="0" baseline="0" dirty="0">
              <a:ln>
                <a:noFill/>
              </a:ln>
              <a:solidFill>
                <a:srgbClr val="FFFFFF"/>
              </a:solidFill>
              <a:effectLst/>
              <a:uFillTx/>
              <a:latin typeface="Open Sans" panose="020B0606030504020204" pitchFamily="34" charset="0"/>
              <a:ea typeface="Open Sans" panose="020B0606030504020204" pitchFamily="34" charset="0"/>
              <a:cs typeface="Open Sans" panose="020B0606030504020204" pitchFamily="34" charset="0"/>
              <a:sym typeface="Helvetica Neue Medium"/>
            </a:endParaRPr>
          </a:p>
        </p:txBody>
      </p:sp>
    </p:spTree>
    <p:extLst>
      <p:ext uri="{BB962C8B-B14F-4D97-AF65-F5344CB8AC3E}">
        <p14:creationId xmlns:p14="http://schemas.microsoft.com/office/powerpoint/2010/main" val="3609436960"/>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100858</TotalTime>
  <Words>634</Words>
  <Application>Microsoft Office PowerPoint</Application>
  <PresentationFormat>Custom</PresentationFormat>
  <Paragraphs>33</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Medium</vt:lpstr>
      <vt:lpstr>Open Sans</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Controversial history</dc:title>
  <cp:lastModifiedBy>Sarah Gillen</cp:lastModifiedBy>
  <cp:revision>56</cp:revision>
  <dcterms:modified xsi:type="dcterms:W3CDTF">2023-03-27T11:00:25Z</dcterms:modified>
</cp:coreProperties>
</file>