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mic Sans MS" panose="030F0702030302020204" pitchFamily="66"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59A29C-B271-45B7-9D81-48AC639BC66C}">
  <a:tblStyle styleId="{1859A29C-B271-45B7-9D81-48AC639BC66C}"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poleon.org/en/history-of-the-two-empires/articles/bonapartes-proclamation-to-the-french-people-on-19-brumai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The_Coronation_of_Napoleon#/media/File:Jacques-Louis_David_-_The_Coronation_of_Napoleon_(1805-1807).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marthistory.org/jacques-louis-david-napoleon-crossing-the-alp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Napoleon_%C3%A0_Toulon_par_Edouard_Detaille.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9b390963a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9b390963a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rgbClr val="1155CC"/>
                </a:solidFill>
                <a:hlinkClick r:id="rId3">
                  <a:extLst>
                    <a:ext uri="{A12FA001-AC4F-418D-AE19-62706E023703}">
                      <ahyp:hlinkClr xmlns:ahyp="http://schemas.microsoft.com/office/drawing/2018/hyperlinkcolor" val="tx"/>
                    </a:ext>
                  </a:extLst>
                </a:hlinkClick>
              </a:rPr>
              <a:t>https://www.napoleon.org/en/history-of-the-two-empires/articles/bonapartes-proclamation-to-the-french-people-on-19-brumaire/</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9b390963a9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9b390963a9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this slide to explain “active reading” (highlighting and annotating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9b390963a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9b390963a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Use this slide and the suggested highlights to have a class discussion about these documents as to </a:t>
            </a:r>
            <a:r>
              <a:rPr lang="en" sz="1200">
                <a:solidFill>
                  <a:schemeClr val="dk1"/>
                </a:solidFill>
              </a:rPr>
              <a:t>why people were drawn to Napoleon and what the situation was in France upon Napoleon’s return from Egypt. </a:t>
            </a:r>
            <a:endParaRPr sz="1200"/>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9b390963a9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9b390963a9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9b390963a9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9b390963a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over the homework from the previous night as you discuss this cartoon (there should be a lot of overlap!)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9b390963a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9b390963a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9b390963a9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9b390963a9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https://en.wikipedia.org/wiki/1804_French_constitutional_referendum</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9b390963a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9b390963a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 u="sng">
                <a:solidFill>
                  <a:srgbClr val="1155CC"/>
                </a:solidFill>
                <a:hlinkClick r:id="rId3">
                  <a:extLst>
                    <a:ext uri="{A12FA001-AC4F-418D-AE19-62706E023703}">
                      <ahyp:hlinkClr xmlns:ahyp="http://schemas.microsoft.com/office/drawing/2018/hyperlinkcolor" val="tx"/>
                    </a:ext>
                  </a:extLst>
                </a:hlinkClick>
              </a:rPr>
              <a:t>https://en.wikipedia.org/wiki/The_Coronation_of_Napoleon#/media/File:Jacques-Louis_David_-_The_Coronation_of_Napoleon_(1805-1807).jpg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9b390963a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9b390963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9b390963a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9b390963a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b390963a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b390963a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9b390963a9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9b390963a9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595959"/>
                </a:solidFill>
              </a:rPr>
              <a:t>TEACHER NOTES FOR DISCUSSING THE BELL RINGER</a:t>
            </a:r>
            <a:endParaRPr sz="13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300">
                <a:solidFill>
                  <a:srgbClr val="595959"/>
                </a:solidFill>
              </a:rPr>
              <a:t>This painting is a prime example of the way art was used as propaganda to glorify Napoleon’s image. Jacques Louis David was less concerned about accuracy and more about portraying a certain image.</a:t>
            </a:r>
            <a:endParaRPr sz="13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300">
                <a:solidFill>
                  <a:srgbClr val="595959"/>
                </a:solidFill>
              </a:rPr>
              <a:t>Napoleon requested David to paint him “calm, on a fiery horse”. So…Napoleon is painted on an Arabian Stallion wearing and elegant red cloak. In reality he crossed the Alps on a mule in a simple grey coat to provide the necessary warmth and stability for the journey.  </a:t>
            </a:r>
            <a:endParaRPr sz="13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300">
                <a:solidFill>
                  <a:srgbClr val="595959"/>
                </a:solidFill>
              </a:rPr>
              <a:t>Napoleon was so pleased with the piece, he ordered three more versions to be painted and a fifth was eventually produced. </a:t>
            </a:r>
            <a:endParaRPr sz="1300">
              <a:solidFill>
                <a:srgbClr val="595959"/>
              </a:solidFill>
            </a:endParaRPr>
          </a:p>
          <a:p>
            <a:pPr marL="0" lvl="0" indent="0" algn="l" rtl="0">
              <a:lnSpc>
                <a:spcPct val="115000"/>
              </a:lnSpc>
              <a:spcBef>
                <a:spcPts val="1200"/>
              </a:spcBef>
              <a:spcAft>
                <a:spcPts val="0"/>
              </a:spcAft>
              <a:buNone/>
            </a:pPr>
            <a:r>
              <a:rPr lang="en" sz="1300">
                <a:solidFill>
                  <a:srgbClr val="595959"/>
                </a:solidFill>
              </a:rPr>
              <a:t>(Polit)</a:t>
            </a:r>
            <a:endParaRPr sz="1300">
              <a:solidFill>
                <a:srgbClr val="595959"/>
              </a:solidFill>
            </a:endParaRPr>
          </a:p>
          <a:p>
            <a:pPr marL="0" lvl="0" indent="0" algn="l" rtl="0">
              <a:lnSpc>
                <a:spcPct val="115000"/>
              </a:lnSpc>
              <a:spcBef>
                <a:spcPts val="1200"/>
              </a:spcBef>
              <a:spcAft>
                <a:spcPts val="0"/>
              </a:spcAft>
              <a:buNone/>
            </a:pPr>
            <a:endParaRPr sz="1300">
              <a:solidFill>
                <a:srgbClr val="595959"/>
              </a:solidFill>
            </a:endParaRPr>
          </a:p>
          <a:p>
            <a:pPr marL="0" lvl="0" indent="0" algn="l" rtl="0">
              <a:lnSpc>
                <a:spcPct val="115000"/>
              </a:lnSpc>
              <a:spcBef>
                <a:spcPts val="1200"/>
              </a:spcBef>
              <a:spcAft>
                <a:spcPts val="0"/>
              </a:spcAft>
              <a:buNone/>
            </a:pPr>
            <a:r>
              <a:rPr lang="en" sz="1300">
                <a:solidFill>
                  <a:srgbClr val="221F22"/>
                </a:solidFill>
                <a:highlight>
                  <a:srgbClr val="FFFFFF"/>
                </a:highlight>
              </a:rPr>
              <a:t>Ben Pollitt, "Jacques-Louis David, </a:t>
            </a:r>
            <a:r>
              <a:rPr lang="en" sz="1300" i="1">
                <a:solidFill>
                  <a:srgbClr val="221F22"/>
                </a:solidFill>
                <a:highlight>
                  <a:srgbClr val="FFFFFF"/>
                </a:highlight>
              </a:rPr>
              <a:t>Napoleon Crossing the Alps</a:t>
            </a:r>
            <a:r>
              <a:rPr lang="en" sz="1300">
                <a:solidFill>
                  <a:srgbClr val="221F22"/>
                </a:solidFill>
                <a:highlight>
                  <a:srgbClr val="FFFFFF"/>
                </a:highlight>
              </a:rPr>
              <a:t>," in </a:t>
            </a:r>
            <a:r>
              <a:rPr lang="en" sz="1300" i="1">
                <a:solidFill>
                  <a:srgbClr val="221F22"/>
                </a:solidFill>
                <a:highlight>
                  <a:srgbClr val="FFFFFF"/>
                </a:highlight>
              </a:rPr>
              <a:t>Smarthistory</a:t>
            </a:r>
            <a:r>
              <a:rPr lang="en" sz="1300">
                <a:solidFill>
                  <a:srgbClr val="221F22"/>
                </a:solidFill>
                <a:highlight>
                  <a:srgbClr val="FFFFFF"/>
                </a:highlight>
              </a:rPr>
              <a:t>, January 7, 2016, accessed November 29, 2022</a:t>
            </a:r>
            <a:endParaRPr sz="1475">
              <a:solidFill>
                <a:srgbClr val="595959"/>
              </a:solidFill>
            </a:endParaRPr>
          </a:p>
          <a:p>
            <a:pPr marL="0" lvl="0" indent="0" algn="l" rtl="0">
              <a:lnSpc>
                <a:spcPct val="115000"/>
              </a:lnSpc>
              <a:spcBef>
                <a:spcPts val="1200"/>
              </a:spcBef>
              <a:spcAft>
                <a:spcPts val="0"/>
              </a:spcAft>
              <a:buNone/>
            </a:pPr>
            <a:r>
              <a:rPr lang="en" sz="1475">
                <a:solidFill>
                  <a:srgbClr val="595959"/>
                </a:solidFill>
              </a:rPr>
              <a:t>For further reading on this painting, </a:t>
            </a:r>
            <a:r>
              <a:rPr lang="en" sz="1475" u="sng">
                <a:solidFill>
                  <a:srgbClr val="0097A7"/>
                </a:solidFill>
                <a:hlinkClick r:id="rId3">
                  <a:extLst>
                    <a:ext uri="{A12FA001-AC4F-418D-AE19-62706E023703}">
                      <ahyp:hlinkClr xmlns:ahyp="http://schemas.microsoft.com/office/drawing/2018/hyperlinkcolor" val="tx"/>
                    </a:ext>
                  </a:extLst>
                </a:hlinkClick>
              </a:rPr>
              <a:t>https://smarthistory.org/jacques-louis-david-napoleon-crossing-the-alps/</a:t>
            </a:r>
            <a:r>
              <a:rPr lang="en" sz="1475">
                <a:solidFill>
                  <a:srgbClr val="595959"/>
                </a:solidFill>
              </a:rPr>
              <a:t>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1300">
              <a:solidFill>
                <a:srgbClr val="59595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9b390963a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9b390963a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t>Teacher notes:</a:t>
            </a:r>
            <a:endParaRPr sz="1300"/>
          </a:p>
          <a:p>
            <a:pPr marL="0" lvl="0" indent="0" algn="l" rtl="0">
              <a:lnSpc>
                <a:spcPct val="115000"/>
              </a:lnSpc>
              <a:spcBef>
                <a:spcPts val="1200"/>
              </a:spcBef>
              <a:spcAft>
                <a:spcPts val="0"/>
              </a:spcAft>
              <a:buNone/>
            </a:pPr>
            <a:r>
              <a:rPr lang="en"/>
              <a:t> </a:t>
            </a:r>
            <a:r>
              <a:rPr lang="en" sz="1400">
                <a:solidFill>
                  <a:schemeClr val="dk1"/>
                </a:solidFill>
              </a:rPr>
              <a:t>In 1793, after retaking the key port city of Toulon from Royalist control,  Napoleon Bonaparte a young Captain in the Republican Army, drew the attention of the Committee of Public Safety and was promoted to Brigadier General.</a:t>
            </a:r>
            <a:endParaRPr sz="1400">
              <a:solidFill>
                <a:schemeClr val="dk1"/>
              </a:solidFill>
            </a:endParaRPr>
          </a:p>
          <a:p>
            <a:pPr marL="0" lvl="0" indent="0" algn="l" rtl="0">
              <a:spcBef>
                <a:spcPts val="1200"/>
              </a:spcBef>
              <a:spcAft>
                <a:spcPts val="0"/>
              </a:spcAft>
              <a:buNone/>
            </a:pPr>
            <a:r>
              <a:rPr lang="en" sz="1400">
                <a:solidFill>
                  <a:schemeClr val="dk1"/>
                </a:solidFill>
              </a:rPr>
              <a:t>To avoid the unfortunate fate of Jacobin loyalist following the removal of the Committee of Public Safety, Napoleon needed to show his loyalty to the new government.  He did this in 1795 by successfully suppressing a large Royalist insurrection.  As a result he was promoted by the Directory and given command of the army in Italy.  </a:t>
            </a:r>
            <a:endParaRPr/>
          </a:p>
          <a:p>
            <a:pPr marL="0" lvl="0" indent="0" algn="l" rtl="0">
              <a:lnSpc>
                <a:spcPct val="115000"/>
              </a:lnSpc>
              <a:spcBef>
                <a:spcPts val="0"/>
              </a:spcBef>
              <a:spcAft>
                <a:spcPts val="0"/>
              </a:spcAft>
              <a:buNone/>
            </a:pPr>
            <a:endParaRPr/>
          </a:p>
          <a:p>
            <a:pPr marL="0" lvl="0" indent="0" algn="l" rtl="0">
              <a:lnSpc>
                <a:spcPct val="115000"/>
              </a:lnSpc>
              <a:spcBef>
                <a:spcPts val="1200"/>
              </a:spcBef>
              <a:spcAft>
                <a:spcPts val="1200"/>
              </a:spcAft>
              <a:buClr>
                <a:schemeClr val="dk1"/>
              </a:buClr>
              <a:buSzPts val="1100"/>
              <a:buFont typeface="Arial"/>
              <a:buNone/>
            </a:pPr>
            <a:r>
              <a:rPr lang="en" sz="1400" u="sng">
                <a:solidFill>
                  <a:srgbClr val="0097A7"/>
                </a:solidFill>
                <a:hlinkClick r:id="rId3">
                  <a:extLst>
                    <a:ext uri="{A12FA001-AC4F-418D-AE19-62706E023703}">
                      <ahyp:hlinkClr xmlns:ahyp="http://schemas.microsoft.com/office/drawing/2018/hyperlinkcolor" val="tx"/>
                    </a:ext>
                  </a:extLst>
                </a:hlinkClick>
              </a:rPr>
              <a:t>https://commons.wikimedia.org/wiki/File:Napoleon_%C3%A0_Toulon_par_Edouard_Detaille.jpg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9b390963a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9b390963a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9b390963a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9b390963a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9b390963a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9b390963a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Teacher notes:</a:t>
            </a:r>
            <a:endParaRPr sz="1400">
              <a:solidFill>
                <a:schemeClr val="dk1"/>
              </a:solidFill>
            </a:endParaRPr>
          </a:p>
          <a:p>
            <a:pPr marL="0" lvl="0" indent="0" algn="l" rtl="0">
              <a:lnSpc>
                <a:spcPct val="115000"/>
              </a:lnSpc>
              <a:spcBef>
                <a:spcPts val="0"/>
              </a:spcBef>
              <a:spcAft>
                <a:spcPts val="0"/>
              </a:spcAft>
              <a:buNone/>
            </a:pPr>
            <a:r>
              <a:rPr lang="en" sz="1200">
                <a:solidFill>
                  <a:srgbClr val="595959"/>
                </a:solidFill>
              </a:rPr>
              <a:t>The Italian Campaign in 1799 was a tremendous success as the Peace of Campo Formio was signed between the Austrians and French essentially ending the first coalition war (except for the British who continued to fight)</a:t>
            </a:r>
            <a:endParaRPr sz="1200">
              <a:solidFill>
                <a:srgbClr val="595959"/>
              </a:solidFill>
            </a:endParaRPr>
          </a:p>
          <a:p>
            <a:pPr marL="0" lvl="0" indent="0" algn="l" rtl="0">
              <a:lnSpc>
                <a:spcPct val="115000"/>
              </a:lnSpc>
              <a:spcBef>
                <a:spcPts val="1200"/>
              </a:spcBef>
              <a:spcAft>
                <a:spcPts val="0"/>
              </a:spcAft>
              <a:buNone/>
            </a:pPr>
            <a:r>
              <a:rPr lang="en" sz="1200">
                <a:solidFill>
                  <a:srgbClr val="595959"/>
                </a:solidFill>
              </a:rPr>
              <a:t>.</a:t>
            </a:r>
            <a:endParaRPr sz="1200">
              <a:solidFill>
                <a:srgbClr val="595959"/>
              </a:solidFill>
            </a:endParaRPr>
          </a:p>
          <a:p>
            <a:pPr marL="0" lvl="0" indent="0" algn="l" rtl="0">
              <a:lnSpc>
                <a:spcPct val="115000"/>
              </a:lnSpc>
              <a:spcBef>
                <a:spcPts val="1200"/>
              </a:spcBef>
              <a:spcAft>
                <a:spcPts val="0"/>
              </a:spcAft>
              <a:buNone/>
            </a:pPr>
            <a:endParaRPr sz="1200">
              <a:solidFill>
                <a:srgbClr val="595959"/>
              </a:solidFill>
            </a:endParaRPr>
          </a:p>
          <a:p>
            <a:pPr marL="0" lvl="0" indent="0" algn="l" rtl="0">
              <a:spcBef>
                <a:spcPts val="1200"/>
              </a:spcBef>
              <a:spcAft>
                <a:spcPts val="0"/>
              </a:spcAft>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https://en.wikipedia.org/wiki/Bonaparte_Visiting_the_Plague_Victims_of_Jaffa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9b390963a9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9b390963a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pic>
        <p:nvPicPr>
          <p:cNvPr id="2" name="Picture 1" descr="Text&#10;&#10;Description automatically generated">
            <a:extLst>
              <a:ext uri="{FF2B5EF4-FFF2-40B4-BE49-F238E27FC236}">
                <a16:creationId xmlns:a16="http://schemas.microsoft.com/office/drawing/2014/main" id="{CEA9A275-ABFA-3E5A-F4E0-2B19FFCCD0D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65281" y="4621172"/>
            <a:ext cx="950119" cy="471843"/>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elVuqBFRtg8z2Oo3JyBZxAJgJz9GcdHoND9lkN2FIWY/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elVuqBFRtg8z2Oo3JyBZxAJgJz9GcdHoND9lkN2FIWY/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elVuqBFRtg8z2Oo3JyBZxAJgJz9GcdHoND9lkN2FIWY/edit?usp=shar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history.hanover.edu/texts/NAPOLEON.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First_French_Empir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s://en.wikipedia.org/wiki/Emperor_of_the_French" TargetMode="External"/><Relationship Id="rId4" Type="http://schemas.openxmlformats.org/officeDocument/2006/relationships/hyperlink" Target="https://en.wikipedia.org/wiki/First_Consu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apoleon.org/en/history-of-the-two-empires/images/napoleon-i-in-his-coronation-robe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s://www.history.com/topics/france/french-revolut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youtube.com/watch?v=5fJl_ZX91l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historyguide.org/intellect/nap1796.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historyguide.org/intellect/nap1796.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Rx1HtFtc1c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Great Leaders:</a:t>
            </a:r>
            <a:endParaRPr/>
          </a:p>
          <a:p>
            <a:pPr marL="0" lvl="0" indent="0" algn="ctr" rtl="0">
              <a:spcBef>
                <a:spcPts val="0"/>
              </a:spcBef>
              <a:spcAft>
                <a:spcPts val="0"/>
              </a:spcAft>
              <a:buNone/>
            </a:pPr>
            <a:r>
              <a:rPr lang="en"/>
              <a:t> Napoleon </a:t>
            </a:r>
            <a:endParaRPr/>
          </a:p>
          <a:p>
            <a:pPr marL="0" lvl="0" indent="0" algn="l"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a:solidFill>
            <a:srgbClr val="CFE2F3"/>
          </a:solidFill>
        </p:spPr>
        <p:txBody>
          <a:bodyPr spcFirstLastPara="1" wrap="square" lIns="91425" tIns="91425" rIns="91425" bIns="91425" anchor="t" anchorCtr="0">
            <a:normAutofit/>
          </a:bodyPr>
          <a:lstStyle/>
          <a:p>
            <a:pPr marL="0" lvl="0" indent="0" algn="ctr" rtl="0">
              <a:spcBef>
                <a:spcPts val="0"/>
              </a:spcBef>
              <a:spcAft>
                <a:spcPts val="0"/>
              </a:spcAft>
              <a:buNone/>
            </a:pPr>
            <a:r>
              <a:rPr lang="en" sz="3000">
                <a:solidFill>
                  <a:srgbClr val="666666"/>
                </a:solidFill>
              </a:rPr>
              <a:t>Lesson:Napoleon’s Rise to Power</a:t>
            </a:r>
            <a:endParaRPr sz="30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body" idx="1"/>
          </p:nvPr>
        </p:nvSpPr>
        <p:spPr>
          <a:xfrm>
            <a:off x="214750" y="286475"/>
            <a:ext cx="3148800" cy="4669200"/>
          </a:xfrm>
          <a:prstGeom prst="rect">
            <a:avLst/>
          </a:prstGeom>
          <a:solidFill>
            <a:srgbClr val="D9D9D9"/>
          </a:solidFill>
        </p:spPr>
        <p:txBody>
          <a:bodyPr spcFirstLastPara="1" wrap="square" lIns="91425" tIns="91425" rIns="91425" bIns="91425" anchor="t" anchorCtr="0">
            <a:normAutofit fontScale="47500" lnSpcReduction="20000"/>
          </a:bodyPr>
          <a:lstStyle/>
          <a:p>
            <a:pPr marL="0" lvl="0" indent="0" algn="ctr" rtl="0">
              <a:spcBef>
                <a:spcPts val="1200"/>
              </a:spcBef>
              <a:spcAft>
                <a:spcPts val="0"/>
              </a:spcAft>
              <a:buClr>
                <a:schemeClr val="dk1"/>
              </a:buClr>
              <a:buSzPct val="54751"/>
              <a:buFont typeface="Arial"/>
              <a:buNone/>
            </a:pPr>
            <a:r>
              <a:rPr lang="en" sz="2300" b="1" i="1" dirty="0">
                <a:solidFill>
                  <a:schemeClr val="dk1"/>
                </a:solidFill>
                <a:uFill>
                  <a:noFill/>
                </a:uFill>
                <a:hlinkClick r:id="rId3">
                  <a:extLst>
                    <a:ext uri="{A12FA001-AC4F-418D-AE19-62706E023703}">
                      <ahyp:hlinkClr xmlns:ahyp="http://schemas.microsoft.com/office/drawing/2018/hyperlinkcolor" val="tx"/>
                    </a:ext>
                  </a:extLst>
                </a:hlinkClick>
              </a:rPr>
              <a:t>Memoirs of Madame de Remusat- Napoleon’s Appeal</a:t>
            </a:r>
            <a:r>
              <a:rPr lang="en" sz="2300" b="1" dirty="0">
                <a:solidFill>
                  <a:schemeClr val="dk1"/>
                </a:solidFill>
                <a:uFill>
                  <a:noFill/>
                </a:uFill>
                <a:hlinkClick r:id="rId3">
                  <a:extLst>
                    <a:ext uri="{A12FA001-AC4F-418D-AE19-62706E023703}">
                      <ahyp:hlinkClr xmlns:ahyp="http://schemas.microsoft.com/office/drawing/2018/hyperlinkcolor" val="tx"/>
                    </a:ext>
                  </a:extLst>
                </a:hlinkClick>
              </a:rPr>
              <a:t> (1880)</a:t>
            </a:r>
            <a:endParaRPr sz="2300" b="1" dirty="0">
              <a:solidFill>
                <a:schemeClr val="dk1"/>
              </a:solidFill>
            </a:endParaRPr>
          </a:p>
          <a:p>
            <a:pPr marL="0" lvl="0" indent="0" algn="l" rtl="0">
              <a:spcBef>
                <a:spcPts val="1200"/>
              </a:spcBef>
              <a:spcAft>
                <a:spcPts val="0"/>
              </a:spcAft>
              <a:buClr>
                <a:schemeClr val="dk1"/>
              </a:buClr>
              <a:buSzPct val="57879"/>
              <a:buFont typeface="Arial"/>
              <a:buNone/>
            </a:pPr>
            <a:r>
              <a:rPr lang="en" sz="2300" dirty="0">
                <a:solidFill>
                  <a:schemeClr val="dk1"/>
                </a:solidFill>
              </a:rPr>
              <a:t>I can understand how it was that men worn out by the turmoil of the Revolution, and afraid of that liberty which had long been associated with death, looked for repose under the dominion of an able ruler on whom fortune was seemingly revolved to smile… I may confidently assert that those persons believed quite sincerely that Bonaparte, whether as consul or emperor, would exert his authority to oppose the intrigue of faction and would save us from the perils of anarchy.</a:t>
            </a:r>
            <a:endParaRPr sz="2300" dirty="0">
              <a:solidFill>
                <a:schemeClr val="dk1"/>
              </a:solidFill>
            </a:endParaRPr>
          </a:p>
          <a:p>
            <a:pPr marL="0" lvl="0" indent="457200" algn="l" rtl="0">
              <a:spcBef>
                <a:spcPts val="0"/>
              </a:spcBef>
              <a:spcAft>
                <a:spcPts val="0"/>
              </a:spcAft>
              <a:buClr>
                <a:schemeClr val="dk1"/>
              </a:buClr>
              <a:buSzPct val="57879"/>
              <a:buFont typeface="Arial"/>
              <a:buNone/>
            </a:pPr>
            <a:endParaRPr sz="2300" dirty="0">
              <a:solidFill>
                <a:schemeClr val="dk1"/>
              </a:solidFill>
            </a:endParaRPr>
          </a:p>
          <a:p>
            <a:pPr marL="0" lvl="0" indent="0" algn="l" rtl="0">
              <a:spcBef>
                <a:spcPts val="0"/>
              </a:spcBef>
              <a:spcAft>
                <a:spcPts val="0"/>
              </a:spcAft>
              <a:buNone/>
            </a:pPr>
            <a:r>
              <a:rPr lang="en" sz="2300" dirty="0">
                <a:solidFill>
                  <a:schemeClr val="dk1"/>
                </a:solidFill>
              </a:rPr>
              <a:t>None dared to utter the word “republic,” so deeply had the Terror stained that name; and the government of the Directory had perished in the contempt with which its chiefs were regarded. The return of the Bourbons could only be brought about by the aid of a revolution; and the slightest disturbance terrified the French people, in whom enthusiasm of every kind seemed dead. Besides, the men in whom they had trusted had one after the other deceived them…</a:t>
            </a:r>
            <a:endParaRPr sz="2300" dirty="0">
              <a:solidFill>
                <a:schemeClr val="dk1"/>
              </a:solidFill>
            </a:endParaRPr>
          </a:p>
          <a:p>
            <a:pPr marL="0" lvl="0" indent="0" algn="l" rtl="0">
              <a:spcBef>
                <a:spcPts val="0"/>
              </a:spcBef>
              <a:spcAft>
                <a:spcPts val="0"/>
              </a:spcAft>
              <a:buClr>
                <a:schemeClr val="dk1"/>
              </a:buClr>
              <a:buSzPct val="100000"/>
              <a:buFont typeface="Arial"/>
              <a:buNone/>
            </a:pPr>
            <a:endParaRPr sz="1100" dirty="0">
              <a:solidFill>
                <a:schemeClr val="dk1"/>
              </a:solidFill>
            </a:endParaRPr>
          </a:p>
        </p:txBody>
      </p:sp>
      <p:sp>
        <p:nvSpPr>
          <p:cNvPr id="144" name="Google Shape;144;p22"/>
          <p:cNvSpPr txBox="1"/>
          <p:nvPr/>
        </p:nvSpPr>
        <p:spPr>
          <a:xfrm>
            <a:off x="3436438" y="979650"/>
            <a:ext cx="2737200" cy="2986200"/>
          </a:xfrm>
          <a:prstGeom prst="rect">
            <a:avLst/>
          </a:prstGeom>
          <a:solidFill>
            <a:srgbClr val="CFE2F3"/>
          </a:solidFill>
          <a:ln w="9525" cap="flat" cmpd="sng">
            <a:solidFill>
              <a:srgbClr val="21252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rgbClr val="FFFF00"/>
                </a:highlight>
              </a:rPr>
              <a:t>Highlight: </a:t>
            </a:r>
            <a:endParaRPr>
              <a:highlight>
                <a:srgbClr val="FFFF00"/>
              </a:highlight>
            </a:endParaRPr>
          </a:p>
          <a:p>
            <a:pPr marL="457200" lvl="0" indent="-317500" algn="l" rtl="0">
              <a:spcBef>
                <a:spcPts val="0"/>
              </a:spcBef>
              <a:spcAft>
                <a:spcPts val="0"/>
              </a:spcAft>
              <a:buSzPts val="1400"/>
              <a:buChar char="●"/>
            </a:pPr>
            <a:r>
              <a:rPr lang="en"/>
              <a:t>Evidence as to why people were drawn to Napoleon.</a:t>
            </a:r>
            <a:endParaRPr/>
          </a:p>
          <a:p>
            <a:pPr marL="457200" lvl="0" indent="-317500" algn="l" rtl="0">
              <a:spcBef>
                <a:spcPts val="0"/>
              </a:spcBef>
              <a:spcAft>
                <a:spcPts val="0"/>
              </a:spcAft>
              <a:buSzPts val="1400"/>
              <a:buChar char="●"/>
            </a:pPr>
            <a:r>
              <a:rPr lang="en">
                <a:solidFill>
                  <a:schemeClr val="dk1"/>
                </a:solidFill>
              </a:rPr>
              <a:t>Evidence of situation in France upon Napoleon’s return from Egypt</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latin typeface="Comic Sans MS"/>
                <a:ea typeface="Comic Sans MS"/>
                <a:cs typeface="Comic Sans MS"/>
                <a:sym typeface="Comic Sans MS"/>
              </a:rPr>
              <a:t>Annotate:</a:t>
            </a:r>
            <a:endParaRPr>
              <a:solidFill>
                <a:schemeClr val="dk1"/>
              </a:solidFill>
              <a:latin typeface="Comic Sans MS"/>
              <a:ea typeface="Comic Sans MS"/>
              <a:cs typeface="Comic Sans MS"/>
              <a:sym typeface="Comic Sans MS"/>
            </a:endParaRPr>
          </a:p>
          <a:p>
            <a:pPr marL="457200" lvl="0" indent="-317500" algn="l" rtl="0">
              <a:spcBef>
                <a:spcPts val="0"/>
              </a:spcBef>
              <a:spcAft>
                <a:spcPts val="0"/>
              </a:spcAft>
              <a:buClr>
                <a:schemeClr val="dk1"/>
              </a:buClr>
              <a:buSzPts val="1400"/>
              <a:buChar char="●"/>
            </a:pPr>
            <a:r>
              <a:rPr lang="en">
                <a:solidFill>
                  <a:schemeClr val="dk1"/>
                </a:solidFill>
              </a:rPr>
              <a:t>What you’ve highlighted using the following sentences frame “This shows…”</a:t>
            </a:r>
            <a:endParaRPr>
              <a:solidFill>
                <a:schemeClr val="dk1"/>
              </a:solidFill>
            </a:endParaRPr>
          </a:p>
        </p:txBody>
      </p:sp>
      <p:sp>
        <p:nvSpPr>
          <p:cNvPr id="145" name="Google Shape;145;p22"/>
          <p:cNvSpPr txBox="1"/>
          <p:nvPr/>
        </p:nvSpPr>
        <p:spPr>
          <a:xfrm>
            <a:off x="6246524" y="280349"/>
            <a:ext cx="2805267" cy="3407056"/>
          </a:xfrm>
          <a:prstGeom prst="rect">
            <a:avLst/>
          </a:prstGeom>
          <a:solidFill>
            <a:srgbClr val="D9D9D9"/>
          </a:solid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1200" b="1" i="1" dirty="0">
                <a:solidFill>
                  <a:schemeClr val="dk1"/>
                </a:solidFill>
              </a:rPr>
              <a:t>19 Brumaire Year Eight (10th November, 1799) Proclamation speech by Napoleon</a:t>
            </a:r>
            <a:endParaRPr sz="1200" b="1" i="1" dirty="0">
              <a:solidFill>
                <a:schemeClr val="dk1"/>
              </a:solidFill>
            </a:endParaRPr>
          </a:p>
          <a:p>
            <a:pPr marL="0" lvl="0" indent="0" algn="l" rtl="0">
              <a:lnSpc>
                <a:spcPct val="115000"/>
              </a:lnSpc>
              <a:spcBef>
                <a:spcPts val="1200"/>
              </a:spcBef>
              <a:spcAft>
                <a:spcPts val="1200"/>
              </a:spcAft>
              <a:buNone/>
            </a:pPr>
            <a:r>
              <a:rPr lang="en" sz="1200" i="1" dirty="0">
                <a:solidFill>
                  <a:schemeClr val="dk1"/>
                </a:solidFill>
              </a:rPr>
              <a:t>On my return to Paris, I found a division reigning amongst all the constituted authorities. There was no agreement but on this single point — that the constitution was half destroyed, and could by no means effect the salvation of our liberties. All the parties came to me, confided to me their designs, unveiled their secrets, and demanded my support.</a:t>
            </a:r>
            <a:endParaRPr dirty="0"/>
          </a:p>
        </p:txBody>
      </p:sp>
      <p:sp>
        <p:nvSpPr>
          <p:cNvPr id="146" name="Google Shape;146;p22"/>
          <p:cNvSpPr txBox="1"/>
          <p:nvPr/>
        </p:nvSpPr>
        <p:spPr>
          <a:xfrm>
            <a:off x="2733600" y="111175"/>
            <a:ext cx="4020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latin typeface="Georgia"/>
                <a:ea typeface="Georgia"/>
                <a:cs typeface="Georgia"/>
                <a:sym typeface="Georgia"/>
              </a:rPr>
              <a:t>France 1799-1804</a:t>
            </a:r>
            <a:endParaRPr sz="2500">
              <a:latin typeface="Georgia"/>
              <a:ea typeface="Georgia"/>
              <a:cs typeface="Georgia"/>
              <a:sym typeface="Georgia"/>
            </a:endParaRPr>
          </a:p>
        </p:txBody>
      </p:sp>
      <p:sp>
        <p:nvSpPr>
          <p:cNvPr id="147" name="Google Shape;147;p22"/>
          <p:cNvSpPr txBox="1"/>
          <p:nvPr/>
        </p:nvSpPr>
        <p:spPr>
          <a:xfrm>
            <a:off x="3779850" y="572875"/>
            <a:ext cx="192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rgbClr val="FFFF00"/>
                </a:highlight>
              </a:rPr>
              <a:t>Highlight</a:t>
            </a:r>
            <a:r>
              <a:rPr lang="en"/>
              <a:t>/</a:t>
            </a:r>
            <a:r>
              <a:rPr lang="en">
                <a:latin typeface="Comic Sans MS"/>
                <a:ea typeface="Comic Sans MS"/>
                <a:cs typeface="Comic Sans MS"/>
                <a:sym typeface="Comic Sans MS"/>
              </a:rPr>
              <a:t>Annotate</a:t>
            </a:r>
            <a:endParaRPr>
              <a:latin typeface="Comic Sans MS"/>
              <a:ea typeface="Comic Sans MS"/>
              <a:cs typeface="Comic Sans MS"/>
              <a:sym typeface="Comic Sans MS"/>
            </a:endParaRPr>
          </a:p>
        </p:txBody>
      </p:sp>
      <p:sp>
        <p:nvSpPr>
          <p:cNvPr id="148" name="Google Shape;148;p22"/>
          <p:cNvSpPr txBox="1"/>
          <p:nvPr/>
        </p:nvSpPr>
        <p:spPr>
          <a:xfrm>
            <a:off x="3436437" y="4082817"/>
            <a:ext cx="3579085" cy="10310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t>NOTE:</a:t>
            </a:r>
            <a:r>
              <a:rPr lang="en" sz="1100" dirty="0"/>
              <a:t> In 1799, the French government was The Directory which was created AFTER the National Convention was dissolved (the Committee of Public Safety (i.e. those responsible for the Reign of Terror) was created by the National Convention )</a:t>
            </a:r>
            <a:endParaRPr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156400"/>
            <a:ext cx="6852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Georgia"/>
                <a:ea typeface="Georgia"/>
                <a:cs typeface="Georgia"/>
                <a:sym typeface="Georgia"/>
              </a:rPr>
              <a:t>Example of </a:t>
            </a:r>
            <a:r>
              <a:rPr lang="en">
                <a:highlight>
                  <a:srgbClr val="FFFF00"/>
                </a:highlight>
                <a:latin typeface="Georgia"/>
                <a:ea typeface="Georgia"/>
                <a:cs typeface="Georgia"/>
                <a:sym typeface="Georgia"/>
              </a:rPr>
              <a:t>Highlight</a:t>
            </a:r>
            <a:r>
              <a:rPr lang="en">
                <a:latin typeface="Georgia"/>
                <a:ea typeface="Georgia"/>
                <a:cs typeface="Georgia"/>
                <a:sym typeface="Georgia"/>
              </a:rPr>
              <a:t>/</a:t>
            </a:r>
            <a:r>
              <a:rPr lang="en">
                <a:latin typeface="Comic Sans MS"/>
                <a:ea typeface="Comic Sans MS"/>
                <a:cs typeface="Comic Sans MS"/>
                <a:sym typeface="Comic Sans MS"/>
              </a:rPr>
              <a:t>Annotate</a:t>
            </a:r>
            <a:endParaRPr>
              <a:latin typeface="Comic Sans MS"/>
              <a:ea typeface="Comic Sans MS"/>
              <a:cs typeface="Comic Sans MS"/>
              <a:sym typeface="Comic Sans MS"/>
            </a:endParaRPr>
          </a:p>
          <a:p>
            <a:pPr marL="0" lvl="0" indent="0" algn="l" rtl="0">
              <a:spcBef>
                <a:spcPts val="0"/>
              </a:spcBef>
              <a:spcAft>
                <a:spcPts val="0"/>
              </a:spcAft>
              <a:buNone/>
            </a:pPr>
            <a:endParaRPr/>
          </a:p>
          <a:p>
            <a:pPr marL="0" lvl="0" indent="0" algn="l" rtl="0">
              <a:spcBef>
                <a:spcPts val="0"/>
              </a:spcBef>
              <a:spcAft>
                <a:spcPts val="0"/>
              </a:spcAft>
              <a:buNone/>
            </a:pPr>
            <a:endParaRPr>
              <a:latin typeface="Comic Sans MS"/>
              <a:ea typeface="Comic Sans MS"/>
              <a:cs typeface="Comic Sans MS"/>
              <a:sym typeface="Comic Sans MS"/>
            </a:endParaRPr>
          </a:p>
        </p:txBody>
      </p:sp>
      <p:sp>
        <p:nvSpPr>
          <p:cNvPr id="154" name="Google Shape;154;p23"/>
          <p:cNvSpPr txBox="1"/>
          <p:nvPr/>
        </p:nvSpPr>
        <p:spPr>
          <a:xfrm>
            <a:off x="5865150" y="250750"/>
            <a:ext cx="1690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mic Sans MS"/>
                <a:ea typeface="Comic Sans MS"/>
                <a:cs typeface="Comic Sans MS"/>
                <a:sym typeface="Comic Sans MS"/>
              </a:rPr>
              <a:t>This shows …that the French Revolution was hard on people</a:t>
            </a:r>
            <a:endParaRPr>
              <a:latin typeface="Comic Sans MS"/>
              <a:ea typeface="Comic Sans MS"/>
              <a:cs typeface="Comic Sans MS"/>
              <a:sym typeface="Comic Sans MS"/>
            </a:endParaRPr>
          </a:p>
        </p:txBody>
      </p:sp>
      <p:cxnSp>
        <p:nvCxnSpPr>
          <p:cNvPr id="155" name="Google Shape;155;p23"/>
          <p:cNvCxnSpPr/>
          <p:nvPr/>
        </p:nvCxnSpPr>
        <p:spPr>
          <a:xfrm flipH="1">
            <a:off x="5202163" y="729100"/>
            <a:ext cx="10200" cy="3834300"/>
          </a:xfrm>
          <a:prstGeom prst="straightConnector1">
            <a:avLst/>
          </a:prstGeom>
          <a:noFill/>
          <a:ln w="9525" cap="flat" cmpd="sng">
            <a:solidFill>
              <a:schemeClr val="dk2"/>
            </a:solidFill>
            <a:prstDash val="solid"/>
            <a:round/>
            <a:headEnd type="none" w="med" len="med"/>
            <a:tailEnd type="none" w="med" len="med"/>
          </a:ln>
        </p:spPr>
      </p:cxnSp>
      <p:sp>
        <p:nvSpPr>
          <p:cNvPr id="156" name="Google Shape;156;p23"/>
          <p:cNvSpPr/>
          <p:nvPr/>
        </p:nvSpPr>
        <p:spPr>
          <a:xfrm>
            <a:off x="4739757" y="3245242"/>
            <a:ext cx="2250785" cy="1826874"/>
          </a:xfrm>
          <a:prstGeom prst="irregularSeal1">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latin typeface="Georgia"/>
                <a:ea typeface="Georgia"/>
                <a:cs typeface="Georgia"/>
                <a:sym typeface="Georgia"/>
              </a:rPr>
              <a:t>If you don’t know a word… look it up!</a:t>
            </a:r>
            <a:endParaRPr sz="1200" b="1" dirty="0">
              <a:latin typeface="Georgia"/>
              <a:ea typeface="Georgia"/>
              <a:cs typeface="Georgia"/>
              <a:sym typeface="Georgia"/>
            </a:endParaRPr>
          </a:p>
        </p:txBody>
      </p:sp>
      <p:sp>
        <p:nvSpPr>
          <p:cNvPr id="157" name="Google Shape;157;p23"/>
          <p:cNvSpPr txBox="1"/>
          <p:nvPr/>
        </p:nvSpPr>
        <p:spPr>
          <a:xfrm>
            <a:off x="1371025" y="804450"/>
            <a:ext cx="3576300" cy="440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1009" i="1" u="sng">
                <a:solidFill>
                  <a:srgbClr val="1155CC"/>
                </a:solidFill>
                <a:hlinkClick r:id="rId3">
                  <a:extLst>
                    <a:ext uri="{A12FA001-AC4F-418D-AE19-62706E023703}">
                      <ahyp:hlinkClr xmlns:ahyp="http://schemas.microsoft.com/office/drawing/2018/hyperlinkcolor" val="tx"/>
                    </a:ext>
                  </a:extLst>
                </a:hlinkClick>
              </a:rPr>
              <a:t>Memoirs of Madame de Remusat- Napoleon’s Appeal</a:t>
            </a:r>
            <a:r>
              <a:rPr lang="en" sz="1009" u="sng">
                <a:solidFill>
                  <a:srgbClr val="1155CC"/>
                </a:solidFill>
                <a:hlinkClick r:id="rId3">
                  <a:extLst>
                    <a:ext uri="{A12FA001-AC4F-418D-AE19-62706E023703}">
                      <ahyp:hlinkClr xmlns:ahyp="http://schemas.microsoft.com/office/drawing/2018/hyperlinkcolor" val="tx"/>
                    </a:ext>
                  </a:extLst>
                </a:hlinkClick>
              </a:rPr>
              <a:t> (1880)</a:t>
            </a:r>
            <a:endParaRPr sz="1009">
              <a:solidFill>
                <a:schemeClr val="dk1"/>
              </a:solidFill>
            </a:endParaRPr>
          </a:p>
          <a:p>
            <a:pPr marL="0" lvl="0" indent="0" algn="l" rtl="0">
              <a:lnSpc>
                <a:spcPct val="115000"/>
              </a:lnSpc>
              <a:spcBef>
                <a:spcPts val="1200"/>
              </a:spcBef>
              <a:spcAft>
                <a:spcPts val="0"/>
              </a:spcAft>
              <a:buNone/>
            </a:pPr>
            <a:r>
              <a:rPr lang="en" sz="1100">
                <a:solidFill>
                  <a:schemeClr val="dk1"/>
                </a:solidFill>
              </a:rPr>
              <a:t>I can understand how it was that men </a:t>
            </a:r>
            <a:r>
              <a:rPr lang="en" sz="1100">
                <a:solidFill>
                  <a:schemeClr val="dk1"/>
                </a:solidFill>
                <a:highlight>
                  <a:srgbClr val="FFFF00"/>
                </a:highlight>
              </a:rPr>
              <a:t>worn out by the turmoil of the Revolution</a:t>
            </a:r>
            <a:r>
              <a:rPr lang="en" sz="1100">
                <a:solidFill>
                  <a:schemeClr val="dk1"/>
                </a:solidFill>
              </a:rPr>
              <a:t>, and afraid of that </a:t>
            </a:r>
            <a:r>
              <a:rPr lang="en" sz="1100">
                <a:solidFill>
                  <a:schemeClr val="dk1"/>
                </a:solidFill>
                <a:highlight>
                  <a:schemeClr val="accent6"/>
                </a:highlight>
              </a:rPr>
              <a:t>liberty which had long been associated with death, looked for repose </a:t>
            </a:r>
            <a:r>
              <a:rPr lang="en" sz="1100">
                <a:solidFill>
                  <a:schemeClr val="dk1"/>
                </a:solidFill>
              </a:rPr>
              <a:t>under the dominion of an able ruler on whom fortune was seemingly revolved to smile… I may confidently assert that those persons believed quite sincerely that Bonaparte, whether as consul or emperor, would exert his authority to oppose the intrigue of faction and would save us from the perils of anarchy.</a:t>
            </a:r>
            <a:endParaRPr sz="1100">
              <a:solidFill>
                <a:schemeClr val="dk1"/>
              </a:solidFill>
            </a:endParaRPr>
          </a:p>
          <a:p>
            <a:pPr marL="0" lvl="0" indent="45720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 sz="1000">
                <a:solidFill>
                  <a:schemeClr val="dk1"/>
                </a:solidFill>
              </a:rPr>
              <a:t>None dared to utter the word “republic,” so deeply had the Terror stained that name; and the government of the Directory had perished in the contempt with which its chiefs were regarded. The return of the Bourbons could only be brought about by the aid of a revolution; and the slightest disturbance terrified the French people, in whom enthusiasm of every kind seemed dead. Besides, the men in whom they had trusted had one after the other deceived them…</a:t>
            </a:r>
            <a:endParaRPr sz="1000">
              <a:solidFill>
                <a:schemeClr val="dk1"/>
              </a:solidFill>
            </a:endParaRPr>
          </a:p>
        </p:txBody>
      </p:sp>
      <p:sp>
        <p:nvSpPr>
          <p:cNvPr id="158" name="Google Shape;158;p23"/>
          <p:cNvSpPr/>
          <p:nvPr/>
        </p:nvSpPr>
        <p:spPr>
          <a:xfrm>
            <a:off x="1442875" y="1938350"/>
            <a:ext cx="494700" cy="216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p:nvPr/>
        </p:nvSpPr>
        <p:spPr>
          <a:xfrm>
            <a:off x="5771925" y="2541400"/>
            <a:ext cx="2690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mic Sans MS"/>
                <a:ea typeface="Comic Sans MS"/>
                <a:cs typeface="Comic Sans MS"/>
                <a:sym typeface="Comic Sans MS"/>
              </a:rPr>
              <a:t>Means “rest”-- so people wanted rest from Revolutionary turmoil</a:t>
            </a:r>
            <a:endParaRPr>
              <a:latin typeface="Comic Sans MS"/>
              <a:ea typeface="Comic Sans MS"/>
              <a:cs typeface="Comic Sans MS"/>
              <a:sym typeface="Comic Sans MS"/>
            </a:endParaRPr>
          </a:p>
        </p:txBody>
      </p:sp>
      <p:cxnSp>
        <p:nvCxnSpPr>
          <p:cNvPr id="160" name="Google Shape;160;p23"/>
          <p:cNvCxnSpPr>
            <a:stCxn id="159" idx="1"/>
            <a:endCxn id="158" idx="6"/>
          </p:cNvCxnSpPr>
          <p:nvPr/>
        </p:nvCxnSpPr>
        <p:spPr>
          <a:xfrm rot="10800000">
            <a:off x="1937625" y="2046550"/>
            <a:ext cx="3834300" cy="910500"/>
          </a:xfrm>
          <a:prstGeom prst="straightConnector1">
            <a:avLst/>
          </a:prstGeom>
          <a:noFill/>
          <a:ln w="9525" cap="flat" cmpd="sng">
            <a:solidFill>
              <a:schemeClr val="dk2"/>
            </a:solidFill>
            <a:prstDash val="solid"/>
            <a:round/>
            <a:headEnd type="none" w="med" len="med"/>
            <a:tailEnd type="triangle" w="med" len="med"/>
          </a:ln>
        </p:spPr>
      </p:cxnSp>
      <p:sp>
        <p:nvSpPr>
          <p:cNvPr id="161" name="Google Shape;161;p23"/>
          <p:cNvSpPr txBox="1"/>
          <p:nvPr/>
        </p:nvSpPr>
        <p:spPr>
          <a:xfrm>
            <a:off x="5771925" y="1293850"/>
            <a:ext cx="2288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mic Sans MS"/>
                <a:ea typeface="Comic Sans MS"/>
                <a:cs typeface="Comic Sans MS"/>
                <a:sym typeface="Comic Sans MS"/>
              </a:rPr>
              <a:t>…that people did not have a good experience with a government that promised liberty</a:t>
            </a:r>
            <a:endParaRPr>
              <a:latin typeface="Comic Sans MS"/>
              <a:ea typeface="Comic Sans MS"/>
              <a:cs typeface="Comic Sans MS"/>
              <a:sym typeface="Comic Sans MS"/>
            </a:endParaRPr>
          </a:p>
        </p:txBody>
      </p:sp>
      <p:cxnSp>
        <p:nvCxnSpPr>
          <p:cNvPr id="162" name="Google Shape;162;p23"/>
          <p:cNvCxnSpPr>
            <a:endCxn id="154" idx="1"/>
          </p:cNvCxnSpPr>
          <p:nvPr/>
        </p:nvCxnSpPr>
        <p:spPr>
          <a:xfrm rot="10800000" flipH="1">
            <a:off x="4226250" y="774100"/>
            <a:ext cx="1638900" cy="607500"/>
          </a:xfrm>
          <a:prstGeom prst="straightConnector1">
            <a:avLst/>
          </a:prstGeom>
          <a:noFill/>
          <a:ln w="9525" cap="flat" cmpd="sng">
            <a:solidFill>
              <a:schemeClr val="dk2"/>
            </a:solidFill>
            <a:prstDash val="solid"/>
            <a:round/>
            <a:headEnd type="none" w="med" len="med"/>
            <a:tailEnd type="triangle" w="med" len="med"/>
          </a:ln>
        </p:spPr>
      </p:cxnSp>
      <p:cxnSp>
        <p:nvCxnSpPr>
          <p:cNvPr id="163" name="Google Shape;163;p23"/>
          <p:cNvCxnSpPr/>
          <p:nvPr/>
        </p:nvCxnSpPr>
        <p:spPr>
          <a:xfrm flipH="1">
            <a:off x="4442325" y="1687675"/>
            <a:ext cx="1329600" cy="63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body" idx="1"/>
          </p:nvPr>
        </p:nvSpPr>
        <p:spPr>
          <a:xfrm>
            <a:off x="645459" y="237150"/>
            <a:ext cx="4142616" cy="4669200"/>
          </a:xfrm>
          <a:prstGeom prst="rect">
            <a:avLst/>
          </a:prstGeom>
          <a:solidFill>
            <a:srgbClr val="D9D9D9"/>
          </a:solidFill>
        </p:spPr>
        <p:txBody>
          <a:bodyPr spcFirstLastPara="1" wrap="square" lIns="91425" tIns="91425" rIns="91425" bIns="91425" anchor="t" anchorCtr="0">
            <a:normAutofit fontScale="62500" lnSpcReduction="20000"/>
          </a:bodyPr>
          <a:lstStyle/>
          <a:p>
            <a:pPr marL="0" lvl="0" indent="0" algn="ctr" rtl="0">
              <a:spcBef>
                <a:spcPts val="1200"/>
              </a:spcBef>
              <a:spcAft>
                <a:spcPts val="0"/>
              </a:spcAft>
              <a:buNone/>
            </a:pPr>
            <a:r>
              <a:rPr lang="en" sz="2009" i="1" u="sng" dirty="0">
                <a:solidFill>
                  <a:srgbClr val="1155CC"/>
                </a:solidFill>
                <a:hlinkClick r:id="rId3">
                  <a:extLst>
                    <a:ext uri="{A12FA001-AC4F-418D-AE19-62706E023703}">
                      <ahyp:hlinkClr xmlns:ahyp="http://schemas.microsoft.com/office/drawing/2018/hyperlinkcolor" val="tx"/>
                    </a:ext>
                  </a:extLst>
                </a:hlinkClick>
              </a:rPr>
              <a:t>Memoirs of Madame de Remusat- Napoleon’s Appeal</a:t>
            </a:r>
            <a:r>
              <a:rPr lang="en" sz="2009" u="sng" dirty="0">
                <a:solidFill>
                  <a:srgbClr val="1155CC"/>
                </a:solidFill>
                <a:hlinkClick r:id="rId3">
                  <a:extLst>
                    <a:ext uri="{A12FA001-AC4F-418D-AE19-62706E023703}">
                      <ahyp:hlinkClr xmlns:ahyp="http://schemas.microsoft.com/office/drawing/2018/hyperlinkcolor" val="tx"/>
                    </a:ext>
                  </a:extLst>
                </a:hlinkClick>
              </a:rPr>
              <a:t> (1880)</a:t>
            </a:r>
            <a:endParaRPr sz="2009" dirty="0">
              <a:solidFill>
                <a:schemeClr val="dk1"/>
              </a:solidFill>
            </a:endParaRPr>
          </a:p>
          <a:p>
            <a:pPr marL="0" lvl="0" indent="0" algn="l" rtl="0">
              <a:spcBef>
                <a:spcPts val="1200"/>
              </a:spcBef>
              <a:spcAft>
                <a:spcPts val="0"/>
              </a:spcAft>
              <a:buNone/>
            </a:pPr>
            <a:r>
              <a:rPr lang="en" sz="1900" dirty="0">
                <a:solidFill>
                  <a:schemeClr val="dk1"/>
                </a:solidFill>
              </a:rPr>
              <a:t>I can understand how it was that men </a:t>
            </a:r>
            <a:r>
              <a:rPr lang="en" sz="1900" dirty="0">
                <a:solidFill>
                  <a:schemeClr val="dk1"/>
                </a:solidFill>
                <a:highlight>
                  <a:srgbClr val="FFFF00"/>
                </a:highlight>
              </a:rPr>
              <a:t>worn out by the turmoil of the Revolution</a:t>
            </a:r>
            <a:r>
              <a:rPr lang="en" sz="1900" dirty="0">
                <a:solidFill>
                  <a:schemeClr val="dk1"/>
                </a:solidFill>
              </a:rPr>
              <a:t>, and </a:t>
            </a:r>
            <a:r>
              <a:rPr lang="en" sz="1900" dirty="0">
                <a:solidFill>
                  <a:schemeClr val="dk1"/>
                </a:solidFill>
                <a:highlight>
                  <a:srgbClr val="FFFF00"/>
                </a:highlight>
              </a:rPr>
              <a:t>afraid of that liberty which had long been associated with death</a:t>
            </a:r>
            <a:r>
              <a:rPr lang="en" sz="1900" dirty="0">
                <a:solidFill>
                  <a:schemeClr val="dk1"/>
                </a:solidFill>
              </a:rPr>
              <a:t>, </a:t>
            </a:r>
            <a:r>
              <a:rPr lang="en" sz="1900" dirty="0">
                <a:solidFill>
                  <a:schemeClr val="dk1"/>
                </a:solidFill>
                <a:highlight>
                  <a:srgbClr val="FFFF00"/>
                </a:highlight>
              </a:rPr>
              <a:t>looked for repose </a:t>
            </a:r>
            <a:r>
              <a:rPr lang="en" sz="1900" dirty="0">
                <a:solidFill>
                  <a:schemeClr val="dk1"/>
                </a:solidFill>
              </a:rPr>
              <a:t>under the dominion of an able ruler on whom fortune was seemingly revolved to smile… I may confidently assert that those persons believed quite sincerely that Bonaparte, whether as consul or emperor, would </a:t>
            </a:r>
            <a:r>
              <a:rPr lang="en" sz="1900" dirty="0">
                <a:solidFill>
                  <a:schemeClr val="dk1"/>
                </a:solidFill>
                <a:highlight>
                  <a:srgbClr val="FFFF00"/>
                </a:highlight>
              </a:rPr>
              <a:t>exert his authority to oppose the intrigue of faction</a:t>
            </a:r>
            <a:r>
              <a:rPr lang="en" sz="1900" dirty="0">
                <a:solidFill>
                  <a:schemeClr val="dk1"/>
                </a:solidFill>
              </a:rPr>
              <a:t> and would </a:t>
            </a:r>
            <a:r>
              <a:rPr lang="en" sz="1900" dirty="0">
                <a:solidFill>
                  <a:schemeClr val="dk1"/>
                </a:solidFill>
                <a:highlight>
                  <a:srgbClr val="FFFF00"/>
                </a:highlight>
              </a:rPr>
              <a:t>save us from the perils of anarchy</a:t>
            </a:r>
            <a:r>
              <a:rPr lang="en" sz="1900" dirty="0">
                <a:solidFill>
                  <a:schemeClr val="dk1"/>
                </a:solidFill>
              </a:rPr>
              <a:t>.</a:t>
            </a:r>
            <a:endParaRPr sz="1900" dirty="0">
              <a:solidFill>
                <a:schemeClr val="dk1"/>
              </a:solidFill>
            </a:endParaRPr>
          </a:p>
          <a:p>
            <a:pPr marL="0" lvl="0" indent="457200" algn="l" rtl="0">
              <a:spcBef>
                <a:spcPts val="0"/>
              </a:spcBef>
              <a:spcAft>
                <a:spcPts val="0"/>
              </a:spcAft>
              <a:buNone/>
            </a:pPr>
            <a:endParaRPr sz="1900" dirty="0">
              <a:solidFill>
                <a:schemeClr val="dk1"/>
              </a:solidFill>
            </a:endParaRPr>
          </a:p>
          <a:p>
            <a:pPr marL="0" lvl="0" indent="0" algn="l" rtl="0">
              <a:spcBef>
                <a:spcPts val="0"/>
              </a:spcBef>
              <a:spcAft>
                <a:spcPts val="0"/>
              </a:spcAft>
              <a:buNone/>
            </a:pPr>
            <a:r>
              <a:rPr lang="en" sz="1900" dirty="0">
                <a:solidFill>
                  <a:schemeClr val="dk1"/>
                </a:solidFill>
              </a:rPr>
              <a:t>None dared to utter the word “republic,” so deeply had the </a:t>
            </a:r>
            <a:r>
              <a:rPr lang="en" sz="1900" dirty="0">
                <a:solidFill>
                  <a:schemeClr val="dk1"/>
                </a:solidFill>
                <a:highlight>
                  <a:srgbClr val="FFFF00"/>
                </a:highlight>
              </a:rPr>
              <a:t>Terror stained that name</a:t>
            </a:r>
            <a:r>
              <a:rPr lang="en" sz="1900" dirty="0">
                <a:solidFill>
                  <a:schemeClr val="dk1"/>
                </a:solidFill>
              </a:rPr>
              <a:t>; and the government of the Directory had perished in the contempt with which its chiefs were regarded. The return of the Bourbons could only be brought about by the aid of a revolution; and the </a:t>
            </a:r>
            <a:r>
              <a:rPr lang="en" sz="1900" dirty="0">
                <a:solidFill>
                  <a:schemeClr val="dk1"/>
                </a:solidFill>
                <a:highlight>
                  <a:srgbClr val="FFFF00"/>
                </a:highlight>
              </a:rPr>
              <a:t>slightest disturbance terrified the French people</a:t>
            </a:r>
            <a:r>
              <a:rPr lang="en" sz="1900" dirty="0">
                <a:solidFill>
                  <a:schemeClr val="dk1"/>
                </a:solidFill>
              </a:rPr>
              <a:t>, in whom </a:t>
            </a:r>
            <a:r>
              <a:rPr lang="en" sz="1900" dirty="0">
                <a:solidFill>
                  <a:schemeClr val="dk1"/>
                </a:solidFill>
                <a:highlight>
                  <a:srgbClr val="FFFF00"/>
                </a:highlight>
              </a:rPr>
              <a:t>enthusiasm </a:t>
            </a:r>
            <a:r>
              <a:rPr lang="en" sz="1900" dirty="0">
                <a:solidFill>
                  <a:schemeClr val="dk1"/>
                </a:solidFill>
              </a:rPr>
              <a:t>of every kind </a:t>
            </a:r>
            <a:r>
              <a:rPr lang="en" sz="1900" dirty="0">
                <a:solidFill>
                  <a:schemeClr val="dk1"/>
                </a:solidFill>
                <a:highlight>
                  <a:srgbClr val="FFFF00"/>
                </a:highlight>
              </a:rPr>
              <a:t>seemed dead.</a:t>
            </a:r>
            <a:r>
              <a:rPr lang="en" sz="1900" dirty="0">
                <a:solidFill>
                  <a:schemeClr val="dk1"/>
                </a:solidFill>
              </a:rPr>
              <a:t> Besides, the men in whom they had trusted had one after the other </a:t>
            </a:r>
            <a:r>
              <a:rPr lang="en" sz="1900" dirty="0">
                <a:solidFill>
                  <a:schemeClr val="dk1"/>
                </a:solidFill>
                <a:highlight>
                  <a:srgbClr val="FFFF00"/>
                </a:highlight>
              </a:rPr>
              <a:t>deceived</a:t>
            </a:r>
            <a:r>
              <a:rPr lang="en" sz="1900" dirty="0">
                <a:solidFill>
                  <a:schemeClr val="dk1"/>
                </a:solidFill>
              </a:rPr>
              <a:t> them…</a:t>
            </a:r>
            <a:endParaRPr sz="1900" dirty="0">
              <a:solidFill>
                <a:schemeClr val="dk1"/>
              </a:solidFill>
            </a:endParaRPr>
          </a:p>
          <a:p>
            <a:pPr marL="0" lvl="0" indent="0" algn="l" rtl="0">
              <a:spcBef>
                <a:spcPts val="0"/>
              </a:spcBef>
              <a:spcAft>
                <a:spcPts val="0"/>
              </a:spcAft>
              <a:buNone/>
            </a:pPr>
            <a:endParaRPr sz="1100" dirty="0">
              <a:solidFill>
                <a:schemeClr val="dk1"/>
              </a:solidFill>
            </a:endParaRPr>
          </a:p>
        </p:txBody>
      </p:sp>
      <p:sp>
        <p:nvSpPr>
          <p:cNvPr id="169" name="Google Shape;169;p24"/>
          <p:cNvSpPr txBox="1"/>
          <p:nvPr/>
        </p:nvSpPr>
        <p:spPr>
          <a:xfrm>
            <a:off x="5325074" y="346400"/>
            <a:ext cx="3250307" cy="3284700"/>
          </a:xfrm>
          <a:prstGeom prst="rect">
            <a:avLst/>
          </a:prstGeom>
          <a:solidFill>
            <a:srgbClr val="CCCCCC"/>
          </a:solid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1200" i="1">
                <a:solidFill>
                  <a:schemeClr val="dk1"/>
                </a:solidFill>
              </a:rPr>
              <a:t>Translation of 19 Brumaire Year Eight (10th November, 1799) Proclamation speech by Napoleon</a:t>
            </a:r>
            <a:endParaRPr sz="1200" i="1">
              <a:solidFill>
                <a:schemeClr val="dk1"/>
              </a:solidFill>
            </a:endParaRPr>
          </a:p>
          <a:p>
            <a:pPr marL="0" lvl="0" indent="0" algn="l" rtl="0">
              <a:lnSpc>
                <a:spcPct val="115000"/>
              </a:lnSpc>
              <a:spcBef>
                <a:spcPts val="1200"/>
              </a:spcBef>
              <a:spcAft>
                <a:spcPts val="1200"/>
              </a:spcAft>
              <a:buNone/>
            </a:pPr>
            <a:r>
              <a:rPr lang="en" sz="1200" i="1">
                <a:solidFill>
                  <a:schemeClr val="dk1"/>
                </a:solidFill>
              </a:rPr>
              <a:t>On my return to Paris, I found a </a:t>
            </a:r>
            <a:r>
              <a:rPr lang="en" sz="1200" i="1">
                <a:solidFill>
                  <a:schemeClr val="dk1"/>
                </a:solidFill>
                <a:highlight>
                  <a:srgbClr val="FFFF00"/>
                </a:highlight>
              </a:rPr>
              <a:t>division </a:t>
            </a:r>
            <a:r>
              <a:rPr lang="en" sz="1200" i="1">
                <a:solidFill>
                  <a:schemeClr val="dk1"/>
                </a:solidFill>
              </a:rPr>
              <a:t>reigning amongst all the </a:t>
            </a:r>
            <a:r>
              <a:rPr lang="en" sz="1200" i="1">
                <a:solidFill>
                  <a:schemeClr val="dk1"/>
                </a:solidFill>
                <a:highlight>
                  <a:srgbClr val="FFFF00"/>
                </a:highlight>
              </a:rPr>
              <a:t>constituted authorities</a:t>
            </a:r>
            <a:r>
              <a:rPr lang="en" sz="1200" i="1">
                <a:solidFill>
                  <a:schemeClr val="dk1"/>
                </a:solidFill>
              </a:rPr>
              <a:t>. There was </a:t>
            </a:r>
            <a:r>
              <a:rPr lang="en" sz="1200" i="1">
                <a:solidFill>
                  <a:schemeClr val="dk1"/>
                </a:solidFill>
                <a:highlight>
                  <a:srgbClr val="FFFF00"/>
                </a:highlight>
              </a:rPr>
              <a:t>no agreement</a:t>
            </a:r>
            <a:r>
              <a:rPr lang="en" sz="1200" i="1">
                <a:solidFill>
                  <a:schemeClr val="dk1"/>
                </a:solidFill>
              </a:rPr>
              <a:t> but on this single point — that t</a:t>
            </a:r>
            <a:r>
              <a:rPr lang="en" sz="1200" i="1">
                <a:solidFill>
                  <a:schemeClr val="dk1"/>
                </a:solidFill>
                <a:highlight>
                  <a:srgbClr val="FFFF00"/>
                </a:highlight>
              </a:rPr>
              <a:t>he constitution was half destroyed</a:t>
            </a:r>
            <a:r>
              <a:rPr lang="en" sz="1200" i="1">
                <a:solidFill>
                  <a:schemeClr val="dk1"/>
                </a:solidFill>
              </a:rPr>
              <a:t>, and could by n</a:t>
            </a:r>
            <a:r>
              <a:rPr lang="en" sz="1200" i="1">
                <a:solidFill>
                  <a:schemeClr val="dk1"/>
                </a:solidFill>
                <a:highlight>
                  <a:srgbClr val="FFFF00"/>
                </a:highlight>
              </a:rPr>
              <a:t>o means effect the salvation of our liberties</a:t>
            </a:r>
            <a:r>
              <a:rPr lang="en" sz="1200" i="1">
                <a:solidFill>
                  <a:schemeClr val="dk1"/>
                </a:solidFill>
              </a:rPr>
              <a:t>. All the parties came to me, confided to me their designs, unveiled their secrets, and demanded my support.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12349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Georgia"/>
                <a:ea typeface="Georgia"/>
                <a:cs typeface="Georgia"/>
                <a:sym typeface="Georgia"/>
              </a:rPr>
              <a:t>Homework</a:t>
            </a:r>
            <a:endParaRPr dirty="0">
              <a:latin typeface="Georgia"/>
              <a:ea typeface="Georgia"/>
              <a:cs typeface="Georgia"/>
              <a:sym typeface="Georgia"/>
            </a:endParaRPr>
          </a:p>
        </p:txBody>
      </p:sp>
      <p:sp>
        <p:nvSpPr>
          <p:cNvPr id="175" name="Google Shape;175;p25"/>
          <p:cNvSpPr txBox="1">
            <a:spLocks noGrp="1"/>
          </p:cNvSpPr>
          <p:nvPr>
            <p:ph type="body" idx="1"/>
          </p:nvPr>
        </p:nvSpPr>
        <p:spPr>
          <a:xfrm>
            <a:off x="311700" y="696199"/>
            <a:ext cx="8520600" cy="1187700"/>
          </a:xfrm>
          <a:prstGeom prst="rect">
            <a:avLst/>
          </a:prstGeom>
          <a:solidFill>
            <a:srgbClr val="CFE2F3"/>
          </a:solidFill>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dirty="0"/>
              <a:t>Using evidence from your highlighted sources write a paragraph answering the following question:  </a:t>
            </a:r>
            <a:endParaRPr dirty="0"/>
          </a:p>
          <a:p>
            <a:pPr marL="0" lvl="0" indent="0" algn="l" rtl="0">
              <a:spcBef>
                <a:spcPts val="1200"/>
              </a:spcBef>
              <a:spcAft>
                <a:spcPts val="1200"/>
              </a:spcAft>
              <a:buNone/>
            </a:pPr>
            <a:r>
              <a:rPr lang="en" dirty="0">
                <a:solidFill>
                  <a:schemeClr val="dk1"/>
                </a:solidFill>
              </a:rPr>
              <a:t>What was the situation in France following Napoleon’s return from Egypt in 1799?</a:t>
            </a:r>
            <a:endParaRPr dirty="0"/>
          </a:p>
        </p:txBody>
      </p:sp>
      <p:pic>
        <p:nvPicPr>
          <p:cNvPr id="176" name="Google Shape;176;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4230" y="2162607"/>
            <a:ext cx="3502850" cy="2193989"/>
          </a:xfrm>
          <a:prstGeom prst="rect">
            <a:avLst/>
          </a:prstGeom>
          <a:noFill/>
          <a:ln>
            <a:noFill/>
          </a:ln>
        </p:spPr>
      </p:pic>
      <p:pic>
        <p:nvPicPr>
          <p:cNvPr id="177" name="Google Shape;177;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01766" y="2155155"/>
            <a:ext cx="3129125" cy="2253149"/>
          </a:xfrm>
          <a:prstGeom prst="rect">
            <a:avLst/>
          </a:prstGeom>
          <a:noFill/>
          <a:ln>
            <a:noFill/>
          </a:ln>
        </p:spPr>
      </p:pic>
      <p:sp>
        <p:nvSpPr>
          <p:cNvPr id="178" name="Google Shape;178;p25"/>
          <p:cNvSpPr txBox="1"/>
          <p:nvPr/>
        </p:nvSpPr>
        <p:spPr>
          <a:xfrm>
            <a:off x="3787080" y="4440712"/>
            <a:ext cx="3243811" cy="661689"/>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600"/>
              </a:spcAft>
              <a:buNone/>
            </a:pPr>
            <a:r>
              <a:rPr lang="en" sz="1000" i="1">
                <a:solidFill>
                  <a:schemeClr val="dk1"/>
                </a:solidFill>
                <a:latin typeface="Georgia"/>
                <a:ea typeface="Georgia"/>
                <a:cs typeface="Georgia"/>
                <a:sym typeface="Georgia"/>
              </a:rPr>
              <a:t>Bonaparte Visiting the Plague Victims of Jaffa </a:t>
            </a:r>
            <a:r>
              <a:rPr lang="en" sz="1000">
                <a:solidFill>
                  <a:schemeClr val="dk1"/>
                </a:solidFill>
                <a:latin typeface="Georgia"/>
                <a:ea typeface="Georgia"/>
                <a:cs typeface="Georgia"/>
                <a:sym typeface="Georgia"/>
              </a:rPr>
              <a:t>by Antoine -Jean Gros 1804</a:t>
            </a:r>
            <a:endParaRPr sz="1000">
              <a:solidFill>
                <a:schemeClr val="dk1"/>
              </a:solidFill>
              <a:latin typeface="Georgia"/>
              <a:ea typeface="Georgia"/>
              <a:cs typeface="Georgia"/>
              <a:sym typeface="Georgia"/>
            </a:endParaRPr>
          </a:p>
        </p:txBody>
      </p:sp>
      <p:sp>
        <p:nvSpPr>
          <p:cNvPr id="179" name="Google Shape;179;p25"/>
          <p:cNvSpPr txBox="1"/>
          <p:nvPr/>
        </p:nvSpPr>
        <p:spPr>
          <a:xfrm>
            <a:off x="231702" y="4389004"/>
            <a:ext cx="3555378"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dirty="0">
                <a:solidFill>
                  <a:srgbClr val="212529"/>
                </a:solidFill>
                <a:highlight>
                  <a:srgbClr val="FFFFFF"/>
                </a:highlight>
                <a:latin typeface="Georgia"/>
                <a:ea typeface="Georgia"/>
                <a:cs typeface="Georgia"/>
                <a:sym typeface="Georgia"/>
              </a:rPr>
              <a:t>Napoleon Bonaparte Surrounded by Scientists and Students in Egypt -</a:t>
            </a:r>
            <a:r>
              <a:rPr lang="en" sz="1000" dirty="0">
                <a:solidFill>
                  <a:srgbClr val="212529"/>
                </a:solidFill>
                <a:highlight>
                  <a:srgbClr val="FFFFFF"/>
                </a:highlight>
                <a:latin typeface="Georgia"/>
                <a:ea typeface="Georgia"/>
                <a:cs typeface="Georgia"/>
                <a:sym typeface="Georgia"/>
              </a:rPr>
              <a:t>Léon Cogniet 1821</a:t>
            </a:r>
            <a:endParaRPr sz="1200" dirty="0">
              <a:solidFill>
                <a:schemeClr val="dk1"/>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5096100" y="209975"/>
            <a:ext cx="3517200" cy="65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Georgia"/>
                <a:ea typeface="Georgia"/>
                <a:cs typeface="Georgia"/>
                <a:sym typeface="Georgia"/>
              </a:rPr>
              <a:t>Bell ringer</a:t>
            </a:r>
            <a:endParaRPr>
              <a:latin typeface="Georgia"/>
              <a:ea typeface="Georgia"/>
              <a:cs typeface="Georgia"/>
              <a:sym typeface="Georgia"/>
            </a:endParaRPr>
          </a:p>
        </p:txBody>
      </p:sp>
      <p:sp>
        <p:nvSpPr>
          <p:cNvPr id="185" name="Google Shape;185;p26"/>
          <p:cNvSpPr txBox="1">
            <a:spLocks noGrp="1"/>
          </p:cNvSpPr>
          <p:nvPr>
            <p:ph type="body" idx="1"/>
          </p:nvPr>
        </p:nvSpPr>
        <p:spPr>
          <a:xfrm>
            <a:off x="4600650" y="865475"/>
            <a:ext cx="3555300" cy="2289000"/>
          </a:xfrm>
          <a:prstGeom prst="rect">
            <a:avLst/>
          </a:prstGeom>
          <a:solidFill>
            <a:srgbClr val="CFE2F3"/>
          </a:solidFill>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What symbols and imagery do you see in this painting? What do you think they represent?</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How does this painting portray Napoleon and his rise to power?</a:t>
            </a:r>
            <a:endParaRPr/>
          </a:p>
        </p:txBody>
      </p:sp>
      <p:pic>
        <p:nvPicPr>
          <p:cNvPr id="186" name="Google Shape;186;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9150" y="209975"/>
            <a:ext cx="3239642" cy="4661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body" idx="1"/>
          </p:nvPr>
        </p:nvSpPr>
        <p:spPr>
          <a:xfrm>
            <a:off x="187877" y="283100"/>
            <a:ext cx="3927300" cy="3918238"/>
          </a:xfrm>
          <a:prstGeom prst="rect">
            <a:avLst/>
          </a:prstGeom>
          <a:solidFill>
            <a:srgbClr val="D9D9D9"/>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05"/>
              <a:buNone/>
            </a:pPr>
            <a:r>
              <a:rPr lang="en" sz="1290" u="sng" dirty="0">
                <a:solidFill>
                  <a:schemeClr val="hlink"/>
                </a:solidFill>
                <a:hlinkClick r:id="rId3"/>
              </a:rPr>
              <a:t>“Napoleon’s Account of the Internal Situation in France, 1804”</a:t>
            </a:r>
            <a:endParaRPr sz="1290" dirty="0"/>
          </a:p>
          <a:p>
            <a:pPr marL="0" lvl="0" indent="0" algn="l" rtl="0">
              <a:lnSpc>
                <a:spcPct val="95000"/>
              </a:lnSpc>
              <a:spcBef>
                <a:spcPts val="1200"/>
              </a:spcBef>
              <a:spcAft>
                <a:spcPts val="0"/>
              </a:spcAft>
              <a:buClr>
                <a:schemeClr val="dk1"/>
              </a:buClr>
              <a:buSzPts val="605"/>
              <a:buFont typeface="Arial"/>
              <a:buNone/>
            </a:pPr>
            <a:r>
              <a:rPr lang="en" sz="1390" dirty="0"/>
              <a:t>A plot conceived by an implacable government was about to plunge France into the abyss of civil war and anarchy. The discovery of this horrible crime stirred all France profoundly.</a:t>
            </a:r>
            <a:endParaRPr sz="1390" dirty="0"/>
          </a:p>
          <a:p>
            <a:pPr marL="0" lvl="0" indent="0" algn="l" rtl="0">
              <a:lnSpc>
                <a:spcPct val="95000"/>
              </a:lnSpc>
              <a:spcBef>
                <a:spcPts val="1200"/>
              </a:spcBef>
              <a:spcAft>
                <a:spcPts val="0"/>
              </a:spcAft>
              <a:buClr>
                <a:schemeClr val="dk1"/>
              </a:buClr>
              <a:buSzPts val="605"/>
              <a:buFont typeface="Arial"/>
              <a:buNone/>
            </a:pPr>
            <a:r>
              <a:rPr lang="en" sz="1390" dirty="0"/>
              <a:t>Experience has taught that a divided power in the state is impotent and at odds with itself…If power was delegated for short periods only it was so uncertain as to discourage any prolonged undertakings... If vested in an individual for life, it would lapse with him, and after him would prove a source of anarchy and discord. It was clearly seen that for a great nation the only salvation lies in hereditary power, which can alone assure a continuous political life.</a:t>
            </a:r>
            <a:endParaRPr sz="1390" dirty="0"/>
          </a:p>
          <a:p>
            <a:pPr marL="0" lvl="0" indent="0" algn="l" rtl="0">
              <a:lnSpc>
                <a:spcPct val="95000"/>
              </a:lnSpc>
              <a:spcBef>
                <a:spcPts val="1200"/>
              </a:spcBef>
              <a:spcAft>
                <a:spcPts val="1200"/>
              </a:spcAft>
              <a:buSzPts val="605"/>
              <a:buNone/>
            </a:pPr>
            <a:endParaRPr sz="989" dirty="0"/>
          </a:p>
        </p:txBody>
      </p:sp>
      <p:sp>
        <p:nvSpPr>
          <p:cNvPr id="192" name="Google Shape;192;p27"/>
          <p:cNvSpPr txBox="1"/>
          <p:nvPr/>
        </p:nvSpPr>
        <p:spPr>
          <a:xfrm>
            <a:off x="4274150" y="2764481"/>
            <a:ext cx="4250100" cy="923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t>According to Napoleon, what was the solution to the political turmoil that France faced in 1804? </a:t>
            </a:r>
            <a:r>
              <a:rPr lang="en" sz="1600" b="1"/>
              <a:t>Why </a:t>
            </a:r>
            <a:r>
              <a:rPr lang="en" sz="1600"/>
              <a:t>does he believe this?</a:t>
            </a:r>
            <a:endParaRPr sz="1600"/>
          </a:p>
        </p:txBody>
      </p:sp>
      <p:sp>
        <p:nvSpPr>
          <p:cNvPr id="193" name="Google Shape;193;p27"/>
          <p:cNvSpPr txBox="1"/>
          <p:nvPr/>
        </p:nvSpPr>
        <p:spPr>
          <a:xfrm>
            <a:off x="4274150" y="4293261"/>
            <a:ext cx="2361544"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dk1"/>
                </a:solidFill>
              </a:rPr>
              <a:t>implacable:</a:t>
            </a:r>
            <a:r>
              <a:rPr lang="en" sz="1000" dirty="0">
                <a:solidFill>
                  <a:srgbClr val="202124"/>
                </a:solidFill>
                <a:highlight>
                  <a:srgbClr val="FFFFFF"/>
                </a:highlight>
                <a:latin typeface="Roboto"/>
                <a:ea typeface="Roboto"/>
                <a:cs typeface="Roboto"/>
                <a:sym typeface="Roboto"/>
              </a:rPr>
              <a:t>used to describe strong opinions or feelings that are impossible to change</a:t>
            </a:r>
            <a:endParaRPr sz="1200" dirty="0">
              <a:solidFill>
                <a:schemeClr val="dk1"/>
              </a:solidFill>
            </a:endParaRPr>
          </a:p>
        </p:txBody>
      </p:sp>
      <p:pic>
        <p:nvPicPr>
          <p:cNvPr id="194" name="Google Shape;194;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49913" y="511700"/>
            <a:ext cx="1522463" cy="1822350"/>
          </a:xfrm>
          <a:prstGeom prst="rect">
            <a:avLst/>
          </a:prstGeom>
          <a:noFill/>
          <a:ln>
            <a:noFill/>
          </a:ln>
        </p:spPr>
      </p:pic>
      <p:sp>
        <p:nvSpPr>
          <p:cNvPr id="195" name="Google Shape;195;p27"/>
          <p:cNvSpPr/>
          <p:nvPr/>
        </p:nvSpPr>
        <p:spPr>
          <a:xfrm>
            <a:off x="4215200" y="283100"/>
            <a:ext cx="1699200" cy="957600"/>
          </a:xfrm>
          <a:prstGeom prst="righ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Actively read this document on the note page</a:t>
            </a:r>
            <a:endParaRPr sz="1000">
              <a:solidFill>
                <a:schemeClr val="dk1"/>
              </a:solidFill>
            </a:endParaRPr>
          </a:p>
          <a:p>
            <a:pPr marL="0" lvl="0" indent="0" algn="l" rtl="0">
              <a:spcBef>
                <a:spcPts val="0"/>
              </a:spcBef>
              <a:spcAft>
                <a:spcPts val="0"/>
              </a:spcAft>
              <a:buNone/>
            </a:pPr>
            <a:endParaRPr/>
          </a:p>
        </p:txBody>
      </p:sp>
      <p:sp>
        <p:nvSpPr>
          <p:cNvPr id="196" name="Google Shape;196;p27"/>
          <p:cNvSpPr/>
          <p:nvPr/>
        </p:nvSpPr>
        <p:spPr>
          <a:xfrm>
            <a:off x="7174775" y="975125"/>
            <a:ext cx="1233300" cy="895500"/>
          </a:xfrm>
          <a:prstGeom prst="leftArrow">
            <a:avLst>
              <a:gd name="adj1" fmla="val 50000"/>
              <a:gd name="adj2" fmla="val 5000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rPr>
              <a:t>Discuss the questions with your neighbor</a:t>
            </a:r>
            <a:endParaRPr/>
          </a:p>
        </p:txBody>
      </p:sp>
      <p:sp>
        <p:nvSpPr>
          <p:cNvPr id="197" name="Google Shape;197;p27"/>
          <p:cNvSpPr/>
          <p:nvPr/>
        </p:nvSpPr>
        <p:spPr>
          <a:xfrm>
            <a:off x="4274150" y="1596575"/>
            <a:ext cx="1581300" cy="975300"/>
          </a:xfrm>
          <a:prstGeom prst="righ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dk1"/>
                </a:solidFill>
              </a:rPr>
              <a:t>Share your ideas with the class and take notes on conclusions you make</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Georgia"/>
                <a:ea typeface="Georgia"/>
                <a:cs typeface="Georgia"/>
                <a:sym typeface="Georgia"/>
              </a:rPr>
              <a:t>Napoleon becomes Emperor in 1804</a:t>
            </a:r>
            <a:endParaRPr>
              <a:latin typeface="Georgia"/>
              <a:ea typeface="Georgia"/>
              <a:cs typeface="Georgia"/>
              <a:sym typeface="Georgia"/>
            </a:endParaRPr>
          </a:p>
        </p:txBody>
      </p:sp>
      <p:sp>
        <p:nvSpPr>
          <p:cNvPr id="203" name="Google Shape;203;p28"/>
          <p:cNvSpPr txBox="1">
            <a:spLocks noGrp="1"/>
          </p:cNvSpPr>
          <p:nvPr>
            <p:ph type="body" idx="1"/>
          </p:nvPr>
        </p:nvSpPr>
        <p:spPr>
          <a:xfrm>
            <a:off x="4226225" y="1381075"/>
            <a:ext cx="4606200" cy="1095000"/>
          </a:xfrm>
          <a:prstGeom prst="rect">
            <a:avLst/>
          </a:prstGeom>
          <a:solidFill>
            <a:srgbClr val="CFE2F3"/>
          </a:solidFill>
        </p:spPr>
        <p:txBody>
          <a:bodyPr spcFirstLastPara="1" wrap="square" lIns="91425" tIns="91425" rIns="91425" bIns="91425" anchor="t" anchorCtr="0">
            <a:noAutofit/>
          </a:bodyPr>
          <a:lstStyle/>
          <a:p>
            <a:pPr marL="0" lvl="0" indent="0" algn="l" rtl="0">
              <a:spcBef>
                <a:spcPts val="0"/>
              </a:spcBef>
              <a:spcAft>
                <a:spcPts val="1200"/>
              </a:spcAft>
              <a:buNone/>
            </a:pPr>
            <a:r>
              <a:rPr lang="en" sz="1350">
                <a:solidFill>
                  <a:srgbClr val="202122"/>
                </a:solidFill>
              </a:rPr>
              <a:t>A referendum (pleniscite) concerning the establishment of the </a:t>
            </a:r>
            <a:r>
              <a:rPr lang="en" sz="1400">
                <a:solidFill>
                  <a:schemeClr val="dk1"/>
                </a:solidFill>
                <a:uFill>
                  <a:noFill/>
                </a:uFill>
                <a:hlinkClick r:id="rId3">
                  <a:extLst>
                    <a:ext uri="{A12FA001-AC4F-418D-AE19-62706E023703}">
                      <ahyp:hlinkClr xmlns:ahyp="http://schemas.microsoft.com/office/drawing/2018/hyperlinkcolor" val="tx"/>
                    </a:ext>
                  </a:extLst>
                </a:hlinkClick>
              </a:rPr>
              <a:t>French Empire</a:t>
            </a:r>
            <a:r>
              <a:rPr lang="en" sz="1400">
                <a:solidFill>
                  <a:schemeClr val="dk1"/>
                </a:solidFill>
              </a:rPr>
              <a:t>, promoting Napoleon from's status from </a:t>
            </a:r>
            <a:r>
              <a:rPr lang="en" sz="1400">
                <a:solidFill>
                  <a:schemeClr val="dk1"/>
                </a:solidFill>
                <a:uFill>
                  <a:noFill/>
                </a:uFill>
                <a:hlinkClick r:id="rId4">
                  <a:extLst>
                    <a:ext uri="{A12FA001-AC4F-418D-AE19-62706E023703}">
                      <ahyp:hlinkClr xmlns:ahyp="http://schemas.microsoft.com/office/drawing/2018/hyperlinkcolor" val="tx"/>
                    </a:ext>
                  </a:extLst>
                </a:hlinkClick>
              </a:rPr>
              <a:t>First Consul</a:t>
            </a:r>
            <a:r>
              <a:rPr lang="en" sz="1400">
                <a:solidFill>
                  <a:schemeClr val="dk1"/>
                </a:solidFill>
              </a:rPr>
              <a:t> to </a:t>
            </a:r>
            <a:r>
              <a:rPr lang="en" sz="1400">
                <a:solidFill>
                  <a:schemeClr val="dk1"/>
                </a:solidFill>
                <a:uFill>
                  <a:noFill/>
                </a:uFill>
                <a:hlinkClick r:id="rId5">
                  <a:extLst>
                    <a:ext uri="{A12FA001-AC4F-418D-AE19-62706E023703}">
                      <ahyp:hlinkClr xmlns:ahyp="http://schemas.microsoft.com/office/drawing/2018/hyperlinkcolor" val="tx"/>
                    </a:ext>
                  </a:extLst>
                </a:hlinkClick>
              </a:rPr>
              <a:t>Emperor of the French</a:t>
            </a:r>
            <a:r>
              <a:rPr lang="en" sz="1350">
                <a:solidFill>
                  <a:srgbClr val="202122"/>
                </a:solidFill>
              </a:rPr>
              <a:t>, was held in France in November 1804. </a:t>
            </a:r>
            <a:endParaRPr sz="1350">
              <a:solidFill>
                <a:srgbClr val="202122"/>
              </a:solidFill>
            </a:endParaRPr>
          </a:p>
        </p:txBody>
      </p:sp>
      <p:pic>
        <p:nvPicPr>
          <p:cNvPr id="204" name="Google Shape;204;p28"/>
          <p:cNvPicPr preferRelativeResize="0"/>
          <p:nvPr/>
        </p:nvPicPr>
        <p:blipFill>
          <a:blip r:embed="rId6">
            <a:alphaModFix/>
            <a:extLst>
              <a:ext uri="{28A0092B-C50C-407E-A947-70E740481C1C}">
                <a14:useLocalDpi xmlns:a14="http://schemas.microsoft.com/office/drawing/2010/main"/>
              </a:ext>
            </a:extLst>
          </a:blip>
          <a:stretch>
            <a:fillRect/>
          </a:stretch>
        </p:blipFill>
        <p:spPr>
          <a:xfrm>
            <a:off x="639175" y="1381075"/>
            <a:ext cx="3087500" cy="1721350"/>
          </a:xfrm>
          <a:prstGeom prst="rect">
            <a:avLst/>
          </a:prstGeom>
          <a:noFill/>
          <a:ln>
            <a:noFill/>
          </a:ln>
        </p:spPr>
      </p:pic>
      <p:sp>
        <p:nvSpPr>
          <p:cNvPr id="205" name="Google Shape;205;p28"/>
          <p:cNvSpPr txBox="1"/>
          <p:nvPr/>
        </p:nvSpPr>
        <p:spPr>
          <a:xfrm>
            <a:off x="4226225" y="2709825"/>
            <a:ext cx="4257000" cy="1262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Why did people support Napoleon becoming Emperor?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What are some potential problems/concerns about this referendum ?</a:t>
            </a:r>
            <a:endParaRPr>
              <a:solidFill>
                <a:schemeClr val="dk1"/>
              </a:solidFill>
            </a:endParaRPr>
          </a:p>
        </p:txBody>
      </p:sp>
      <p:sp>
        <p:nvSpPr>
          <p:cNvPr id="206" name="Google Shape;206;p28"/>
          <p:cNvSpPr txBox="1"/>
          <p:nvPr/>
        </p:nvSpPr>
        <p:spPr>
          <a:xfrm>
            <a:off x="660775" y="3157975"/>
            <a:ext cx="29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Total population in France in 1804: 7 million</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9"/>
          <p:cNvSpPr txBox="1">
            <a:spLocks noGrp="1"/>
          </p:cNvSpPr>
          <p:nvPr>
            <p:ph type="body" idx="1"/>
          </p:nvPr>
        </p:nvSpPr>
        <p:spPr>
          <a:xfrm>
            <a:off x="130600" y="3684975"/>
            <a:ext cx="3388800" cy="355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100">
                <a:solidFill>
                  <a:schemeClr val="dk1"/>
                </a:solidFill>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Napoleon I in his Coronation Robes</a:t>
            </a:r>
            <a:r>
              <a:rPr lang="en" sz="1100">
                <a:solidFill>
                  <a:schemeClr val="dk1"/>
                </a:solidFill>
                <a:latin typeface="Georgia"/>
                <a:ea typeface="Georgia"/>
                <a:cs typeface="Georgia"/>
                <a:sym typeface="Georgia"/>
              </a:rPr>
              <a:t>- Francois Gerard, 1805</a:t>
            </a:r>
            <a:endParaRPr sz="200">
              <a:solidFill>
                <a:schemeClr val="dk1"/>
              </a:solidFill>
              <a:latin typeface="Georgia"/>
              <a:ea typeface="Georgia"/>
              <a:cs typeface="Georgia"/>
              <a:sym typeface="Georgia"/>
            </a:endParaRPr>
          </a:p>
        </p:txBody>
      </p:sp>
      <p:pic>
        <p:nvPicPr>
          <p:cNvPr id="213" name="Google Shape;213;p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52050" y="192158"/>
            <a:ext cx="5552400" cy="3480443"/>
          </a:xfrm>
          <a:prstGeom prst="rect">
            <a:avLst/>
          </a:prstGeom>
          <a:noFill/>
          <a:ln>
            <a:noFill/>
          </a:ln>
        </p:spPr>
      </p:pic>
      <p:pic>
        <p:nvPicPr>
          <p:cNvPr id="214" name="Google Shape;214;p2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0450" y="179775"/>
            <a:ext cx="2238375" cy="3505200"/>
          </a:xfrm>
          <a:prstGeom prst="rect">
            <a:avLst/>
          </a:prstGeom>
          <a:noFill/>
          <a:ln>
            <a:noFill/>
          </a:ln>
        </p:spPr>
      </p:pic>
      <p:sp>
        <p:nvSpPr>
          <p:cNvPr id="215" name="Google Shape;215;p29"/>
          <p:cNvSpPr txBox="1"/>
          <p:nvPr/>
        </p:nvSpPr>
        <p:spPr>
          <a:xfrm>
            <a:off x="4349925" y="3731350"/>
            <a:ext cx="379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202122"/>
                </a:solidFill>
                <a:latin typeface="Georgia"/>
                <a:ea typeface="Georgia"/>
                <a:cs typeface="Georgia"/>
                <a:sym typeface="Georgia"/>
              </a:rPr>
              <a:t>The Coronation of Napoleon- Jacques-Louis David 1805-1807</a:t>
            </a:r>
            <a:endParaRPr>
              <a:latin typeface="Georgia"/>
              <a:ea typeface="Georgia"/>
              <a:cs typeface="Georgia"/>
              <a:sym typeface="Georgia"/>
            </a:endParaRPr>
          </a:p>
        </p:txBody>
      </p:sp>
      <p:sp>
        <p:nvSpPr>
          <p:cNvPr id="216" name="Google Shape;216;p29"/>
          <p:cNvSpPr txBox="1"/>
          <p:nvPr/>
        </p:nvSpPr>
        <p:spPr>
          <a:xfrm>
            <a:off x="670450" y="4128967"/>
            <a:ext cx="6308400" cy="615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How was Napoleon becoming Emperor contrary to the goals of the French Revolution?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body" idx="1"/>
          </p:nvPr>
        </p:nvSpPr>
        <p:spPr>
          <a:xfrm>
            <a:off x="311700" y="350133"/>
            <a:ext cx="8520600" cy="981600"/>
          </a:xfrm>
          <a:prstGeom prst="rect">
            <a:avLst/>
          </a:prstGeom>
          <a:solidFill>
            <a:srgbClr val="C9DAF8"/>
          </a:solidFill>
        </p:spPr>
        <p:txBody>
          <a:bodyPr spcFirstLastPara="1" wrap="square" lIns="91425" tIns="91425" rIns="91425" bIns="91425" anchor="t" anchorCtr="0">
            <a:normAutofit fontScale="85000" lnSpcReduction="10000"/>
          </a:bodyPr>
          <a:lstStyle/>
          <a:p>
            <a:pPr marL="0" lvl="0" indent="0" algn="l" rtl="0">
              <a:spcBef>
                <a:spcPts val="1200"/>
              </a:spcBef>
              <a:spcAft>
                <a:spcPts val="1200"/>
              </a:spcAft>
              <a:buClr>
                <a:schemeClr val="dk1"/>
              </a:buClr>
              <a:buSzPts val="1100"/>
              <a:buFont typeface="Arial"/>
              <a:buNone/>
            </a:pPr>
            <a:r>
              <a:rPr lang="en" sz="1400" b="1" dirty="0">
                <a:solidFill>
                  <a:schemeClr val="dk1"/>
                </a:solidFill>
              </a:rPr>
              <a:t>Summarize: </a:t>
            </a:r>
            <a:r>
              <a:rPr lang="en" sz="1400" dirty="0">
                <a:solidFill>
                  <a:schemeClr val="dk1"/>
                </a:solidFill>
              </a:rPr>
              <a:t> Review the 8 documents that chronicle Napoleon’s rise to power.  Citing specific evidence, answer the essential question: To what extent was Napoleon Bonaparte’s ascension to power a result of the French Revolution?</a:t>
            </a:r>
            <a:endParaRPr dirty="0"/>
          </a:p>
        </p:txBody>
      </p:sp>
      <p:pic>
        <p:nvPicPr>
          <p:cNvPr id="222" name="Google Shape;222;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0498" y="1559035"/>
            <a:ext cx="1733675" cy="2714850"/>
          </a:xfrm>
          <a:prstGeom prst="rect">
            <a:avLst/>
          </a:prstGeom>
          <a:noFill/>
          <a:ln>
            <a:noFill/>
          </a:ln>
        </p:spPr>
      </p:pic>
      <p:pic>
        <p:nvPicPr>
          <p:cNvPr id="223" name="Google Shape;223;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95392" y="1733631"/>
            <a:ext cx="3502850" cy="2193989"/>
          </a:xfrm>
          <a:prstGeom prst="rect">
            <a:avLst/>
          </a:prstGeom>
          <a:noFill/>
          <a:ln>
            <a:noFill/>
          </a:ln>
        </p:spPr>
      </p:pic>
      <p:pic>
        <p:nvPicPr>
          <p:cNvPr id="224" name="Google Shape;224;p3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535786" y="1473200"/>
            <a:ext cx="2107716" cy="2714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400125" y="791000"/>
            <a:ext cx="8182200" cy="34170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Length: </a:t>
            </a:r>
            <a:r>
              <a:rPr lang="en"/>
              <a:t>2x 50 minute class periods</a:t>
            </a:r>
            <a:endParaRPr/>
          </a:p>
          <a:p>
            <a:pPr marL="0" lvl="0" indent="0" algn="l" rtl="0">
              <a:spcBef>
                <a:spcPts val="0"/>
              </a:spcBef>
              <a:spcAft>
                <a:spcPts val="0"/>
              </a:spcAft>
              <a:buNone/>
            </a:pPr>
            <a:endParaRPr/>
          </a:p>
          <a:p>
            <a:pPr marL="0" lvl="0" indent="0" algn="l" rtl="0">
              <a:spcBef>
                <a:spcPts val="0"/>
              </a:spcBef>
              <a:spcAft>
                <a:spcPts val="0"/>
              </a:spcAft>
              <a:buNone/>
            </a:pPr>
            <a:r>
              <a:rPr lang="en" b="1"/>
              <a:t>Essential question:</a:t>
            </a:r>
            <a:endParaRPr b="1"/>
          </a:p>
          <a:p>
            <a:pPr marL="457200" lvl="0" indent="-317500" algn="l" rtl="0">
              <a:spcBef>
                <a:spcPts val="0"/>
              </a:spcBef>
              <a:spcAft>
                <a:spcPts val="0"/>
              </a:spcAft>
              <a:buSzPts val="1400"/>
              <a:buChar char="●"/>
            </a:pPr>
            <a:r>
              <a:rPr lang="en"/>
              <a:t>To what extent was Napoleon Bonaparte’s </a:t>
            </a:r>
            <a:r>
              <a:rPr lang="en">
                <a:solidFill>
                  <a:schemeClr val="dk1"/>
                </a:solidFill>
              </a:rPr>
              <a:t>ascension </a:t>
            </a:r>
            <a:r>
              <a:rPr lang="en"/>
              <a:t>power a result of the French Revolution?</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Lesson Objective:</a:t>
            </a:r>
            <a:endParaRPr b="1"/>
          </a:p>
          <a:p>
            <a:pPr marL="457200" lvl="0" indent="-317500" algn="l" rtl="0">
              <a:spcBef>
                <a:spcPts val="0"/>
              </a:spcBef>
              <a:spcAft>
                <a:spcPts val="0"/>
              </a:spcAft>
              <a:buSzPts val="1400"/>
              <a:buChar char="●"/>
            </a:pPr>
            <a:r>
              <a:rPr lang="en"/>
              <a:t>Students will be able to explain how Napoleon Bonaparte rose to power and will be able to assess his approach to leadership.</a:t>
            </a:r>
            <a:endParaRPr/>
          </a:p>
          <a:p>
            <a:pPr marL="457200" lvl="0" indent="-317500" algn="l" rtl="0">
              <a:spcBef>
                <a:spcPts val="0"/>
              </a:spcBef>
              <a:spcAft>
                <a:spcPts val="0"/>
              </a:spcAft>
              <a:buSzPts val="1400"/>
              <a:buChar char="●"/>
            </a:pPr>
            <a:r>
              <a:rPr lang="en"/>
              <a:t>Students will be introduced and familiarized with several primary sources which explore Napoleon’s leadership and the situation which enabled him to come to power.</a:t>
            </a:r>
            <a:endParaRPr/>
          </a:p>
          <a:p>
            <a:pPr marL="0" lvl="0" indent="0" algn="l" rtl="0">
              <a:spcBef>
                <a:spcPts val="0"/>
              </a:spcBef>
              <a:spcAft>
                <a:spcPts val="0"/>
              </a:spcAft>
              <a:buNone/>
            </a:pPr>
            <a:endParaRPr/>
          </a:p>
          <a:p>
            <a:pPr marL="0" lvl="0" indent="0" algn="l" rtl="0">
              <a:spcBef>
                <a:spcPts val="0"/>
              </a:spcBef>
              <a:spcAft>
                <a:spcPts val="0"/>
              </a:spcAft>
              <a:buNone/>
            </a:pPr>
            <a:r>
              <a:rPr lang="en" b="1"/>
              <a:t>Prior Knowledge: </a:t>
            </a:r>
            <a:endParaRPr b="1"/>
          </a:p>
          <a:p>
            <a:pPr marL="457200" lvl="0" indent="-317500" algn="l" rtl="0">
              <a:spcBef>
                <a:spcPts val="0"/>
              </a:spcBef>
              <a:spcAft>
                <a:spcPts val="0"/>
              </a:spcAft>
              <a:buSzPts val="1400"/>
              <a:buChar char="●"/>
            </a:pPr>
            <a:r>
              <a:rPr lang="en"/>
              <a:t>Students should be familiar with the events and goals of the French Revolution from 1789-1799. </a:t>
            </a:r>
            <a:endParaRPr/>
          </a:p>
          <a:p>
            <a:pPr marL="914400" lvl="1" indent="-317500" algn="l" rtl="0">
              <a:spcBef>
                <a:spcPts val="0"/>
              </a:spcBef>
              <a:spcAft>
                <a:spcPts val="0"/>
              </a:spcAft>
              <a:buSzPts val="1400"/>
              <a:buChar char="○"/>
            </a:pPr>
            <a:r>
              <a:rPr lang="en" u="sng">
                <a:solidFill>
                  <a:schemeClr val="hlink"/>
                </a:solidFill>
                <a:hlinkClick r:id="rId3"/>
              </a:rPr>
              <a:t>https://www.history.com/topics/france/french-revolution</a:t>
            </a:r>
            <a:endParaRPr/>
          </a:p>
          <a:p>
            <a:pPr marL="914400" lvl="1" indent="-317500" algn="l" rtl="0">
              <a:spcBef>
                <a:spcPts val="0"/>
              </a:spcBef>
              <a:spcAft>
                <a:spcPts val="0"/>
              </a:spcAft>
              <a:buSzPts val="1400"/>
              <a:buChar char="○"/>
            </a:pPr>
            <a:r>
              <a:rPr lang="en" u="sng">
                <a:solidFill>
                  <a:schemeClr val="hlink"/>
                </a:solidFill>
                <a:hlinkClick r:id="rId4"/>
              </a:rPr>
              <a:t>https://www.youtube.com/watch?v=5fJl_ZX91l0</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5096100" y="209975"/>
            <a:ext cx="3517200" cy="65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a:latin typeface="Georgia"/>
                <a:ea typeface="Georgia"/>
                <a:cs typeface="Georgia"/>
                <a:sym typeface="Georgia"/>
              </a:rPr>
              <a:t>Bell ringer</a:t>
            </a:r>
            <a:endParaRPr sz="2500" b="1">
              <a:latin typeface="Georgia"/>
              <a:ea typeface="Georgia"/>
              <a:cs typeface="Georgia"/>
              <a:sym typeface="Georgia"/>
            </a:endParaRPr>
          </a:p>
        </p:txBody>
      </p:sp>
      <p:sp>
        <p:nvSpPr>
          <p:cNvPr id="66" name="Google Shape;66;p15"/>
          <p:cNvSpPr txBox="1">
            <a:spLocks noGrp="1"/>
          </p:cNvSpPr>
          <p:nvPr>
            <p:ph type="body" idx="1"/>
          </p:nvPr>
        </p:nvSpPr>
        <p:spPr>
          <a:xfrm>
            <a:off x="5057850" y="865475"/>
            <a:ext cx="3555300" cy="1856400"/>
          </a:xfrm>
          <a:prstGeom prst="rect">
            <a:avLst/>
          </a:prstGeom>
          <a:solidFill>
            <a:srgbClr val="C9DAF8"/>
          </a:solidFill>
        </p:spPr>
        <p:txBody>
          <a:bodyPr spcFirstLastPara="1" wrap="square" lIns="91425" tIns="91425" rIns="91425" bIns="91425" anchor="t" anchorCtr="0">
            <a:normAutofit lnSpcReduction="10000"/>
          </a:bodyPr>
          <a:lstStyle/>
          <a:p>
            <a:pPr marL="0" lvl="0" indent="0" algn="l" rtl="0">
              <a:lnSpc>
                <a:spcPct val="95000"/>
              </a:lnSpc>
              <a:spcBef>
                <a:spcPts val="0"/>
              </a:spcBef>
              <a:spcAft>
                <a:spcPts val="0"/>
              </a:spcAft>
              <a:buSzPts val="935"/>
              <a:buNone/>
            </a:pPr>
            <a:r>
              <a:rPr lang="en" sz="1430"/>
              <a:t>What symbols and imagery do you see in this painting? What do you think they represent?</a:t>
            </a:r>
            <a:endParaRPr sz="1430"/>
          </a:p>
          <a:p>
            <a:pPr marL="0" lvl="0" indent="0" algn="l" rtl="0">
              <a:lnSpc>
                <a:spcPct val="95000"/>
              </a:lnSpc>
              <a:spcBef>
                <a:spcPts val="1200"/>
              </a:spcBef>
              <a:spcAft>
                <a:spcPts val="0"/>
              </a:spcAft>
              <a:buSzPts val="935"/>
              <a:buNone/>
            </a:pPr>
            <a:endParaRPr sz="1430"/>
          </a:p>
          <a:p>
            <a:pPr marL="0" lvl="0" indent="0" algn="l" rtl="0">
              <a:lnSpc>
                <a:spcPct val="95000"/>
              </a:lnSpc>
              <a:spcBef>
                <a:spcPts val="1200"/>
              </a:spcBef>
              <a:spcAft>
                <a:spcPts val="1200"/>
              </a:spcAft>
              <a:buSzPts val="935"/>
              <a:buNone/>
            </a:pPr>
            <a:r>
              <a:rPr lang="en" sz="1430"/>
              <a:t>How does this painting portray Napoleon?</a:t>
            </a:r>
            <a:endParaRPr sz="1430"/>
          </a:p>
        </p:txBody>
      </p:sp>
      <p:pic>
        <p:nvPicPr>
          <p:cNvPr id="67" name="Google Shape;67;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2275" y="133775"/>
            <a:ext cx="3843525" cy="4617320"/>
          </a:xfrm>
          <a:prstGeom prst="rect">
            <a:avLst/>
          </a:prstGeom>
          <a:noFill/>
          <a:ln>
            <a:noFill/>
          </a:ln>
        </p:spPr>
      </p:pic>
      <p:sp>
        <p:nvSpPr>
          <p:cNvPr id="68" name="Google Shape;68;p15"/>
          <p:cNvSpPr txBox="1"/>
          <p:nvPr/>
        </p:nvSpPr>
        <p:spPr>
          <a:xfrm>
            <a:off x="242963" y="4743125"/>
            <a:ext cx="4448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a:solidFill>
                  <a:schemeClr val="dk2"/>
                </a:solidFill>
              </a:rPr>
              <a:t>Napoleon Crossing the Alps by Jacques Louis David</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391100" y="76625"/>
            <a:ext cx="4533900" cy="8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20">
                <a:latin typeface="Georgia"/>
                <a:ea typeface="Georgia"/>
                <a:cs typeface="Georgia"/>
                <a:sym typeface="Georgia"/>
              </a:rPr>
              <a:t>A closer look at a few details… What could these represent?</a:t>
            </a:r>
            <a:endParaRPr sz="2520">
              <a:latin typeface="Georgia"/>
              <a:ea typeface="Georgia"/>
              <a:cs typeface="Georgia"/>
              <a:sym typeface="Georgia"/>
            </a:endParaRPr>
          </a:p>
        </p:txBody>
      </p:sp>
      <p:sp>
        <p:nvSpPr>
          <p:cNvPr id="74" name="Google Shape;74;p16"/>
          <p:cNvSpPr txBox="1">
            <a:spLocks noGrp="1"/>
          </p:cNvSpPr>
          <p:nvPr>
            <p:ph type="body" idx="1"/>
          </p:nvPr>
        </p:nvSpPr>
        <p:spPr>
          <a:xfrm>
            <a:off x="7874250" y="3201917"/>
            <a:ext cx="1126800" cy="1422453"/>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rmAutofit fontScale="47500" lnSpcReduction="20000"/>
          </a:bodyPr>
          <a:lstStyle/>
          <a:p>
            <a:pPr marL="0" lvl="0" indent="0" algn="l" rtl="0">
              <a:spcBef>
                <a:spcPts val="0"/>
              </a:spcBef>
              <a:spcAft>
                <a:spcPts val="1200"/>
              </a:spcAft>
              <a:buNone/>
            </a:pPr>
            <a:r>
              <a:rPr lang="en" dirty="0"/>
              <a:t>Hannibal and Charlemagne’s names engraved into the stone. (two great leaders who also crossed the Alps)</a:t>
            </a:r>
            <a:endParaRPr dirty="0"/>
          </a:p>
        </p:txBody>
      </p:sp>
      <p:pic>
        <p:nvPicPr>
          <p:cNvPr id="75" name="Google Shape;75;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2950" y="76625"/>
            <a:ext cx="3988150" cy="4791075"/>
          </a:xfrm>
          <a:prstGeom prst="rect">
            <a:avLst/>
          </a:prstGeom>
          <a:noFill/>
          <a:ln>
            <a:noFill/>
          </a:ln>
        </p:spPr>
      </p:pic>
      <p:sp>
        <p:nvSpPr>
          <p:cNvPr id="76" name="Google Shape;76;p16"/>
          <p:cNvSpPr/>
          <p:nvPr/>
        </p:nvSpPr>
        <p:spPr>
          <a:xfrm>
            <a:off x="142950" y="4048550"/>
            <a:ext cx="1971600" cy="876300"/>
          </a:xfrm>
          <a:prstGeom prst="ellipse">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 name="Google Shape;77;p16"/>
          <p:cNvCxnSpPr/>
          <p:nvPr/>
        </p:nvCxnSpPr>
        <p:spPr>
          <a:xfrm flipH="1">
            <a:off x="2314725" y="2886500"/>
            <a:ext cx="2619300" cy="800100"/>
          </a:xfrm>
          <a:prstGeom prst="straightConnector1">
            <a:avLst/>
          </a:prstGeom>
          <a:noFill/>
          <a:ln w="38100" cap="flat" cmpd="sng">
            <a:solidFill>
              <a:srgbClr val="CCCCCC"/>
            </a:solidFill>
            <a:prstDash val="solid"/>
            <a:round/>
            <a:headEnd type="none" w="med" len="med"/>
            <a:tailEnd type="triangle" w="med" len="med"/>
          </a:ln>
        </p:spPr>
      </p:cxnSp>
      <p:sp>
        <p:nvSpPr>
          <p:cNvPr id="78" name="Google Shape;78;p16"/>
          <p:cNvSpPr/>
          <p:nvPr/>
        </p:nvSpPr>
        <p:spPr>
          <a:xfrm>
            <a:off x="200100" y="3324650"/>
            <a:ext cx="2486100" cy="819000"/>
          </a:xfrm>
          <a:prstGeom prst="ellipse">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16"/>
          <p:cNvCxnSpPr/>
          <p:nvPr/>
        </p:nvCxnSpPr>
        <p:spPr>
          <a:xfrm flipH="1">
            <a:off x="2448000" y="4056275"/>
            <a:ext cx="3505200" cy="611400"/>
          </a:xfrm>
          <a:prstGeom prst="straightConnector1">
            <a:avLst/>
          </a:prstGeom>
          <a:noFill/>
          <a:ln w="38100" cap="flat" cmpd="sng">
            <a:solidFill>
              <a:srgbClr val="CCCCCC"/>
            </a:solidFill>
            <a:prstDash val="solid"/>
            <a:round/>
            <a:headEnd type="none" w="med" len="med"/>
            <a:tailEnd type="triangle" w="med" len="med"/>
          </a:ln>
        </p:spPr>
      </p:cxnSp>
      <p:sp>
        <p:nvSpPr>
          <p:cNvPr id="80" name="Google Shape;80;p16"/>
          <p:cNvSpPr txBox="1"/>
          <p:nvPr/>
        </p:nvSpPr>
        <p:spPr>
          <a:xfrm>
            <a:off x="7677375" y="2056513"/>
            <a:ext cx="127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Soldiers in the background</a:t>
            </a:r>
            <a:endParaRPr/>
          </a:p>
        </p:txBody>
      </p:sp>
      <p:cxnSp>
        <p:nvCxnSpPr>
          <p:cNvPr id="81" name="Google Shape;81;p16"/>
          <p:cNvCxnSpPr/>
          <p:nvPr/>
        </p:nvCxnSpPr>
        <p:spPr>
          <a:xfrm flipH="1">
            <a:off x="1857375" y="1248200"/>
            <a:ext cx="2371800" cy="1047900"/>
          </a:xfrm>
          <a:prstGeom prst="straightConnector1">
            <a:avLst/>
          </a:prstGeom>
          <a:noFill/>
          <a:ln w="38100" cap="flat" cmpd="sng">
            <a:solidFill>
              <a:schemeClr val="lt2"/>
            </a:solidFill>
            <a:prstDash val="solid"/>
            <a:round/>
            <a:headEnd type="none" w="med" len="med"/>
            <a:tailEnd type="triangle" w="med" len="med"/>
          </a:ln>
        </p:spPr>
      </p:cxnSp>
      <p:sp>
        <p:nvSpPr>
          <p:cNvPr id="82" name="Google Shape;82;p16"/>
          <p:cNvSpPr txBox="1"/>
          <p:nvPr/>
        </p:nvSpPr>
        <p:spPr>
          <a:xfrm>
            <a:off x="4131100" y="938925"/>
            <a:ext cx="254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Arabian stallion</a:t>
            </a:r>
            <a:endParaRPr/>
          </a:p>
        </p:txBody>
      </p:sp>
      <p:pic>
        <p:nvPicPr>
          <p:cNvPr id="83" name="Google Shape;83;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2003" y="1683573"/>
            <a:ext cx="3043234" cy="1417225"/>
          </a:xfrm>
          <a:prstGeom prst="rect">
            <a:avLst/>
          </a:prstGeom>
          <a:noFill/>
          <a:ln>
            <a:noFill/>
          </a:ln>
        </p:spPr>
      </p:pic>
      <p:pic>
        <p:nvPicPr>
          <p:cNvPr id="84" name="Google Shape;84;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24655" y="3234702"/>
            <a:ext cx="3505200" cy="1422453"/>
          </a:xfrm>
          <a:prstGeom prst="rect">
            <a:avLst/>
          </a:prstGeom>
          <a:noFill/>
          <a:ln>
            <a:noFill/>
          </a:ln>
        </p:spPr>
      </p:pic>
      <p:cxnSp>
        <p:nvCxnSpPr>
          <p:cNvPr id="85" name="Google Shape;85;p16"/>
          <p:cNvCxnSpPr>
            <a:stCxn id="86" idx="1"/>
          </p:cNvCxnSpPr>
          <p:nvPr/>
        </p:nvCxnSpPr>
        <p:spPr>
          <a:xfrm flipH="1">
            <a:off x="3143400" y="1452150"/>
            <a:ext cx="2171700" cy="462900"/>
          </a:xfrm>
          <a:prstGeom prst="straightConnector1">
            <a:avLst/>
          </a:prstGeom>
          <a:noFill/>
          <a:ln w="38100" cap="flat" cmpd="sng">
            <a:solidFill>
              <a:srgbClr val="D9D9D9"/>
            </a:solidFill>
            <a:prstDash val="solid"/>
            <a:round/>
            <a:headEnd type="none" w="med" len="med"/>
            <a:tailEnd type="triangle" w="med" len="med"/>
          </a:ln>
        </p:spPr>
      </p:cxnSp>
      <p:sp>
        <p:nvSpPr>
          <p:cNvPr id="86" name="Google Shape;86;p16"/>
          <p:cNvSpPr txBox="1"/>
          <p:nvPr/>
        </p:nvSpPr>
        <p:spPr>
          <a:xfrm>
            <a:off x="5315100" y="1252050"/>
            <a:ext cx="254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Elegant red cape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4393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latin typeface="Georgia"/>
                <a:ea typeface="Georgia"/>
                <a:cs typeface="Georgia"/>
                <a:sym typeface="Georgia"/>
              </a:rPr>
              <a:t>Early military success</a:t>
            </a:r>
            <a:endParaRPr>
              <a:latin typeface="Georgia"/>
              <a:ea typeface="Georgia"/>
              <a:cs typeface="Georgia"/>
              <a:sym typeface="Georgia"/>
            </a:endParaRPr>
          </a:p>
        </p:txBody>
      </p:sp>
      <p:pic>
        <p:nvPicPr>
          <p:cNvPr id="92" name="Google Shape;92;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35598" y="243127"/>
            <a:ext cx="3796701" cy="4313506"/>
          </a:xfrm>
          <a:prstGeom prst="rect">
            <a:avLst/>
          </a:prstGeom>
          <a:noFill/>
          <a:ln>
            <a:noFill/>
          </a:ln>
        </p:spPr>
      </p:pic>
      <p:sp>
        <p:nvSpPr>
          <p:cNvPr id="93" name="Google Shape;93;p17"/>
          <p:cNvSpPr txBox="1"/>
          <p:nvPr/>
        </p:nvSpPr>
        <p:spPr>
          <a:xfrm>
            <a:off x="447750" y="2170375"/>
            <a:ext cx="4393800" cy="16932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 1793, after retaking the key port city of Toulon from Royalist control,  Napoleon Bonaparte was promoted to Brigadier General.</a:t>
            </a:r>
            <a:endParaRPr/>
          </a:p>
          <a:p>
            <a:pPr marL="0" lvl="0" indent="0" algn="l" rtl="0">
              <a:spcBef>
                <a:spcPts val="0"/>
              </a:spcBef>
              <a:spcAft>
                <a:spcPts val="0"/>
              </a:spcAft>
              <a:buNone/>
            </a:pPr>
            <a:endParaRPr/>
          </a:p>
          <a:p>
            <a:pPr marL="0" lvl="0" indent="0" algn="l" rtl="0">
              <a:spcBef>
                <a:spcPts val="0"/>
              </a:spcBef>
              <a:spcAft>
                <a:spcPts val="0"/>
              </a:spcAft>
              <a:buNone/>
            </a:pPr>
            <a:r>
              <a:rPr lang="en"/>
              <a:t>In 1795, after successfully suppressing a large Royalist insurrection, Napoleon was promoted by the Directory and given command of the army in Italy.  </a:t>
            </a:r>
            <a:endParaRPr/>
          </a:p>
        </p:txBody>
      </p:sp>
      <p:graphicFrame>
        <p:nvGraphicFramePr>
          <p:cNvPr id="94" name="Google Shape;94;p17"/>
          <p:cNvGraphicFramePr/>
          <p:nvPr/>
        </p:nvGraphicFramePr>
        <p:xfrm>
          <a:off x="384525" y="1246325"/>
          <a:ext cx="4248150" cy="572700"/>
        </p:xfrm>
        <a:graphic>
          <a:graphicData uri="http://schemas.openxmlformats.org/drawingml/2006/table">
            <a:tbl>
              <a:tblPr>
                <a:noFill/>
                <a:tableStyleId>{1859A29C-B271-45B7-9D81-48AC639BC66C}</a:tableStyleId>
              </a:tblPr>
              <a:tblGrid>
                <a:gridCol w="4248150">
                  <a:extLst>
                    <a:ext uri="{9D8B030D-6E8A-4147-A177-3AD203B41FA5}">
                      <a16:colId xmlns:a16="http://schemas.microsoft.com/office/drawing/2014/main" val="20000"/>
                    </a:ext>
                  </a:extLst>
                </a:gridCol>
              </a:tblGrid>
              <a:tr h="572700">
                <a:tc>
                  <a:txBody>
                    <a:bodyPr/>
                    <a:lstStyle/>
                    <a:p>
                      <a:pPr marL="0" lvl="0" indent="0" algn="l" rtl="0">
                        <a:spcBef>
                          <a:spcPts val="0"/>
                        </a:spcBef>
                        <a:spcAft>
                          <a:spcPts val="0"/>
                        </a:spcAft>
                        <a:buNone/>
                      </a:pPr>
                      <a:r>
                        <a:rPr lang="en" i="1" dirty="0"/>
                        <a:t>In what ways were Napoleon Bonaparte’s early successes a result of the French Revolution?</a:t>
                      </a:r>
                      <a:endParaRPr sz="1200" i="1" dirty="0">
                        <a:solidFill>
                          <a:srgbClr val="595959"/>
                        </a:solidFill>
                      </a:endParaRPr>
                    </a:p>
                  </a:txBody>
                  <a:tcPr marL="63500" marR="63500" marT="63500" marB="63500"/>
                </a:tc>
                <a:extLst>
                  <a:ext uri="{0D108BD9-81ED-4DB2-BD59-A6C34878D82A}">
                    <a16:rowId xmlns:a16="http://schemas.microsoft.com/office/drawing/2014/main" val="10000"/>
                  </a:ext>
                </a:extLst>
              </a:tr>
            </a:tbl>
          </a:graphicData>
        </a:graphic>
      </p:graphicFrame>
      <p:sp>
        <p:nvSpPr>
          <p:cNvPr id="95" name="Google Shape;95;p17"/>
          <p:cNvSpPr txBox="1"/>
          <p:nvPr/>
        </p:nvSpPr>
        <p:spPr>
          <a:xfrm>
            <a:off x="4977553" y="4616608"/>
            <a:ext cx="4248300" cy="3849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600"/>
              </a:spcAft>
              <a:buNone/>
            </a:pPr>
            <a:r>
              <a:rPr lang="en" sz="1300" dirty="0">
                <a:solidFill>
                  <a:schemeClr val="dk1"/>
                </a:solidFill>
                <a:latin typeface="Georgia"/>
                <a:ea typeface="Georgia"/>
                <a:cs typeface="Georgia"/>
                <a:sym typeface="Georgia"/>
              </a:rPr>
              <a:t>Napoleon at Toulon- Edouard Detaille</a:t>
            </a:r>
            <a:endParaRPr sz="1300" dirty="0">
              <a:solidFill>
                <a:schemeClr val="dk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87900" y="283100"/>
            <a:ext cx="4898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Georgia"/>
                <a:ea typeface="Georgia"/>
                <a:cs typeface="Georgia"/>
                <a:sym typeface="Georgia"/>
              </a:rPr>
              <a:t>The Italian Campaign</a:t>
            </a:r>
            <a:endParaRPr>
              <a:latin typeface="Georgia"/>
              <a:ea typeface="Georgia"/>
              <a:cs typeface="Georgia"/>
              <a:sym typeface="Georgia"/>
            </a:endParaRPr>
          </a:p>
        </p:txBody>
      </p:sp>
      <p:sp>
        <p:nvSpPr>
          <p:cNvPr id="101" name="Google Shape;101;p18"/>
          <p:cNvSpPr txBox="1">
            <a:spLocks noGrp="1"/>
          </p:cNvSpPr>
          <p:nvPr>
            <p:ph type="body" idx="1"/>
          </p:nvPr>
        </p:nvSpPr>
        <p:spPr>
          <a:xfrm>
            <a:off x="311700" y="855800"/>
            <a:ext cx="4551300" cy="4088100"/>
          </a:xfrm>
          <a:prstGeom prst="rect">
            <a:avLst/>
          </a:prstGeom>
          <a:solidFill>
            <a:srgbClr val="EFEFEF"/>
          </a:solidFill>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1300" i="1" u="sng">
                <a:solidFill>
                  <a:srgbClr val="1155CC"/>
                </a:solidFill>
                <a:hlinkClick r:id="rId3">
                  <a:extLst>
                    <a:ext uri="{A12FA001-AC4F-418D-AE19-62706E023703}">
                      <ahyp:hlinkClr xmlns:ahyp="http://schemas.microsoft.com/office/drawing/2018/hyperlinkcolor" val="tx"/>
                    </a:ext>
                  </a:extLst>
                </a:hlinkClick>
              </a:rPr>
              <a:t>Napoleon’s Proclamation to His Troops in Italy (</a:t>
            </a:r>
            <a:r>
              <a:rPr lang="en" sz="1300" u="sng">
                <a:solidFill>
                  <a:srgbClr val="1155CC"/>
                </a:solidFill>
                <a:hlinkClick r:id="rId3">
                  <a:extLst>
                    <a:ext uri="{A12FA001-AC4F-418D-AE19-62706E023703}">
                      <ahyp:hlinkClr xmlns:ahyp="http://schemas.microsoft.com/office/drawing/2018/hyperlinkcolor" val="tx"/>
                    </a:ext>
                  </a:extLst>
                </a:hlinkClick>
              </a:rPr>
              <a:t>March-April 1796)</a:t>
            </a:r>
            <a:endParaRPr sz="1300">
              <a:solidFill>
                <a:schemeClr val="dk1"/>
              </a:solidFill>
            </a:endParaRPr>
          </a:p>
          <a:p>
            <a:pPr marL="0" lvl="0" indent="0" algn="l" rtl="0">
              <a:spcBef>
                <a:spcPts val="1200"/>
              </a:spcBef>
              <a:spcAft>
                <a:spcPts val="0"/>
              </a:spcAft>
              <a:buClr>
                <a:schemeClr val="dk1"/>
              </a:buClr>
              <a:buSzPts val="1100"/>
              <a:buFont typeface="Arial"/>
              <a:buNone/>
            </a:pPr>
            <a:r>
              <a:rPr lang="en" sz="1300">
                <a:solidFill>
                  <a:schemeClr val="dk1"/>
                </a:solidFill>
              </a:rPr>
              <a:t>You have won battles without cannon, crossed rivers without bridges, made forced marches without shoes… Soldiers of liberty…the greatest obstacles have been overcome; but you still have battles to fight. Is there one among you whose courage is abating? No…all of you long to humiliate those arrogant kings who dare to contemplate placing us in chains…all of you wish to be able to say with pride as you return to your villages, "I was with the victorious army of Italy!"</a:t>
            </a:r>
            <a:endParaRPr sz="1300">
              <a:solidFill>
                <a:schemeClr val="dk1"/>
              </a:solidFill>
            </a:endParaRPr>
          </a:p>
          <a:p>
            <a:pPr marL="0" lvl="0" indent="0" algn="l" rtl="0">
              <a:spcBef>
                <a:spcPts val="1200"/>
              </a:spcBef>
              <a:spcAft>
                <a:spcPts val="0"/>
              </a:spcAft>
              <a:buClr>
                <a:schemeClr val="dk1"/>
              </a:buClr>
              <a:buSzPts val="1100"/>
              <a:buFont typeface="Arial"/>
              <a:buNone/>
            </a:pPr>
            <a:r>
              <a:rPr lang="en" sz="1300">
                <a:solidFill>
                  <a:schemeClr val="dk1"/>
                </a:solidFill>
              </a:rPr>
              <a:t>Friends, I promise you this conquest; but there is one condition you must swear to fulfill—to respect the people whom you liberate…otherwise you would not be the liberators of the people; you would be their scourge.</a:t>
            </a:r>
            <a:endParaRPr sz="1300">
              <a:solidFill>
                <a:schemeClr val="dk1"/>
              </a:solidFill>
            </a:endParaRPr>
          </a:p>
          <a:p>
            <a:pPr marL="0" lvl="0" indent="0" algn="l" rtl="0">
              <a:spcBef>
                <a:spcPts val="1200"/>
              </a:spcBef>
              <a:spcAft>
                <a:spcPts val="1200"/>
              </a:spcAft>
              <a:buClr>
                <a:schemeClr val="dk1"/>
              </a:buClr>
              <a:buSzPts val="1100"/>
              <a:buFont typeface="Arial"/>
              <a:buNone/>
            </a:pPr>
            <a:r>
              <a:rPr lang="en" sz="1300">
                <a:solidFill>
                  <a:schemeClr val="dk1"/>
                </a:solidFill>
              </a:rPr>
              <a:t>Peoples of Italy, the French army comes to break your chains; your property, your religion, and your customs will be respected.</a:t>
            </a:r>
            <a:endParaRPr sz="2000"/>
          </a:p>
        </p:txBody>
      </p:sp>
      <p:sp>
        <p:nvSpPr>
          <p:cNvPr id="102" name="Google Shape;102;p18"/>
          <p:cNvSpPr txBox="1"/>
          <p:nvPr/>
        </p:nvSpPr>
        <p:spPr>
          <a:xfrm>
            <a:off x="5095950" y="2504140"/>
            <a:ext cx="3791100" cy="16932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i="1"/>
              <a:t>What was the purpose/goal of this proclamation?</a:t>
            </a:r>
            <a:endParaRPr i="1"/>
          </a:p>
          <a:p>
            <a:pPr marL="0" lvl="0" indent="0" algn="l" rtl="0">
              <a:spcBef>
                <a:spcPts val="0"/>
              </a:spcBef>
              <a:spcAft>
                <a:spcPts val="0"/>
              </a:spcAft>
              <a:buNone/>
            </a:pPr>
            <a:endParaRPr i="1"/>
          </a:p>
          <a:p>
            <a:pPr marL="0" lvl="0" indent="0" algn="l" rtl="0">
              <a:spcBef>
                <a:spcPts val="0"/>
              </a:spcBef>
              <a:spcAft>
                <a:spcPts val="0"/>
              </a:spcAft>
              <a:buNone/>
            </a:pPr>
            <a:endParaRPr i="1"/>
          </a:p>
          <a:p>
            <a:pPr marL="0" lvl="0" indent="0" algn="l" rtl="0">
              <a:spcBef>
                <a:spcPts val="0"/>
              </a:spcBef>
              <a:spcAft>
                <a:spcPts val="0"/>
              </a:spcAft>
              <a:buNone/>
            </a:pPr>
            <a:r>
              <a:rPr lang="en" i="1"/>
              <a:t>What does this proclamation show you about Napoleon and his approach to leadership?</a:t>
            </a:r>
            <a:endParaRPr i="1"/>
          </a:p>
          <a:p>
            <a:pPr marL="0" lvl="0" indent="0" algn="l" rtl="0">
              <a:spcBef>
                <a:spcPts val="0"/>
              </a:spcBef>
              <a:spcAft>
                <a:spcPts val="0"/>
              </a:spcAft>
              <a:buNone/>
            </a:pPr>
            <a:endParaRPr/>
          </a:p>
        </p:txBody>
      </p:sp>
      <p:pic>
        <p:nvPicPr>
          <p:cNvPr id="103" name="Google Shape;103;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11913" y="511700"/>
            <a:ext cx="1522463" cy="1822350"/>
          </a:xfrm>
          <a:prstGeom prst="rect">
            <a:avLst/>
          </a:prstGeom>
          <a:noFill/>
          <a:ln>
            <a:noFill/>
          </a:ln>
        </p:spPr>
      </p:pic>
      <p:sp>
        <p:nvSpPr>
          <p:cNvPr id="104" name="Google Shape;104;p18"/>
          <p:cNvSpPr/>
          <p:nvPr/>
        </p:nvSpPr>
        <p:spPr>
          <a:xfrm>
            <a:off x="4977200" y="283100"/>
            <a:ext cx="1699200" cy="957600"/>
          </a:xfrm>
          <a:prstGeom prst="righ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Actively read this document on the note page</a:t>
            </a:r>
            <a:endParaRPr sz="1000">
              <a:solidFill>
                <a:schemeClr val="dk1"/>
              </a:solidFill>
            </a:endParaRPr>
          </a:p>
          <a:p>
            <a:pPr marL="0" lvl="0" indent="0" algn="l" rtl="0">
              <a:spcBef>
                <a:spcPts val="0"/>
              </a:spcBef>
              <a:spcAft>
                <a:spcPts val="0"/>
              </a:spcAft>
              <a:buNone/>
            </a:pPr>
            <a:endParaRPr/>
          </a:p>
        </p:txBody>
      </p:sp>
      <p:sp>
        <p:nvSpPr>
          <p:cNvPr id="105" name="Google Shape;105;p18"/>
          <p:cNvSpPr/>
          <p:nvPr/>
        </p:nvSpPr>
        <p:spPr>
          <a:xfrm>
            <a:off x="7896300" y="991025"/>
            <a:ext cx="1233300" cy="895500"/>
          </a:xfrm>
          <a:prstGeom prst="leftArrow">
            <a:avLst>
              <a:gd name="adj1" fmla="val 50000"/>
              <a:gd name="adj2" fmla="val 5000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Discuss the questions with your neighbor</a:t>
            </a:r>
            <a:endParaRPr/>
          </a:p>
        </p:txBody>
      </p:sp>
      <p:sp>
        <p:nvSpPr>
          <p:cNvPr id="106" name="Google Shape;106;p18"/>
          <p:cNvSpPr/>
          <p:nvPr/>
        </p:nvSpPr>
        <p:spPr>
          <a:xfrm>
            <a:off x="5210100" y="1372025"/>
            <a:ext cx="1581300" cy="1066200"/>
          </a:xfrm>
          <a:prstGeom prst="righ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900">
                <a:solidFill>
                  <a:schemeClr val="dk1"/>
                </a:solidFill>
              </a:rPr>
              <a:t>Share your ideas with the class and take notes on conclusions you make</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181071" y="179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Georgia"/>
                <a:ea typeface="Georgia"/>
                <a:cs typeface="Georgia"/>
                <a:sym typeface="Georgia"/>
              </a:rPr>
              <a:t>The Italian Campaign</a:t>
            </a:r>
            <a:endParaRPr dirty="0">
              <a:latin typeface="Georgia"/>
              <a:ea typeface="Georgia"/>
              <a:cs typeface="Georgia"/>
              <a:sym typeface="Georgia"/>
            </a:endParaRPr>
          </a:p>
        </p:txBody>
      </p:sp>
      <p:sp>
        <p:nvSpPr>
          <p:cNvPr id="112" name="Google Shape;112;p19"/>
          <p:cNvSpPr txBox="1">
            <a:spLocks noGrp="1"/>
          </p:cNvSpPr>
          <p:nvPr>
            <p:ph type="body" idx="1"/>
          </p:nvPr>
        </p:nvSpPr>
        <p:spPr>
          <a:xfrm>
            <a:off x="181071" y="752250"/>
            <a:ext cx="5469900" cy="3639000"/>
          </a:xfrm>
          <a:prstGeom prst="rect">
            <a:avLst/>
          </a:prstGeom>
          <a:solidFill>
            <a:schemeClr val="lt2"/>
          </a:solidFill>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1300" i="1" u="sng">
                <a:solidFill>
                  <a:srgbClr val="1155CC"/>
                </a:solidFill>
                <a:hlinkClick r:id="rId3">
                  <a:extLst>
                    <a:ext uri="{A12FA001-AC4F-418D-AE19-62706E023703}">
                      <ahyp:hlinkClr xmlns:ahyp="http://schemas.microsoft.com/office/drawing/2018/hyperlinkcolor" val="tx"/>
                    </a:ext>
                  </a:extLst>
                </a:hlinkClick>
              </a:rPr>
              <a:t>Napoleon’s Proclamation to His Troops in Italy (</a:t>
            </a:r>
            <a:r>
              <a:rPr lang="en" sz="1300" u="sng">
                <a:solidFill>
                  <a:srgbClr val="1155CC"/>
                </a:solidFill>
                <a:hlinkClick r:id="rId3">
                  <a:extLst>
                    <a:ext uri="{A12FA001-AC4F-418D-AE19-62706E023703}">
                      <ahyp:hlinkClr xmlns:ahyp="http://schemas.microsoft.com/office/drawing/2018/hyperlinkcolor" val="tx"/>
                    </a:ext>
                  </a:extLst>
                </a:hlinkClick>
              </a:rPr>
              <a:t>March-April 1796)</a:t>
            </a:r>
            <a:endParaRPr sz="1300">
              <a:solidFill>
                <a:schemeClr val="dk1"/>
              </a:solidFill>
            </a:endParaRPr>
          </a:p>
          <a:p>
            <a:pPr marL="0" lvl="0" indent="0" algn="l" rtl="0">
              <a:spcBef>
                <a:spcPts val="1200"/>
              </a:spcBef>
              <a:spcAft>
                <a:spcPts val="0"/>
              </a:spcAft>
              <a:buNone/>
            </a:pPr>
            <a:r>
              <a:rPr lang="en" sz="1643" b="1">
                <a:solidFill>
                  <a:schemeClr val="dk1"/>
                </a:solidFill>
              </a:rPr>
              <a:t>You have won battles without cannon, crossed rivers without bridges, made forced marches without shoes</a:t>
            </a:r>
            <a:r>
              <a:rPr lang="en" sz="1300">
                <a:solidFill>
                  <a:schemeClr val="dk1"/>
                </a:solidFill>
              </a:rPr>
              <a:t>… Soldiers of liberty…the greatest obstacles have been overcome; but you still have battles to fight. Is there one among you whose courage is abating?</a:t>
            </a:r>
            <a:r>
              <a:rPr lang="en" sz="1083">
                <a:solidFill>
                  <a:schemeClr val="dk1"/>
                </a:solidFill>
              </a:rPr>
              <a:t> </a:t>
            </a:r>
            <a:r>
              <a:rPr lang="en" sz="1408">
                <a:solidFill>
                  <a:schemeClr val="dk1"/>
                </a:solidFill>
              </a:rPr>
              <a:t>No…all of you long to humiliate those arrogant kings who dare to contemplate placing us in chains…</a:t>
            </a:r>
            <a:r>
              <a:rPr lang="en" sz="1624" b="1">
                <a:solidFill>
                  <a:schemeClr val="dk1"/>
                </a:solidFill>
              </a:rPr>
              <a:t>all of you wish to be able to say with pride as you return to your </a:t>
            </a:r>
            <a:r>
              <a:rPr lang="en" sz="1608" b="1">
                <a:solidFill>
                  <a:schemeClr val="dk1"/>
                </a:solidFill>
              </a:rPr>
              <a:t>villages, "I was with the victorious army of Italy!"</a:t>
            </a:r>
            <a:endParaRPr sz="1608" b="1">
              <a:solidFill>
                <a:schemeClr val="dk1"/>
              </a:solidFill>
            </a:endParaRPr>
          </a:p>
          <a:p>
            <a:pPr marL="0" lvl="0" indent="0" algn="l" rtl="0">
              <a:spcBef>
                <a:spcPts val="1200"/>
              </a:spcBef>
              <a:spcAft>
                <a:spcPts val="0"/>
              </a:spcAft>
              <a:buNone/>
            </a:pPr>
            <a:r>
              <a:rPr lang="en" sz="1652" b="1">
                <a:solidFill>
                  <a:schemeClr val="dk1"/>
                </a:solidFill>
              </a:rPr>
              <a:t>Friends, I promise you this conquest</a:t>
            </a:r>
            <a:r>
              <a:rPr lang="en" sz="1300">
                <a:solidFill>
                  <a:schemeClr val="dk1"/>
                </a:solidFill>
              </a:rPr>
              <a:t>; but there is one condition you must swear to fulfill—</a:t>
            </a:r>
            <a:r>
              <a:rPr lang="en" sz="1808" b="1">
                <a:solidFill>
                  <a:schemeClr val="dk1"/>
                </a:solidFill>
              </a:rPr>
              <a:t>to respect the people whom you liberate…</a:t>
            </a:r>
            <a:r>
              <a:rPr lang="en" sz="1455">
                <a:solidFill>
                  <a:schemeClr val="dk1"/>
                </a:solidFill>
              </a:rPr>
              <a:t>otherwise you would not be the liberators of the people; you would be their scourge</a:t>
            </a:r>
            <a:r>
              <a:rPr lang="en" sz="947">
                <a:solidFill>
                  <a:schemeClr val="dk1"/>
                </a:solidFill>
              </a:rPr>
              <a:t>.</a:t>
            </a:r>
            <a:endParaRPr sz="947">
              <a:solidFill>
                <a:schemeClr val="dk1"/>
              </a:solidFill>
            </a:endParaRPr>
          </a:p>
          <a:p>
            <a:pPr marL="0" lvl="0" indent="0" algn="l" rtl="0">
              <a:spcBef>
                <a:spcPts val="1200"/>
              </a:spcBef>
              <a:spcAft>
                <a:spcPts val="1200"/>
              </a:spcAft>
              <a:buNone/>
            </a:pPr>
            <a:r>
              <a:rPr lang="en" sz="1652" b="1">
                <a:solidFill>
                  <a:schemeClr val="dk1"/>
                </a:solidFill>
              </a:rPr>
              <a:t>Peoples of Italy, the French army comes to break your chains; your property, your religion, and your customs will be respected.</a:t>
            </a:r>
            <a:endParaRPr sz="2352" b="1"/>
          </a:p>
        </p:txBody>
      </p:sp>
      <p:sp>
        <p:nvSpPr>
          <p:cNvPr id="113" name="Google Shape;113;p19"/>
          <p:cNvSpPr txBox="1"/>
          <p:nvPr/>
        </p:nvSpPr>
        <p:spPr>
          <a:xfrm>
            <a:off x="6060696" y="849375"/>
            <a:ext cx="29622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What do you think the purpose of this proclamation was?</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 dirty="0"/>
              <a:t>Understanding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a:p>
            <a:pPr marL="0" lvl="0" indent="0" algn="l" rtl="0">
              <a:spcBef>
                <a:spcPts val="0"/>
              </a:spcBef>
              <a:spcAft>
                <a:spcPts val="0"/>
              </a:spcAft>
              <a:buNone/>
            </a:pPr>
            <a:r>
              <a:rPr lang="en" b="1" dirty="0"/>
              <a:t>What does this proclamation show you about Napoleon and his approach to leadership?</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114" name="Google Shape;114;p19"/>
          <p:cNvCxnSpPr/>
          <p:nvPr/>
        </p:nvCxnSpPr>
        <p:spPr>
          <a:xfrm flipH="1">
            <a:off x="3450846" y="2468625"/>
            <a:ext cx="3124200" cy="209700"/>
          </a:xfrm>
          <a:prstGeom prst="straightConnector1">
            <a:avLst/>
          </a:prstGeom>
          <a:noFill/>
          <a:ln w="38100" cap="flat" cmpd="sng">
            <a:solidFill>
              <a:schemeClr val="dk2"/>
            </a:solidFill>
            <a:prstDash val="solid"/>
            <a:round/>
            <a:headEnd type="none" w="med" len="med"/>
            <a:tailEnd type="triangle" w="med" len="med"/>
          </a:ln>
        </p:spPr>
      </p:cxnSp>
      <p:cxnSp>
        <p:nvCxnSpPr>
          <p:cNvPr id="115" name="Google Shape;115;p19"/>
          <p:cNvCxnSpPr/>
          <p:nvPr/>
        </p:nvCxnSpPr>
        <p:spPr>
          <a:xfrm rot="10800000">
            <a:off x="5470371" y="1316025"/>
            <a:ext cx="618900" cy="314400"/>
          </a:xfrm>
          <a:prstGeom prst="straightConnector1">
            <a:avLst/>
          </a:prstGeom>
          <a:noFill/>
          <a:ln w="38100" cap="flat" cmpd="sng">
            <a:solidFill>
              <a:schemeClr val="dk2"/>
            </a:solidFill>
            <a:prstDash val="solid"/>
            <a:round/>
            <a:headEnd type="none" w="med" len="med"/>
            <a:tailEnd type="triangle" w="med" len="med"/>
          </a:ln>
        </p:spPr>
      </p:cxnSp>
      <p:cxnSp>
        <p:nvCxnSpPr>
          <p:cNvPr id="116" name="Google Shape;116;p19"/>
          <p:cNvCxnSpPr>
            <a:stCxn id="117" idx="1"/>
          </p:cNvCxnSpPr>
          <p:nvPr/>
        </p:nvCxnSpPr>
        <p:spPr>
          <a:xfrm flipH="1">
            <a:off x="5565321" y="1983000"/>
            <a:ext cx="914700" cy="219000"/>
          </a:xfrm>
          <a:prstGeom prst="straightConnector1">
            <a:avLst/>
          </a:prstGeom>
          <a:noFill/>
          <a:ln w="38100" cap="flat" cmpd="sng">
            <a:solidFill>
              <a:schemeClr val="dk2"/>
            </a:solidFill>
            <a:prstDash val="solid"/>
            <a:round/>
            <a:headEnd type="none" w="med" len="med"/>
            <a:tailEnd type="triangle" w="med" len="med"/>
          </a:ln>
        </p:spPr>
      </p:cxnSp>
      <p:sp>
        <p:nvSpPr>
          <p:cNvPr id="117" name="Google Shape;117;p19"/>
          <p:cNvSpPr txBox="1"/>
          <p:nvPr/>
        </p:nvSpPr>
        <p:spPr>
          <a:xfrm>
            <a:off x="6480021" y="1782900"/>
            <a:ext cx="149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Inspiring</a:t>
            </a:r>
            <a:endParaRPr/>
          </a:p>
        </p:txBody>
      </p:sp>
      <p:sp>
        <p:nvSpPr>
          <p:cNvPr id="118" name="Google Shape;118;p19"/>
          <p:cNvSpPr txBox="1"/>
          <p:nvPr/>
        </p:nvSpPr>
        <p:spPr>
          <a:xfrm>
            <a:off x="6608721" y="2250000"/>
            <a:ext cx="123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Confident</a:t>
            </a:r>
            <a:endParaRPr dirty="0"/>
          </a:p>
        </p:txBody>
      </p:sp>
      <p:cxnSp>
        <p:nvCxnSpPr>
          <p:cNvPr id="119" name="Google Shape;119;p19"/>
          <p:cNvCxnSpPr/>
          <p:nvPr/>
        </p:nvCxnSpPr>
        <p:spPr>
          <a:xfrm rot="10800000">
            <a:off x="4593996" y="2944950"/>
            <a:ext cx="1619100" cy="904800"/>
          </a:xfrm>
          <a:prstGeom prst="straightConnector1">
            <a:avLst/>
          </a:prstGeom>
          <a:noFill/>
          <a:ln w="38100" cap="flat" cmpd="sng">
            <a:solidFill>
              <a:schemeClr val="dk2"/>
            </a:solidFill>
            <a:prstDash val="solid"/>
            <a:round/>
            <a:headEnd type="none" w="med" len="med"/>
            <a:tailEnd type="triangle" w="med" len="med"/>
          </a:ln>
        </p:spPr>
      </p:cxnSp>
      <p:sp>
        <p:nvSpPr>
          <p:cNvPr id="120" name="Google Shape;120;p19"/>
          <p:cNvSpPr txBox="1"/>
          <p:nvPr/>
        </p:nvSpPr>
        <p:spPr>
          <a:xfrm>
            <a:off x="6213096" y="3561220"/>
            <a:ext cx="2151135"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The importance of image and public perception, wants to be seen as a liberator</a:t>
            </a:r>
            <a:endParaRPr dirty="0"/>
          </a:p>
        </p:txBody>
      </p:sp>
      <p:cxnSp>
        <p:nvCxnSpPr>
          <p:cNvPr id="121" name="Google Shape;121;p19"/>
          <p:cNvCxnSpPr>
            <a:cxnSpLocks/>
          </p:cNvCxnSpPr>
          <p:nvPr/>
        </p:nvCxnSpPr>
        <p:spPr>
          <a:xfrm rot="10800000">
            <a:off x="4984446" y="3954525"/>
            <a:ext cx="1095300" cy="2667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body" idx="1"/>
          </p:nvPr>
        </p:nvSpPr>
        <p:spPr>
          <a:xfrm>
            <a:off x="4875600" y="1345125"/>
            <a:ext cx="4035000" cy="2592900"/>
          </a:xfrm>
          <a:prstGeom prst="rect">
            <a:avLst/>
          </a:prstGeom>
          <a:solidFill>
            <a:srgbClr val="CFE2F3"/>
          </a:solidFill>
        </p:spPr>
        <p:txBody>
          <a:bodyPr spcFirstLastPara="1" wrap="square" lIns="91425" tIns="91425" rIns="91425" bIns="91425" anchor="t" anchorCtr="0">
            <a:normAutofit lnSpcReduction="10000"/>
          </a:bodyPr>
          <a:lstStyle/>
          <a:p>
            <a:pPr marL="0" lvl="0" indent="0" algn="l" rtl="0">
              <a:spcBef>
                <a:spcPts val="0"/>
              </a:spcBef>
              <a:spcAft>
                <a:spcPts val="0"/>
              </a:spcAft>
              <a:buSzPts val="605"/>
              <a:buNone/>
            </a:pPr>
            <a:r>
              <a:rPr lang="en" sz="1400"/>
              <a:t>The Italian Campaign in 1797 was a tremendous success for the French.</a:t>
            </a:r>
            <a:endParaRPr sz="1400"/>
          </a:p>
          <a:p>
            <a:pPr marL="0" lvl="0" indent="0" algn="l" rtl="0">
              <a:spcBef>
                <a:spcPts val="1200"/>
              </a:spcBef>
              <a:spcAft>
                <a:spcPts val="0"/>
              </a:spcAft>
              <a:buSzPts val="605"/>
              <a:buNone/>
            </a:pPr>
            <a:r>
              <a:rPr lang="en" sz="1400"/>
              <a:t>In 1798, Napoleon was sent to Egypt by the Directory to disrupt British trade routes taking him out of the French Political scene.</a:t>
            </a:r>
            <a:endParaRPr sz="1400"/>
          </a:p>
          <a:p>
            <a:pPr marL="0" lvl="0" indent="0" algn="l" rtl="0">
              <a:spcBef>
                <a:spcPts val="1200"/>
              </a:spcBef>
              <a:spcAft>
                <a:spcPts val="1200"/>
              </a:spcAft>
              <a:buSzPts val="605"/>
              <a:buNone/>
            </a:pPr>
            <a:r>
              <a:rPr lang="en" sz="1400"/>
              <a:t>Though the campaign led to the discovery of the Rosetta Stone, the defeat of the French Navy left Napoleon and 35,000 troops stranded.</a:t>
            </a:r>
            <a:endParaRPr sz="1400"/>
          </a:p>
        </p:txBody>
      </p:sp>
      <p:sp>
        <p:nvSpPr>
          <p:cNvPr id="127" name="Google Shape;127;p20"/>
          <p:cNvSpPr txBox="1"/>
          <p:nvPr/>
        </p:nvSpPr>
        <p:spPr>
          <a:xfrm>
            <a:off x="845325" y="0"/>
            <a:ext cx="4463100" cy="3387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600"/>
              </a:spcAft>
              <a:buClr>
                <a:schemeClr val="dk1"/>
              </a:buClr>
              <a:buSzPts val="1100"/>
              <a:buFont typeface="Arial"/>
              <a:buNone/>
            </a:pPr>
            <a:r>
              <a:rPr lang="en" sz="1000" i="1">
                <a:solidFill>
                  <a:schemeClr val="dk1"/>
                </a:solidFill>
                <a:latin typeface="Georgia"/>
                <a:ea typeface="Georgia"/>
                <a:cs typeface="Georgia"/>
                <a:sym typeface="Georgia"/>
              </a:rPr>
              <a:t>Bonaparte Visiting the Plague Victims of Jaffa </a:t>
            </a:r>
            <a:r>
              <a:rPr lang="en" sz="1000">
                <a:solidFill>
                  <a:schemeClr val="dk1"/>
                </a:solidFill>
                <a:latin typeface="Georgia"/>
                <a:ea typeface="Georgia"/>
                <a:cs typeface="Georgia"/>
                <a:sym typeface="Georgia"/>
              </a:rPr>
              <a:t>by Antoine -Jean Gros 1804</a:t>
            </a:r>
            <a:endParaRPr sz="1000">
              <a:solidFill>
                <a:schemeClr val="dk1"/>
              </a:solidFill>
              <a:latin typeface="Georgia"/>
              <a:ea typeface="Georgia"/>
              <a:cs typeface="Georgia"/>
              <a:sym typeface="Georgia"/>
            </a:endParaRPr>
          </a:p>
        </p:txBody>
      </p:sp>
      <p:pic>
        <p:nvPicPr>
          <p:cNvPr id="128" name="Google Shape;128;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94150" y="289075"/>
            <a:ext cx="3502848" cy="2499449"/>
          </a:xfrm>
          <a:prstGeom prst="rect">
            <a:avLst/>
          </a:prstGeom>
          <a:noFill/>
          <a:ln>
            <a:noFill/>
          </a:ln>
        </p:spPr>
      </p:pic>
      <p:pic>
        <p:nvPicPr>
          <p:cNvPr id="129" name="Google Shape;129;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94150" y="2844935"/>
            <a:ext cx="3502850" cy="2193989"/>
          </a:xfrm>
          <a:prstGeom prst="rect">
            <a:avLst/>
          </a:prstGeom>
          <a:noFill/>
          <a:ln>
            <a:noFill/>
          </a:ln>
        </p:spPr>
      </p:pic>
      <p:sp>
        <p:nvSpPr>
          <p:cNvPr id="130" name="Google Shape;130;p20"/>
          <p:cNvSpPr txBox="1"/>
          <p:nvPr/>
        </p:nvSpPr>
        <p:spPr>
          <a:xfrm>
            <a:off x="659800" y="4804800"/>
            <a:ext cx="531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rgbClr val="212529"/>
                </a:solidFill>
                <a:highlight>
                  <a:srgbClr val="FFFFFF"/>
                </a:highlight>
                <a:latin typeface="Georgia"/>
                <a:ea typeface="Georgia"/>
                <a:cs typeface="Georgia"/>
                <a:sym typeface="Georgia"/>
              </a:rPr>
              <a:t>Napoleon Bonaparte Surrounded by Scientists and Students in Egypt -</a:t>
            </a:r>
            <a:r>
              <a:rPr lang="en" sz="1000">
                <a:solidFill>
                  <a:srgbClr val="212529"/>
                </a:solidFill>
                <a:highlight>
                  <a:srgbClr val="FFFFFF"/>
                </a:highlight>
                <a:latin typeface="Georgia"/>
                <a:ea typeface="Georgia"/>
                <a:cs typeface="Georgia"/>
                <a:sym typeface="Georgia"/>
              </a:rPr>
              <a:t>Léon Cogniet 1821</a:t>
            </a:r>
            <a:endParaRPr sz="1200">
              <a:latin typeface="Georgia"/>
              <a:ea typeface="Georgia"/>
              <a:cs typeface="Georgia"/>
              <a:sym typeface="Georgia"/>
            </a:endParaRPr>
          </a:p>
        </p:txBody>
      </p:sp>
      <p:sp>
        <p:nvSpPr>
          <p:cNvPr id="131" name="Google Shape;131;p20"/>
          <p:cNvSpPr txBox="1"/>
          <p:nvPr/>
        </p:nvSpPr>
        <p:spPr>
          <a:xfrm>
            <a:off x="4875600" y="557050"/>
            <a:ext cx="4035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latin typeface="Georgia"/>
                <a:ea typeface="Georgia"/>
                <a:cs typeface="Georgia"/>
                <a:sym typeface="Georgia"/>
              </a:rPr>
              <a:t>The Egyptian Campaign</a:t>
            </a:r>
            <a:endParaRPr sz="25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body" idx="1"/>
          </p:nvPr>
        </p:nvSpPr>
        <p:spPr>
          <a:xfrm>
            <a:off x="5030700" y="2263275"/>
            <a:ext cx="3801600" cy="19584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i="1">
                <a:solidFill>
                  <a:schemeClr val="dk1"/>
                </a:solidFill>
              </a:rPr>
              <a:t>How is this painting an example of propaganda? </a:t>
            </a:r>
            <a:endParaRPr sz="1400" i="1">
              <a:solidFill>
                <a:schemeClr val="dk1"/>
              </a:solidFill>
            </a:endParaRPr>
          </a:p>
          <a:p>
            <a:pPr marL="0" lvl="0" indent="0" algn="l" rtl="0">
              <a:lnSpc>
                <a:spcPct val="100000"/>
              </a:lnSpc>
              <a:spcBef>
                <a:spcPts val="0"/>
              </a:spcBef>
              <a:spcAft>
                <a:spcPts val="0"/>
              </a:spcAft>
              <a:buNone/>
            </a:pPr>
            <a:endParaRPr sz="1400" i="1">
              <a:solidFill>
                <a:schemeClr val="dk1"/>
              </a:solidFill>
            </a:endParaRPr>
          </a:p>
          <a:p>
            <a:pPr marL="0" lvl="0" indent="0" algn="l" rtl="0">
              <a:lnSpc>
                <a:spcPct val="100000"/>
              </a:lnSpc>
              <a:spcBef>
                <a:spcPts val="0"/>
              </a:spcBef>
              <a:spcAft>
                <a:spcPts val="0"/>
              </a:spcAft>
              <a:buNone/>
            </a:pPr>
            <a:endParaRPr sz="1400" i="1">
              <a:solidFill>
                <a:schemeClr val="dk1"/>
              </a:solidFill>
            </a:endParaRPr>
          </a:p>
          <a:p>
            <a:pPr marL="0" lvl="0" indent="0" algn="l" rtl="0">
              <a:lnSpc>
                <a:spcPct val="100000"/>
              </a:lnSpc>
              <a:spcBef>
                <a:spcPts val="0"/>
              </a:spcBef>
              <a:spcAft>
                <a:spcPts val="0"/>
              </a:spcAft>
              <a:buNone/>
            </a:pPr>
            <a:endParaRPr sz="1400" i="1">
              <a:solidFill>
                <a:schemeClr val="dk1"/>
              </a:solidFill>
            </a:endParaRPr>
          </a:p>
          <a:p>
            <a:pPr marL="0" lvl="0" indent="0" algn="l" rtl="0">
              <a:lnSpc>
                <a:spcPct val="100000"/>
              </a:lnSpc>
              <a:spcBef>
                <a:spcPts val="0"/>
              </a:spcBef>
              <a:spcAft>
                <a:spcPts val="0"/>
              </a:spcAft>
              <a:buNone/>
            </a:pPr>
            <a:r>
              <a:rPr lang="en" sz="1400" i="1">
                <a:solidFill>
                  <a:schemeClr val="dk1"/>
                </a:solidFill>
              </a:rPr>
              <a:t>What does this painting (and the Egyptian Campaign) reveal about Napoleon and his intentions?</a:t>
            </a:r>
            <a:endParaRPr sz="14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p:txBody>
      </p:sp>
      <p:pic>
        <p:nvPicPr>
          <p:cNvPr id="137" name="Google Shape;137;p21" descr="Baron Antoine-Jean Gros, Napoleon Bonaparte Visiting the Pest House in Jaffa, 1804, oil on canvas, 209 x 280 inches (Musée du Louvre, Paris) Speakers: Dr. Beth Harris and Dr. Steven Zucker&#10;&#10;Note: Gros was a student of the Neo-Classical painter David, however, this painting, sometimes also titled,  Napoleon Visiting the Pest House in Jaffa, is a proto-Romantic painting that points to the later style of Gericault and Delacroix. Gros was trained in David's studio between 1785-1792, and is most well known for recording Napoleon's military campaigns, which proved to be ideal subjects for exploring the exotic, violent, and heroic. In this painting, which measures more than 17 feet high and 23 feet wide, Gros depicted a legendary episode from Napoleon's campaigns in Egypt (1798-1801). On March 21, 1799,  in a make-shift hospital in Jaffa, Napoleon visited his troops who were stricken with the Bubonic Plague. Gros depicts Napoleon attempting to calm the growing panic about contagion by fearlessly  touching the sores of one of the plague victims. Like earlier neoclassical paintings such as David's Death of Marat, Gros combines Christian iconography, in this case Christ healing the sick, with a contemporary subject. He also draws on the art of classical antiquity, by depicting Napoleon in the same position as the ancient Greek sculpture, the Apollo Belvedere. In this way, he imbues Napoleon with divine qualities while simultaneously showing him as a military hero. But in contrast to David, Gros uses warm, sensual colors and focuses on the dead and dying who occupy the foreground of the painting. We see the same approach later in Delacroix's painting ofLiberty Leading the People (1830). Napoleon was a master at using art to manipulate his public image. In reality he had ordered the death of the prisoners who he could not afford to house or feed, and poisoned his troops who were dying from the plague as he retreated from Jaffa.&#10;&#10;. Created by Beth Harris and Steven Zucker." title="Gros, Napoleon Bonaparte Visiting the Plague-Stricken in Jaffa">
            <a:hlinkClick r:id="rId3"/>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0175" y="928075"/>
            <a:ext cx="4391476" cy="3293607"/>
          </a:xfrm>
          <a:prstGeom prst="rect">
            <a:avLst/>
          </a:prstGeom>
          <a:noFill/>
          <a:ln>
            <a:noFill/>
          </a:ln>
        </p:spPr>
      </p:pic>
      <p:sp>
        <p:nvSpPr>
          <p:cNvPr id="138" name="Google Shape;138;p21"/>
          <p:cNvSpPr/>
          <p:nvPr/>
        </p:nvSpPr>
        <p:spPr>
          <a:xfrm>
            <a:off x="4782850" y="309675"/>
            <a:ext cx="4154100" cy="1896600"/>
          </a:xfrm>
          <a:prstGeom prst="lef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endParaRPr>
              <a:solidFill>
                <a:schemeClr val="dk1"/>
              </a:solidFill>
              <a:latin typeface="Georgia"/>
              <a:ea typeface="Georgia"/>
              <a:cs typeface="Georgia"/>
              <a:sym typeface="Georgia"/>
            </a:endParaRPr>
          </a:p>
          <a:p>
            <a:pPr marL="0" lvl="0" indent="0" algn="l" rtl="0">
              <a:lnSpc>
                <a:spcPct val="130000"/>
              </a:lnSpc>
              <a:spcBef>
                <a:spcPts val="600"/>
              </a:spcBef>
              <a:spcAft>
                <a:spcPts val="0"/>
              </a:spcAft>
              <a:buClr>
                <a:schemeClr val="dk1"/>
              </a:buClr>
              <a:buSzPts val="1100"/>
              <a:buFont typeface="Arial"/>
              <a:buNone/>
            </a:pPr>
            <a:r>
              <a:rPr lang="en" b="1">
                <a:solidFill>
                  <a:schemeClr val="dk1"/>
                </a:solidFill>
                <a:latin typeface="Georgia"/>
                <a:ea typeface="Georgia"/>
                <a:cs typeface="Georgia"/>
                <a:sym typeface="Georgia"/>
              </a:rPr>
              <a:t>Watch: </a:t>
            </a:r>
            <a:r>
              <a:rPr lang="en">
                <a:solidFill>
                  <a:schemeClr val="dk1"/>
                </a:solidFill>
                <a:latin typeface="Georgia"/>
                <a:ea typeface="Georgia"/>
                <a:cs typeface="Georgia"/>
                <a:sym typeface="Georgia"/>
              </a:rPr>
              <a:t>SmArt History’s analysis of: </a:t>
            </a:r>
            <a:r>
              <a:rPr lang="en" i="1">
                <a:solidFill>
                  <a:schemeClr val="dk1"/>
                </a:solidFill>
                <a:latin typeface="Georgia"/>
                <a:ea typeface="Georgia"/>
                <a:cs typeface="Georgia"/>
                <a:sym typeface="Georgia"/>
              </a:rPr>
              <a:t>Bonaparte Visiting the Plague Victims of Jaffa</a:t>
            </a:r>
            <a:endParaRPr sz="3200">
              <a:solidFill>
                <a:schemeClr val="dk1"/>
              </a:solidFill>
            </a:endParaRPr>
          </a:p>
          <a:p>
            <a:pPr marL="0" lvl="0" indent="0" algn="l" rtl="0">
              <a:spcBef>
                <a:spcPts val="6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2652</Words>
  <Application>Microsoft Office PowerPoint</Application>
  <PresentationFormat>On-screen Show (16:9)</PresentationFormat>
  <Paragraphs>158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Georgia</vt:lpstr>
      <vt:lpstr>Roboto</vt:lpstr>
      <vt:lpstr>Comic Sans MS</vt:lpstr>
      <vt:lpstr>Calibri</vt:lpstr>
      <vt:lpstr>Simple Light</vt:lpstr>
      <vt:lpstr>Great Leaders:  Napoleon  </vt:lpstr>
      <vt:lpstr>PowerPoint Presentation</vt:lpstr>
      <vt:lpstr>Bell ringer</vt:lpstr>
      <vt:lpstr>A closer look at a few details… What could these represent?</vt:lpstr>
      <vt:lpstr>Early military success</vt:lpstr>
      <vt:lpstr>The Italian Campaign</vt:lpstr>
      <vt:lpstr>The Italian Campaign</vt:lpstr>
      <vt:lpstr>PowerPoint Presentation</vt:lpstr>
      <vt:lpstr>PowerPoint Presentation</vt:lpstr>
      <vt:lpstr>PowerPoint Presentation</vt:lpstr>
      <vt:lpstr>Example of Highlight/Annotate  </vt:lpstr>
      <vt:lpstr>PowerPoint Presentation</vt:lpstr>
      <vt:lpstr>Homework</vt:lpstr>
      <vt:lpstr>Bell ringer</vt:lpstr>
      <vt:lpstr>PowerPoint Presentation</vt:lpstr>
      <vt:lpstr>Napoleon becomes Emperor in 1804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Leaders:  Napoleon  </dc:title>
  <cp:lastModifiedBy>Sarah Gillen</cp:lastModifiedBy>
  <cp:revision>5</cp:revision>
  <dcterms:modified xsi:type="dcterms:W3CDTF">2023-04-03T08:12:20Z</dcterms:modified>
</cp:coreProperties>
</file>