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14"/>
  </p:notesMasterIdLst>
  <p:sldIdLst>
    <p:sldId id="256" r:id="rId2"/>
    <p:sldId id="264" r:id="rId3"/>
    <p:sldId id="302" r:id="rId4"/>
    <p:sldId id="262" r:id="rId5"/>
    <p:sldId id="259" r:id="rId6"/>
    <p:sldId id="263" r:id="rId7"/>
    <p:sldId id="303" r:id="rId8"/>
    <p:sldId id="258" r:id="rId9"/>
    <p:sldId id="260" r:id="rId10"/>
    <p:sldId id="265" r:id="rId11"/>
    <p:sldId id="301" r:id="rId12"/>
    <p:sldId id="283" r:id="rId13"/>
  </p:sldIdLst>
  <p:sldSz cx="24384000" cy="13716000"/>
  <p:notesSz cx="6858000" cy="9144000"/>
  <p:embeddedFontLst>
    <p:embeddedFont>
      <p:font typeface="Abadi" panose="020B0604020104020204" pitchFamily="34" charset="0"/>
      <p:regular r:id="rId15"/>
    </p:embeddedFon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PRJXAkYNM7eobtBDZIE06pkyH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5986"/>
  </p:normalViewPr>
  <p:slideViewPr>
    <p:cSldViewPr snapToGrid="0" snapToObjects="1">
      <p:cViewPr varScale="1">
        <p:scale>
          <a:sx n="25" d="100"/>
          <a:sy n="25" d="100"/>
        </p:scale>
        <p:origin x="6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latin typeface="Abadi" panose="020F0502020204030204" pitchFamily="34" charset="0"/>
                <a:cs typeface="Abadi" panose="020F0502020204030204" pitchFamily="34" charset="0"/>
              </a:rPr>
              <a:t>How did relations between</a:t>
            </a:r>
            <a:r>
              <a:rPr lang="en-US" sz="4400" b="1" baseline="0" dirty="0">
                <a:latin typeface="Abadi" panose="020F0502020204030204" pitchFamily="34" charset="0"/>
                <a:cs typeface="Abadi" panose="020F0502020204030204" pitchFamily="34" charset="0"/>
              </a:rPr>
              <a:t> USA and Iran change?</a:t>
            </a:r>
            <a:endParaRPr lang="en-US" sz="4400" b="1" dirty="0">
              <a:latin typeface="Abadi" panose="020F0502020204030204" pitchFamily="34" charset="0"/>
              <a:cs typeface="Abadi" panose="020F0502020204030204" pitchFamily="34" charset="0"/>
            </a:endParaRPr>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97365319461527"/>
          <c:y val="1.0575272397343252E-2"/>
          <c:w val="0.83015647554297867"/>
          <c:h val="0.85063430458926959"/>
        </c:manualLayout>
      </c:layout>
      <c:lineChart>
        <c:grouping val="percentStacked"/>
        <c:varyColors val="0"/>
        <c:ser>
          <c:idx val="2"/>
          <c:order val="0"/>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971-4D47-8AA8-F79B796CC34B}"/>
            </c:ext>
          </c:extLst>
        </c:ser>
        <c:dLbls>
          <c:showLegendKey val="0"/>
          <c:showVal val="0"/>
          <c:showCatName val="0"/>
          <c:showSerName val="0"/>
          <c:showPercent val="0"/>
          <c:showBubbleSize val="0"/>
        </c:dLbls>
        <c:marker val="1"/>
        <c:smooth val="0"/>
        <c:axId val="1175959712"/>
        <c:axId val="1176206448"/>
      </c:lineChart>
      <c:catAx>
        <c:axId val="1175959712"/>
        <c:scaling>
          <c:orientation val="minMax"/>
        </c:scaling>
        <c:delete val="1"/>
        <c:axPos val="b"/>
        <c:numFmt formatCode="General" sourceLinked="1"/>
        <c:majorTickMark val="none"/>
        <c:minorTickMark val="none"/>
        <c:tickLblPos val="nextTo"/>
        <c:crossAx val="1176206448"/>
        <c:crosses val="autoZero"/>
        <c:auto val="1"/>
        <c:lblAlgn val="ctr"/>
        <c:lblOffset val="100"/>
        <c:noMultiLvlLbl val="0"/>
      </c:catAx>
      <c:valAx>
        <c:axId val="11762064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75959712"/>
        <c:crosses val="autoZero"/>
        <c:crossBetween val="between"/>
      </c:valAx>
      <c:spPr>
        <a:gradFill>
          <a:gsLst>
            <a:gs pos="41009">
              <a:srgbClr val="BAE6FF"/>
            </a:gs>
            <a:gs pos="67004">
              <a:srgbClr val="96D9FF"/>
            </a:gs>
            <a:gs pos="32019">
              <a:srgbClr val="C6EAFF"/>
            </a:gs>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0.14548</cdr:x>
      <cdr:y>0.88946</cdr:y>
    </cdr:from>
    <cdr:to>
      <cdr:x>0.97251</cdr:x>
      <cdr:y>1</cdr:y>
    </cdr:to>
    <cdr:sp macro="" textlink="">
      <cdr:nvSpPr>
        <cdr:cNvPr id="3" name="TextBox 2">
          <a:extLst xmlns:a="http://schemas.openxmlformats.org/drawingml/2006/main">
            <a:ext uri="{FF2B5EF4-FFF2-40B4-BE49-F238E27FC236}">
              <a16:creationId xmlns:a16="http://schemas.microsoft.com/office/drawing/2014/main" id="{032FC21A-481F-7B4F-AA01-0401B6C9FA8C}"/>
            </a:ext>
          </a:extLst>
        </cdr:cNvPr>
        <cdr:cNvSpPr txBox="1"/>
      </cdr:nvSpPr>
      <cdr:spPr>
        <a:xfrm xmlns:a="http://schemas.openxmlformats.org/drawingml/2006/main">
          <a:off x="2277035" y="10058400"/>
          <a:ext cx="12945035" cy="12500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dirty="0">
              <a:latin typeface="Abadi" panose="020B0604020104020204" pitchFamily="34" charset="0"/>
            </a:rPr>
            <a:t>1900 				  </a:t>
          </a:r>
          <a:r>
            <a:rPr lang="en-US" sz="4000" b="1" dirty="0">
              <a:latin typeface="Abadi" panose="020B0604020104020204" pitchFamily="34" charset="0"/>
            </a:rPr>
            <a:t>Key events 	</a:t>
          </a:r>
          <a:r>
            <a:rPr lang="en-US" sz="3600" dirty="0">
              <a:latin typeface="Abadi" panose="020B0604020104020204" pitchFamily="34" charset="0"/>
            </a:rPr>
            <a:t>			       today</a:t>
          </a:r>
        </a:p>
      </cdr:txBody>
    </cdr:sp>
  </cdr:relSizeAnchor>
  <cdr:relSizeAnchor xmlns:cdr="http://schemas.openxmlformats.org/drawingml/2006/chartDrawing">
    <cdr:from>
      <cdr:x>0.04494</cdr:x>
      <cdr:y>0.0854</cdr:y>
    </cdr:from>
    <cdr:to>
      <cdr:x>0.09704</cdr:x>
      <cdr:y>0.86862</cdr:y>
    </cdr:to>
    <cdr:sp macro="" textlink="">
      <cdr:nvSpPr>
        <cdr:cNvPr id="4" name="TextBox 3">
          <a:extLst xmlns:a="http://schemas.openxmlformats.org/drawingml/2006/main">
            <a:ext uri="{FF2B5EF4-FFF2-40B4-BE49-F238E27FC236}">
              <a16:creationId xmlns:a16="http://schemas.microsoft.com/office/drawing/2014/main" id="{085C8C8E-ED19-2945-8548-A8E46C32944B}"/>
            </a:ext>
          </a:extLst>
        </cdr:cNvPr>
        <cdr:cNvSpPr txBox="1"/>
      </cdr:nvSpPr>
      <cdr:spPr>
        <a:xfrm xmlns:a="http://schemas.openxmlformats.org/drawingml/2006/main">
          <a:off x="788894" y="965697"/>
          <a:ext cx="914400" cy="88571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0.05209</cdr:x>
      <cdr:y>0.02673</cdr:y>
    </cdr:from>
    <cdr:to>
      <cdr:x>0.10419</cdr:x>
      <cdr:y>0.85753</cdr:y>
    </cdr:to>
    <cdr:sp macro="" textlink="">
      <cdr:nvSpPr>
        <cdr:cNvPr id="5" name="TextBox 4">
          <a:extLst xmlns:a="http://schemas.openxmlformats.org/drawingml/2006/main">
            <a:ext uri="{FF2B5EF4-FFF2-40B4-BE49-F238E27FC236}">
              <a16:creationId xmlns:a16="http://schemas.microsoft.com/office/drawing/2014/main" id="{8CAF2403-988F-B34C-BDF9-938D4118BA6B}"/>
            </a:ext>
          </a:extLst>
        </cdr:cNvPr>
        <cdr:cNvSpPr txBox="1"/>
      </cdr:nvSpPr>
      <cdr:spPr>
        <a:xfrm xmlns:a="http://schemas.openxmlformats.org/drawingml/2006/main">
          <a:off x="914400" y="302311"/>
          <a:ext cx="914400" cy="93950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0.06129</cdr:x>
      <cdr:y>0.12503</cdr:y>
    </cdr:from>
    <cdr:to>
      <cdr:x>0.11338</cdr:x>
      <cdr:y>0.20589</cdr:y>
    </cdr:to>
    <cdr:sp macro="" textlink="">
      <cdr:nvSpPr>
        <cdr:cNvPr id="6" name="TextBox 5">
          <a:extLst xmlns:a="http://schemas.openxmlformats.org/drawingml/2006/main">
            <a:ext uri="{FF2B5EF4-FFF2-40B4-BE49-F238E27FC236}">
              <a16:creationId xmlns:a16="http://schemas.microsoft.com/office/drawing/2014/main" id="{4FF72C5E-8E2E-224A-BF9D-2E1DA22C8267}"/>
            </a:ext>
          </a:extLst>
        </cdr:cNvPr>
        <cdr:cNvSpPr txBox="1"/>
      </cdr:nvSpPr>
      <cdr:spPr>
        <a:xfrm xmlns:a="http://schemas.openxmlformats.org/drawingml/2006/main">
          <a:off x="1075765" y="14139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0.09174</cdr:y>
    </cdr:from>
    <cdr:to>
      <cdr:x>0.18214</cdr:x>
      <cdr:y>0.8556</cdr:y>
    </cdr:to>
    <cdr:sp macro="" textlink="">
      <cdr:nvSpPr>
        <cdr:cNvPr id="7" name="TextBox 6">
          <a:extLst xmlns:a="http://schemas.openxmlformats.org/drawingml/2006/main">
            <a:ext uri="{FF2B5EF4-FFF2-40B4-BE49-F238E27FC236}">
              <a16:creationId xmlns:a16="http://schemas.microsoft.com/office/drawing/2014/main" id="{8B0445CA-A036-1F4C-AB63-2B03DC6CFAAA}"/>
            </a:ext>
          </a:extLst>
        </cdr:cNvPr>
        <cdr:cNvSpPr txBox="1"/>
      </cdr:nvSpPr>
      <cdr:spPr>
        <a:xfrm xmlns:a="http://schemas.openxmlformats.org/drawingml/2006/main">
          <a:off x="0" y="1037415"/>
          <a:ext cx="3174146" cy="8638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dirty="0">
              <a:latin typeface="Abadi" panose="020B0604020104020204" pitchFamily="34" charset="0"/>
            </a:rPr>
            <a:t>Getting</a:t>
          </a:r>
        </a:p>
        <a:p xmlns:a="http://schemas.openxmlformats.org/drawingml/2006/main">
          <a:r>
            <a:rPr lang="en-US" sz="4000" dirty="0">
              <a:latin typeface="Abadi" panose="020B0604020104020204" pitchFamily="34" charset="0"/>
            </a:rPr>
            <a:t>better</a:t>
          </a:r>
        </a:p>
        <a:p xmlns:a="http://schemas.openxmlformats.org/drawingml/2006/main">
          <a:endParaRPr lang="en-US" sz="4000" dirty="0">
            <a:latin typeface="Abadi" panose="020B0604020104020204" pitchFamily="34" charset="0"/>
          </a:endParaRPr>
        </a:p>
        <a:p xmlns:a="http://schemas.openxmlformats.org/drawingml/2006/main">
          <a:endParaRPr lang="en-US" sz="4000" dirty="0">
            <a:latin typeface="Abadi" panose="020B0604020104020204" pitchFamily="34" charset="0"/>
          </a:endParaRPr>
        </a:p>
        <a:p xmlns:a="http://schemas.openxmlformats.org/drawingml/2006/main">
          <a:endParaRPr lang="en-US" sz="4000" dirty="0">
            <a:latin typeface="Abadi" panose="020B0604020104020204" pitchFamily="34" charset="0"/>
          </a:endParaRPr>
        </a:p>
        <a:p xmlns:a="http://schemas.openxmlformats.org/drawingml/2006/main">
          <a:endParaRPr lang="en-US" sz="4000" dirty="0">
            <a:latin typeface="Abadi" panose="020B0604020104020204" pitchFamily="34" charset="0"/>
          </a:endParaRPr>
        </a:p>
        <a:p xmlns:a="http://schemas.openxmlformats.org/drawingml/2006/main">
          <a:r>
            <a:rPr lang="en-US" sz="4000" dirty="0">
              <a:latin typeface="Abadi" panose="020B0604020104020204" pitchFamily="34" charset="0"/>
            </a:rPr>
            <a:t>Neutral</a:t>
          </a:r>
        </a:p>
        <a:p xmlns:a="http://schemas.openxmlformats.org/drawingml/2006/main">
          <a:endParaRPr lang="en-US" sz="4000" dirty="0">
            <a:latin typeface="Abadi" panose="020B0604020104020204" pitchFamily="34" charset="0"/>
          </a:endParaRPr>
        </a:p>
        <a:p xmlns:a="http://schemas.openxmlformats.org/drawingml/2006/main">
          <a:endParaRPr lang="en-US" sz="4000" dirty="0">
            <a:latin typeface="Abadi" panose="020B0604020104020204" pitchFamily="34" charset="0"/>
          </a:endParaRPr>
        </a:p>
        <a:p xmlns:a="http://schemas.openxmlformats.org/drawingml/2006/main">
          <a:endParaRPr lang="en-US" sz="4000" dirty="0">
            <a:latin typeface="Abadi" panose="020B0604020104020204" pitchFamily="34" charset="0"/>
          </a:endParaRPr>
        </a:p>
        <a:p xmlns:a="http://schemas.openxmlformats.org/drawingml/2006/main">
          <a:endParaRPr lang="en-US" sz="4000" dirty="0">
            <a:latin typeface="Abadi" panose="020B0604020104020204" pitchFamily="34" charset="0"/>
          </a:endParaRPr>
        </a:p>
        <a:p xmlns:a="http://schemas.openxmlformats.org/drawingml/2006/main">
          <a:r>
            <a:rPr lang="en-US" sz="4000" dirty="0">
              <a:latin typeface="Abadi" panose="020B0604020104020204" pitchFamily="34" charset="0"/>
            </a:rPr>
            <a:t>Getting</a:t>
          </a:r>
        </a:p>
        <a:p xmlns:a="http://schemas.openxmlformats.org/drawingml/2006/main">
          <a:r>
            <a:rPr lang="en-US" sz="4000" dirty="0">
              <a:latin typeface="Abadi" panose="020B0604020104020204" pitchFamily="34" charset="0"/>
            </a:rPr>
            <a:t> worse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43" name="Google Shape;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522b09ea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1522b09ea8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895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dirty="0"/>
              <a:t>1. Discovery of oil, 2. </a:t>
            </a:r>
            <a:r>
              <a:rPr lang="en-GB" dirty="0"/>
              <a:t>Anglo Soviet invasion of Iran 3. Mosaddegh is overthrown, 4. The Shah is overthrown, 5. US diplomats held hostage, 6. Iraq launched a full-scale invasion of Iran, 7. USS Vincennes shoots down Iranian airliner, 8. Signing of the Iran nuclear deal, 9. US withdraws from the Iran nuclear deal</a:t>
            </a:r>
            <a:endParaRPr lang="en-US"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dirty="0"/>
              <a:t>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dirty="0"/>
          </a:p>
          <a:p>
            <a:endParaRPr lang="en-US" dirty="0"/>
          </a:p>
        </p:txBody>
      </p:sp>
    </p:spTree>
    <p:extLst>
      <p:ext uri="{BB962C8B-B14F-4D97-AF65-F5344CB8AC3E}">
        <p14:creationId xmlns:p14="http://schemas.microsoft.com/office/powerpoint/2010/main" val="79070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522b09ea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1522b09ea8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150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522b09ea8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522b09ea8f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522b09ea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1522b09ea8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192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i="0" dirty="0"/>
          </a:p>
        </p:txBody>
      </p:sp>
    </p:spTree>
    <p:extLst>
      <p:ext uri="{BB962C8B-B14F-4D97-AF65-F5344CB8AC3E}">
        <p14:creationId xmlns:p14="http://schemas.microsoft.com/office/powerpoint/2010/main" val="406606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4" name="Google Shape;14;p3"/>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 name="Google Shape;17;p4"/>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4"/>
          <p:cNvSpPr>
            <a:spLocks noGrp="1"/>
          </p:cNvSpPr>
          <p:nvPr>
            <p:ph type="pic" idx="3"/>
          </p:nvPr>
        </p:nvSpPr>
        <p:spPr>
          <a:xfrm>
            <a:off x="12192000" y="-407266"/>
            <a:ext cx="10916874" cy="14555832"/>
          </a:xfrm>
          <a:prstGeom prst="rect">
            <a:avLst/>
          </a:prstGeom>
          <a:noFill/>
          <a:ln>
            <a:noFill/>
          </a:ln>
        </p:spPr>
      </p:sp>
      <p:sp>
        <p:nvSpPr>
          <p:cNvPr id="19" name="Google Shape;19;p4"/>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7" name="Google Shape;27;p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0" name="Google Shape;30;p7"/>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1" name="Google Shape;31;p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
        <p:cNvGrpSpPr/>
        <p:nvPr/>
      </p:nvGrpSpPr>
      <p:grpSpPr>
        <a:xfrm>
          <a:off x="0" y="0"/>
          <a:ext cx="0" cy="0"/>
          <a:chOff x="0" y="0"/>
          <a:chExt cx="0" cy="0"/>
        </a:xfrm>
      </p:grpSpPr>
      <p:sp>
        <p:nvSpPr>
          <p:cNvPr id="33" name="Google Shape;33;p8"/>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4" name="Google Shape;34;p8"/>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36"/>
        <p:cNvGrpSpPr/>
        <p:nvPr/>
      </p:nvGrpSpPr>
      <p:grpSpPr>
        <a:xfrm>
          <a:off x="0" y="0"/>
          <a:ext cx="0" cy="0"/>
          <a:chOff x="0" y="0"/>
          <a:chExt cx="0" cy="0"/>
        </a:xfrm>
      </p:grpSpPr>
      <p:sp>
        <p:nvSpPr>
          <p:cNvPr id="37" name="Google Shape;37;p9"/>
          <p:cNvSpPr>
            <a:spLocks noGrp="1"/>
          </p:cNvSpPr>
          <p:nvPr>
            <p:ph type="pic" idx="2"/>
          </p:nvPr>
        </p:nvSpPr>
        <p:spPr>
          <a:xfrm>
            <a:off x="15760700" y="1016000"/>
            <a:ext cx="7439099" cy="5949678"/>
          </a:xfrm>
          <a:prstGeom prst="rect">
            <a:avLst/>
          </a:prstGeom>
          <a:noFill/>
          <a:ln>
            <a:noFill/>
          </a:ln>
        </p:spPr>
      </p:sp>
      <p:sp>
        <p:nvSpPr>
          <p:cNvPr id="38" name="Google Shape;38;p9"/>
          <p:cNvSpPr>
            <a:spLocks noGrp="1"/>
          </p:cNvSpPr>
          <p:nvPr>
            <p:ph type="pic" idx="3"/>
          </p:nvPr>
        </p:nvSpPr>
        <p:spPr>
          <a:xfrm>
            <a:off x="13500100" y="3978275"/>
            <a:ext cx="10439400" cy="12150181"/>
          </a:xfrm>
          <a:prstGeom prst="rect">
            <a:avLst/>
          </a:prstGeom>
          <a:noFill/>
          <a:ln>
            <a:noFill/>
          </a:ln>
        </p:spPr>
      </p:sp>
      <p:sp>
        <p:nvSpPr>
          <p:cNvPr id="39" name="Google Shape;39;p9"/>
          <p:cNvSpPr>
            <a:spLocks noGrp="1"/>
          </p:cNvSpPr>
          <p:nvPr>
            <p:ph type="pic" idx="4"/>
          </p:nvPr>
        </p:nvSpPr>
        <p:spPr>
          <a:xfrm>
            <a:off x="-139700" y="495300"/>
            <a:ext cx="16611600" cy="12458700"/>
          </a:xfrm>
          <a:prstGeom prst="rect">
            <a:avLst/>
          </a:prstGeom>
          <a:noFill/>
          <a:ln>
            <a:noFill/>
          </a:ln>
        </p:spPr>
      </p:sp>
      <p:sp>
        <p:nvSpPr>
          <p:cNvPr id="40" name="Google Shape;40;p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4">
              <a:srgbClr val="96D9FF"/>
            </a:gs>
            <a:gs pos="32019">
              <a:srgbClr val="C6EAFF"/>
            </a:gs>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
        <p:nvSpPr>
          <p:cNvPr id="9" name="Google Shape;9;p2"/>
          <p:cNvSpPr/>
          <p:nvPr/>
        </p:nvSpPr>
        <p:spPr>
          <a:xfrm>
            <a:off x="18821400" y="0"/>
            <a:ext cx="5562600" cy="13716000"/>
          </a:xfrm>
          <a:prstGeom prst="rect">
            <a:avLst/>
          </a:prstGeom>
          <a:solidFill>
            <a:schemeClr val="lt1"/>
          </a:solidFill>
          <a:ln w="76200" cap="flat" cmpd="sng">
            <a:solidFill>
              <a:srgbClr val="35B2E4"/>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dirty="0">
              <a:solidFill>
                <a:srgbClr val="FFFFFF"/>
              </a:solidFill>
              <a:latin typeface="Helvetica Neue"/>
              <a:ea typeface="Helvetica Neue"/>
              <a:cs typeface="Helvetica Neue"/>
              <a:sym typeface="Helvetica Neue"/>
            </a:endParaRPr>
          </a:p>
        </p:txBody>
      </p:sp>
      <p:pic>
        <p:nvPicPr>
          <p:cNvPr id="10" name="Google Shape;10;p2" descr="Logo, company name&#10;&#10;Description automatically generated"/>
          <p:cNvPicPr preferRelativeResize="0"/>
          <p:nvPr/>
        </p:nvPicPr>
        <p:blipFill rotWithShape="1">
          <a:blip r:embed="rId9" cstate="screen">
            <a:alphaModFix/>
            <a:extLst>
              <a:ext uri="{28A0092B-C50C-407E-A947-70E740481C1C}">
                <a14:useLocalDpi xmlns:a14="http://schemas.microsoft.com/office/drawing/2010/main" val="0"/>
              </a:ext>
            </a:extLst>
          </a:blip>
          <a:srcRect/>
          <a:stretch/>
        </p:blipFill>
        <p:spPr>
          <a:xfrm>
            <a:off x="19108539" y="11729328"/>
            <a:ext cx="4988322" cy="1814343"/>
          </a:xfrm>
          <a:prstGeom prst="rect">
            <a:avLst/>
          </a:prstGeom>
          <a:noFill/>
          <a:ln>
            <a:noFill/>
          </a:ln>
        </p:spPr>
      </p:pic>
      <p:sp>
        <p:nvSpPr>
          <p:cNvPr id="11" name="Google Shape;11;p2"/>
          <p:cNvSpPr/>
          <p:nvPr/>
        </p:nvSpPr>
        <p:spPr>
          <a:xfrm>
            <a:off x="0" y="0"/>
            <a:ext cx="18821400" cy="13716000"/>
          </a:xfrm>
          <a:prstGeom prst="rect">
            <a:avLst/>
          </a:prstGeom>
          <a:solidFill>
            <a:schemeClr val="lt1"/>
          </a:solidFill>
          <a:ln w="76200" cap="flat" cmpd="sng">
            <a:solidFill>
              <a:srgbClr val="35B2E4"/>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dirty="0">
              <a:solidFill>
                <a:srgbClr val="FFFFFF"/>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Google Shape;45;p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247625" y="1135475"/>
            <a:ext cx="17194452" cy="11445051"/>
          </a:xfrm>
          <a:prstGeom prst="rect">
            <a:avLst/>
          </a:prstGeom>
          <a:noFill/>
          <a:ln>
            <a:noFill/>
          </a:ln>
        </p:spPr>
      </p:pic>
      <p:sp>
        <p:nvSpPr>
          <p:cNvPr id="46" name="Google Shape;46;p1"/>
          <p:cNvSpPr txBox="1"/>
          <p:nvPr/>
        </p:nvSpPr>
        <p:spPr>
          <a:xfrm>
            <a:off x="19302850" y="847425"/>
            <a:ext cx="4613700" cy="10294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3000" dirty="0">
                <a:latin typeface="Helvetica Neue"/>
                <a:ea typeface="Helvetica Neue"/>
                <a:cs typeface="Helvetica Neue"/>
                <a:sym typeface="Helvetica Neue"/>
              </a:rPr>
              <a:t>Starter Activity</a:t>
            </a: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r>
              <a:rPr lang="en-US" sz="3000" b="0" i="0" u="none" strike="noStrike" cap="none" dirty="0">
                <a:solidFill>
                  <a:srgbClr val="000000"/>
                </a:solidFill>
                <a:latin typeface="Helvetica Neue"/>
                <a:ea typeface="Helvetica Neue"/>
                <a:cs typeface="Helvetica Neue"/>
                <a:sym typeface="Helvetica Neue"/>
              </a:rPr>
              <a:t>Think, Pair, Share:</a:t>
            </a:r>
            <a:endParaRPr sz="30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endParaRPr sz="30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r>
              <a:rPr lang="en-US" sz="3000" dirty="0">
                <a:latin typeface="Helvetica Neue"/>
                <a:ea typeface="Helvetica Neue"/>
                <a:cs typeface="Helvetica Neue"/>
                <a:sym typeface="Helvetica Neue"/>
              </a:rPr>
              <a:t>The image on the left was taken recently in Tehran, the Iranian capital.</a:t>
            </a: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r>
              <a:rPr lang="en-US" sz="3000" dirty="0">
                <a:latin typeface="Helvetica Neue"/>
                <a:ea typeface="Helvetica Neue"/>
                <a:cs typeface="Helvetica Neue"/>
                <a:sym typeface="Helvetica Neue"/>
              </a:rPr>
              <a:t>In pairs, do the following:</a:t>
            </a: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r>
              <a:rPr lang="en-US" sz="3000" dirty="0">
                <a:latin typeface="Helvetica Neue"/>
                <a:ea typeface="Helvetica Neue"/>
                <a:cs typeface="Helvetica Neue"/>
                <a:sym typeface="Helvetica Neue"/>
              </a:rPr>
              <a:t>What is happening in the picture?</a:t>
            </a: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r>
              <a:rPr lang="en-US" sz="3000" dirty="0">
                <a:latin typeface="Helvetica Neue"/>
                <a:ea typeface="Helvetica Neue"/>
                <a:cs typeface="Helvetica Neue"/>
                <a:sym typeface="Helvetica Neue"/>
              </a:rPr>
              <a:t>What background or prior knowledge do you have that might help explain what is happening in the  picture?</a:t>
            </a: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endParaRPr sz="3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r>
              <a:rPr lang="en-US" sz="3000" dirty="0">
                <a:latin typeface="Helvetica Neue"/>
                <a:ea typeface="Helvetica Neue"/>
                <a:cs typeface="Helvetica Neue"/>
                <a:sym typeface="Helvetica Neue"/>
              </a:rPr>
              <a:t>What more do you want to know about the picture? </a:t>
            </a:r>
            <a:endParaRPr sz="3000" dirty="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522b09ea8f_0_0"/>
          <p:cNvSpPr txBox="1">
            <a:spLocks noGrp="1"/>
          </p:cNvSpPr>
          <p:nvPr>
            <p:ph type="title"/>
          </p:nvPr>
        </p:nvSpPr>
        <p:spPr>
          <a:xfrm>
            <a:off x="19166300" y="879525"/>
            <a:ext cx="4800300" cy="10327875"/>
          </a:xfrm>
          <a:prstGeom prst="rect">
            <a:avLst/>
          </a:prstGeom>
          <a:gradFill>
            <a:gsLst>
              <a:gs pos="67004">
                <a:srgbClr val="96D9FF"/>
              </a:gs>
              <a:gs pos="32019">
                <a:srgbClr val="C6EAFF"/>
              </a:gs>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solidFill>
              <a:srgbClr val="000000"/>
            </a:solidFill>
            <a:prstDash val="solid"/>
            <a:round/>
            <a:headEnd type="none" w="sm" len="sm"/>
            <a:tailEnd type="none" w="sm" len="sm"/>
          </a:ln>
        </p:spPr>
        <p:txBody>
          <a:bodyPr spcFirstLastPara="1" wrap="square" lIns="50800" tIns="50800" rIns="50800" bIns="50800" anchor="t" anchorCtr="0">
            <a:normAutofit/>
          </a:bodyPr>
          <a:lstStyle/>
          <a:p>
            <a:pPr marL="0" lvl="0" indent="0" algn="just" rtl="0">
              <a:spcBef>
                <a:spcPts val="0"/>
              </a:spcBef>
              <a:spcAft>
                <a:spcPts val="0"/>
              </a:spcAft>
              <a:buNone/>
            </a:pPr>
            <a:br>
              <a:rPr lang="en-US" sz="6700" b="1" dirty="0"/>
            </a:br>
            <a:r>
              <a:rPr lang="en-US" sz="6700" b="1" dirty="0"/>
              <a:t>Key Inquiry</a:t>
            </a:r>
            <a:endParaRPr sz="6700" b="1" dirty="0"/>
          </a:p>
          <a:p>
            <a:pPr marL="0" lvl="0" indent="0" algn="ctr" rtl="0">
              <a:spcBef>
                <a:spcPts val="0"/>
              </a:spcBef>
              <a:spcAft>
                <a:spcPts val="0"/>
              </a:spcAft>
              <a:buNone/>
            </a:pPr>
            <a:br>
              <a:rPr lang="en-GB" sz="6700" dirty="0"/>
            </a:br>
            <a:endParaRPr sz="6700" dirty="0"/>
          </a:p>
          <a:p>
            <a:pPr marL="0" lvl="0" indent="0" rtl="0">
              <a:spcBef>
                <a:spcPts val="0"/>
              </a:spcBef>
              <a:spcAft>
                <a:spcPts val="0"/>
              </a:spcAft>
              <a:buNone/>
            </a:pPr>
            <a:r>
              <a:rPr lang="en-US" sz="5400" dirty="0"/>
              <a:t>What explains the  hostility and the current suspicion  between Iran and the United States?</a:t>
            </a:r>
            <a:br>
              <a:rPr lang="en-US" sz="5400" dirty="0"/>
            </a:br>
            <a:br>
              <a:rPr lang="en-US" sz="5400" dirty="0"/>
            </a:br>
            <a:br>
              <a:rPr lang="en-US" sz="5400" dirty="0"/>
            </a:br>
            <a:r>
              <a:rPr lang="en-US" sz="5400" dirty="0"/>
              <a:t>Lesson 3</a:t>
            </a:r>
            <a:endParaRPr sz="5400" dirty="0"/>
          </a:p>
        </p:txBody>
      </p:sp>
      <p:pic>
        <p:nvPicPr>
          <p:cNvPr id="52" name="Google Shape;52;g1522b09ea8f_0_0"/>
          <p:cNvPicPr preferRelativeResize="0"/>
          <p:nvPr/>
        </p:nvPicPr>
        <p:blipFill>
          <a:blip r:embed="rId3">
            <a:alphaModFix amt="48000"/>
            <a:extLst>
              <a:ext uri="{28A0092B-C50C-407E-A947-70E740481C1C}">
                <a14:useLocalDpi xmlns:a14="http://schemas.microsoft.com/office/drawing/2010/main" val="0"/>
              </a:ext>
            </a:extLst>
          </a:blip>
          <a:stretch>
            <a:fillRect/>
          </a:stretch>
        </p:blipFill>
        <p:spPr>
          <a:xfrm>
            <a:off x="405075" y="879525"/>
            <a:ext cx="17967149" cy="11956950"/>
          </a:xfrm>
          <a:prstGeom prst="rect">
            <a:avLst/>
          </a:prstGeom>
          <a:noFill/>
          <a:ln>
            <a:noFill/>
          </a:ln>
        </p:spPr>
      </p:pic>
    </p:spTree>
    <p:extLst>
      <p:ext uri="{BB962C8B-B14F-4D97-AF65-F5344CB8AC3E}">
        <p14:creationId xmlns:p14="http://schemas.microsoft.com/office/powerpoint/2010/main" val="143850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3E61A9-8BF9-C449-A483-697FCA8D3FB8}"/>
              </a:ext>
            </a:extLst>
          </p:cNvPr>
          <p:cNvSpPr/>
          <p:nvPr/>
        </p:nvSpPr>
        <p:spPr>
          <a:xfrm>
            <a:off x="3683726" y="7393577"/>
            <a:ext cx="10058400" cy="13062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82500AB-A813-894A-B862-A40E6E8B231F}"/>
              </a:ext>
            </a:extLst>
          </p:cNvPr>
          <p:cNvSpPr/>
          <p:nvPr/>
        </p:nvSpPr>
        <p:spPr>
          <a:xfrm>
            <a:off x="3683726" y="8699863"/>
            <a:ext cx="10058400" cy="13062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1D00942-39B9-3C48-B30D-46CB1828176F}"/>
              </a:ext>
            </a:extLst>
          </p:cNvPr>
          <p:cNvSpPr/>
          <p:nvPr/>
        </p:nvSpPr>
        <p:spPr>
          <a:xfrm>
            <a:off x="19169743" y="1686352"/>
            <a:ext cx="4807131" cy="8043228"/>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sng"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Activity </a:t>
            </a:r>
            <a:endParaRPr lang="en-US" sz="4000" b="1" u="sng"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4000" b="1"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Prepare, Debate and Reflect</a:t>
            </a:r>
            <a:endParaRPr kumimoji="0" lang="en-US" sz="40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endParaRPr>
          </a:p>
          <a:p>
            <a:pPr marL="571500" indent="-571500">
              <a:buFont typeface="Arial" panose="020B0604020202020204" pitchFamily="34" charset="0"/>
              <a:buChar char="•"/>
            </a:pPr>
            <a:r>
              <a:rPr lang="en-GB" sz="3600" dirty="0">
                <a:solidFill>
                  <a:srgbClr val="35B2E4"/>
                </a:solidFill>
                <a:latin typeface="Calibri" panose="020F0502020204030204" pitchFamily="34" charset="0"/>
                <a:ea typeface="Helvetica Neue Medium"/>
                <a:cs typeface="Calibri" panose="020F0502020204030204" pitchFamily="34" charset="0"/>
                <a:sym typeface="Helvetica Neue Medium"/>
              </a:rPr>
              <a:t>In </a:t>
            </a:r>
            <a:r>
              <a:rPr lang="en-GB" sz="3600" dirty="0">
                <a:solidFill>
                  <a:srgbClr val="35B2E4"/>
                </a:solidFill>
                <a:latin typeface="Calibri" panose="020F0502020204030204" pitchFamily="34" charset="0"/>
                <a:cs typeface="Calibri" panose="020F0502020204030204" pitchFamily="34" charset="0"/>
              </a:rPr>
              <a:t>groups of four prepare either, ‘Iran or USA is to blame for their poor relations.</a:t>
            </a:r>
          </a:p>
          <a:p>
            <a:pPr marL="571500" indent="-571500">
              <a:buFont typeface="Arial" panose="020B0604020202020204" pitchFamily="34" charset="0"/>
              <a:buChar char="•"/>
            </a:pPr>
            <a:r>
              <a:rPr lang="en-GB" sz="3600" dirty="0">
                <a:solidFill>
                  <a:srgbClr val="35B2E4"/>
                </a:solidFill>
                <a:latin typeface="Calibri" panose="020F0502020204030204" pitchFamily="34" charset="0"/>
                <a:cs typeface="Calibri" panose="020F0502020204030204" pitchFamily="34" charset="0"/>
              </a:rPr>
              <a:t>Each student picks  sources to support his/her argument.</a:t>
            </a:r>
          </a:p>
          <a:p>
            <a:pPr marL="571500" indent="-571500">
              <a:buFont typeface="Arial" panose="020B0604020202020204" pitchFamily="34" charset="0"/>
              <a:buChar char="•"/>
            </a:pPr>
            <a:r>
              <a:rPr lang="en-GB" sz="3600" dirty="0">
                <a:solidFill>
                  <a:srgbClr val="35B2E4"/>
                </a:solidFill>
                <a:latin typeface="Calibri" panose="020F0502020204030204" pitchFamily="34" charset="0"/>
                <a:cs typeface="Calibri" panose="020F0502020204030204" pitchFamily="34" charset="0"/>
              </a:rPr>
              <a:t>Then run debates in groups of ten (two teams of four and two judges) </a:t>
            </a:r>
          </a:p>
        </p:txBody>
      </p:sp>
      <p:pic>
        <p:nvPicPr>
          <p:cNvPr id="5" name="Picture 4" descr="Shape&#10;&#10;Description automatically generated">
            <a:extLst>
              <a:ext uri="{FF2B5EF4-FFF2-40B4-BE49-F238E27FC236}">
                <a16:creationId xmlns:a16="http://schemas.microsoft.com/office/drawing/2014/main" id="{153DD6B1-076C-A647-8520-96F297E15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78" y="1777657"/>
            <a:ext cx="17334784" cy="8552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451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8A9D5D-FB2B-C543-9BB7-587C9DEAFE95}"/>
              </a:ext>
            </a:extLst>
          </p:cNvPr>
          <p:cNvSpPr/>
          <p:nvPr/>
        </p:nvSpPr>
        <p:spPr>
          <a:xfrm>
            <a:off x="19354801" y="597808"/>
            <a:ext cx="4445000" cy="378565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6000" b="1" dirty="0">
                <a:solidFill>
                  <a:srgbClr val="35B2E4"/>
                </a:solidFill>
                <a:latin typeface="Calibri" panose="020F0502020204030204" pitchFamily="34" charset="0"/>
                <a:cs typeface="Calibri" panose="020F0502020204030204" pitchFamily="34" charset="0"/>
              </a:rPr>
              <a:t>Peer assessment and reflection</a:t>
            </a:r>
          </a:p>
        </p:txBody>
      </p:sp>
      <p:sp>
        <p:nvSpPr>
          <p:cNvPr id="5" name="Rectangle 4">
            <a:extLst>
              <a:ext uri="{FF2B5EF4-FFF2-40B4-BE49-F238E27FC236}">
                <a16:creationId xmlns:a16="http://schemas.microsoft.com/office/drawing/2014/main" id="{8A4678DE-CAFF-0A4B-A41A-6D292E05E63B}"/>
              </a:ext>
            </a:extLst>
          </p:cNvPr>
          <p:cNvSpPr/>
          <p:nvPr/>
        </p:nvSpPr>
        <p:spPr>
          <a:xfrm>
            <a:off x="927833" y="752042"/>
            <a:ext cx="17160239" cy="2385268"/>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00000"/>
              </a:lnSpc>
              <a:spcBef>
                <a:spcPts val="600"/>
              </a:spcBef>
            </a:pPr>
            <a:r>
              <a:rPr lang="en-US" sz="3600" dirty="0">
                <a:solidFill>
                  <a:schemeClr val="tx1"/>
                </a:solidFill>
                <a:latin typeface="Calibri" panose="020F0502020204030204" pitchFamily="34" charset="0"/>
                <a:cs typeface="Calibri" panose="020F0502020204030204" pitchFamily="34" charset="0"/>
              </a:rPr>
              <a:t>Using the assessment framework  below, the judges will give feedback to EACH student using the criteria below.</a:t>
            </a:r>
          </a:p>
          <a:p>
            <a:pPr>
              <a:spcBef>
                <a:spcPts val="600"/>
              </a:spcBef>
            </a:pPr>
            <a:r>
              <a:rPr lang="en-US" sz="3600" dirty="0">
                <a:solidFill>
                  <a:schemeClr val="tx1"/>
                </a:solidFill>
                <a:latin typeface="Calibri" panose="020F0502020204030204" pitchFamily="34" charset="0"/>
                <a:cs typeface="Calibri" panose="020F0502020204030204" pitchFamily="34" charset="0"/>
              </a:rPr>
              <a:t>The judges will give feedback using this format “What we really liked about your speech was (example), and what we’d like you to work on was (example).</a:t>
            </a:r>
          </a:p>
        </p:txBody>
      </p:sp>
      <p:graphicFrame>
        <p:nvGraphicFramePr>
          <p:cNvPr id="8" name="Table 8">
            <a:extLst>
              <a:ext uri="{FF2B5EF4-FFF2-40B4-BE49-F238E27FC236}">
                <a16:creationId xmlns:a16="http://schemas.microsoft.com/office/drawing/2014/main" id="{5040A4AD-E7A5-3C4D-A802-6E50BF464809}"/>
              </a:ext>
            </a:extLst>
          </p:cNvPr>
          <p:cNvGraphicFramePr>
            <a:graphicFrameLocks noGrp="1"/>
          </p:cNvGraphicFramePr>
          <p:nvPr>
            <p:extLst>
              <p:ext uri="{D42A27DB-BD31-4B8C-83A1-F6EECF244321}">
                <p14:modId xmlns:p14="http://schemas.microsoft.com/office/powerpoint/2010/main" val="3817562084"/>
              </p:ext>
            </p:extLst>
          </p:nvPr>
        </p:nvGraphicFramePr>
        <p:xfrm>
          <a:off x="1036321" y="3319328"/>
          <a:ext cx="17051751" cy="8702069"/>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3318459">
                  <a:extLst>
                    <a:ext uri="{9D8B030D-6E8A-4147-A177-3AD203B41FA5}">
                      <a16:colId xmlns:a16="http://schemas.microsoft.com/office/drawing/2014/main" val="658002745"/>
                    </a:ext>
                  </a:extLst>
                </a:gridCol>
                <a:gridCol w="13733292">
                  <a:extLst>
                    <a:ext uri="{9D8B030D-6E8A-4147-A177-3AD203B41FA5}">
                      <a16:colId xmlns:a16="http://schemas.microsoft.com/office/drawing/2014/main" val="1884848116"/>
                    </a:ext>
                  </a:extLst>
                </a:gridCol>
              </a:tblGrid>
              <a:tr h="1278298">
                <a:tc>
                  <a:txBody>
                    <a:bodyPr/>
                    <a:lstStyle/>
                    <a:p>
                      <a:pPr algn="l"/>
                      <a:r>
                        <a:rPr lang="en-US" sz="4000" dirty="0">
                          <a:solidFill>
                            <a:schemeClr val="tx1"/>
                          </a:solidFill>
                          <a:latin typeface="Calibri" panose="020F0502020204030204" pitchFamily="34" charset="0"/>
                          <a:cs typeface="Calibri" panose="020F0502020204030204" pitchFamily="34" charset="0"/>
                        </a:rPr>
                        <a:t>Assessment framework </a:t>
                      </a:r>
                    </a:p>
                  </a:txBody>
                  <a:tcPr>
                    <a:solidFill>
                      <a:schemeClr val="accent1">
                        <a:lumMod val="20000"/>
                        <a:lumOff val="80000"/>
                      </a:schemeClr>
                    </a:solidFill>
                  </a:tcPr>
                </a:tc>
                <a:tc>
                  <a:txBody>
                    <a:bodyPr/>
                    <a:lstStyle/>
                    <a:p>
                      <a:pPr marL="0" indent="0" algn="l">
                        <a:buFont typeface="Arial" panose="020B0604020202020204" pitchFamily="34" charset="0"/>
                        <a:buNone/>
                      </a:pPr>
                      <a:r>
                        <a:rPr lang="en-US" sz="4000" dirty="0">
                          <a:solidFill>
                            <a:schemeClr val="tx1"/>
                          </a:solidFill>
                          <a:latin typeface="Calibri" panose="020F0502020204030204" pitchFamily="34" charset="0"/>
                          <a:cs typeface="Calibri" panose="020F0502020204030204" pitchFamily="34" charset="0"/>
                        </a:rPr>
                        <a:t>Did the speech…</a:t>
                      </a:r>
                    </a:p>
                  </a:txBody>
                  <a:tcPr>
                    <a:solidFill>
                      <a:schemeClr val="accent1">
                        <a:lumMod val="20000"/>
                        <a:lumOff val="80000"/>
                      </a:schemeClr>
                    </a:solidFill>
                  </a:tcPr>
                </a:tc>
                <a:extLst>
                  <a:ext uri="{0D108BD9-81ED-4DB2-BD59-A6C34878D82A}">
                    <a16:rowId xmlns:a16="http://schemas.microsoft.com/office/drawing/2014/main" val="4261768800"/>
                  </a:ext>
                </a:extLst>
              </a:tr>
              <a:tr h="3061969">
                <a:tc>
                  <a:txBody>
                    <a:bodyPr/>
                    <a:lstStyle/>
                    <a:p>
                      <a:pPr algn="l"/>
                      <a:r>
                        <a:rPr lang="en-US" sz="4000" dirty="0">
                          <a:solidFill>
                            <a:schemeClr val="tx1"/>
                          </a:solidFill>
                          <a:latin typeface="Calibri" panose="020F0502020204030204" pitchFamily="34" charset="0"/>
                          <a:cs typeface="Calibri" panose="020F0502020204030204" pitchFamily="34" charset="0"/>
                        </a:rPr>
                        <a:t>Structure</a:t>
                      </a:r>
                    </a:p>
                  </a:txBody>
                  <a:tcPr>
                    <a:solidFill>
                      <a:schemeClr val="accent1">
                        <a:lumMod val="40000"/>
                        <a:lumOff val="60000"/>
                      </a:schemeClr>
                    </a:solidFill>
                  </a:tcPr>
                </a:tc>
                <a:tc>
                  <a:txBody>
                    <a:bodyPr/>
                    <a:lstStyle/>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Follow a clear structure?</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linking sentences?</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Last 1-2 minutes, or whatever time you set?</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Link with the other speeches on the same team</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some counter arguments/rebuttal</a:t>
                      </a:r>
                    </a:p>
                  </a:txBody>
                  <a:tcPr>
                    <a:solidFill>
                      <a:schemeClr val="accent1">
                        <a:lumMod val="40000"/>
                        <a:lumOff val="60000"/>
                      </a:schemeClr>
                    </a:solidFill>
                  </a:tcPr>
                </a:tc>
                <a:extLst>
                  <a:ext uri="{0D108BD9-81ED-4DB2-BD59-A6C34878D82A}">
                    <a16:rowId xmlns:a16="http://schemas.microsoft.com/office/drawing/2014/main" val="1976109518"/>
                  </a:ext>
                </a:extLst>
              </a:tr>
              <a:tr h="2247086">
                <a:tc>
                  <a:txBody>
                    <a:bodyPr/>
                    <a:lstStyle/>
                    <a:p>
                      <a:pPr algn="l"/>
                      <a:r>
                        <a:rPr lang="en-US" sz="4000" dirty="0">
                          <a:solidFill>
                            <a:schemeClr val="tx1"/>
                          </a:solidFill>
                          <a:latin typeface="Calibri" panose="020F0502020204030204" pitchFamily="34" charset="0"/>
                          <a:cs typeface="Calibri" panose="020F0502020204030204" pitchFamily="34" charset="0"/>
                        </a:rPr>
                        <a:t>Evidence</a:t>
                      </a:r>
                    </a:p>
                  </a:txBody>
                  <a:tcPr>
                    <a:solidFill>
                      <a:schemeClr val="accent1">
                        <a:lumMod val="20000"/>
                        <a:lumOff val="80000"/>
                      </a:schemeClr>
                    </a:solidFill>
                  </a:tcPr>
                </a:tc>
                <a:tc>
                  <a:txBody>
                    <a:bodyPr/>
                    <a:lstStyle/>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quotes/descriptions from the source?</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your own knowledge? Facts, statistics, dates</a:t>
                      </a:r>
                    </a:p>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critical analysis of why a source was credible evidence?</a:t>
                      </a:r>
                    </a:p>
                  </a:txBody>
                  <a:tcPr>
                    <a:solidFill>
                      <a:schemeClr val="accent1">
                        <a:lumMod val="20000"/>
                        <a:lumOff val="80000"/>
                      </a:schemeClr>
                    </a:solidFill>
                  </a:tcPr>
                </a:tc>
                <a:extLst>
                  <a:ext uri="{0D108BD9-81ED-4DB2-BD59-A6C34878D82A}">
                    <a16:rowId xmlns:a16="http://schemas.microsoft.com/office/drawing/2014/main" val="1280991448"/>
                  </a:ext>
                </a:extLst>
              </a:tr>
              <a:tr h="2004903">
                <a:tc>
                  <a:txBody>
                    <a:bodyPr/>
                    <a:lstStyle/>
                    <a:p>
                      <a:pPr algn="l"/>
                      <a:r>
                        <a:rPr lang="en-US" sz="4000" dirty="0">
                          <a:solidFill>
                            <a:schemeClr val="tx1"/>
                          </a:solidFill>
                          <a:latin typeface="Calibri" panose="020F0502020204030204" pitchFamily="34" charset="0"/>
                          <a:cs typeface="Calibri" panose="020F0502020204030204" pitchFamily="34" charset="0"/>
                        </a:rPr>
                        <a:t>Language</a:t>
                      </a:r>
                    </a:p>
                  </a:txBody>
                  <a:tcPr>
                    <a:solidFill>
                      <a:schemeClr val="accent1">
                        <a:lumMod val="40000"/>
                        <a:lumOff val="60000"/>
                      </a:schemeClr>
                    </a:solidFill>
                  </a:tcPr>
                </a:tc>
                <a:tc>
                  <a:txBody>
                    <a:bodyPr/>
                    <a:lstStyle/>
                    <a:p>
                      <a:pPr marL="571500" indent="-571500" algn="l">
                        <a:buFont typeface="Wingdings" pitchFamily="2" charset="2"/>
                        <a:buChar char="q"/>
                      </a:pPr>
                      <a:r>
                        <a:rPr lang="en-US" sz="4000" dirty="0">
                          <a:solidFill>
                            <a:schemeClr val="tx1"/>
                          </a:solidFill>
                          <a:latin typeface="Calibri" panose="020F0502020204030204" pitchFamily="34" charset="0"/>
                          <a:cs typeface="Calibri" panose="020F0502020204030204" pitchFamily="34" charset="0"/>
                        </a:rPr>
                        <a:t>Include persuasive language?</a:t>
                      </a:r>
                    </a:p>
                  </a:txBody>
                  <a:tcPr>
                    <a:solidFill>
                      <a:schemeClr val="accent1">
                        <a:lumMod val="40000"/>
                        <a:lumOff val="60000"/>
                      </a:schemeClr>
                    </a:solidFill>
                  </a:tcPr>
                </a:tc>
                <a:extLst>
                  <a:ext uri="{0D108BD9-81ED-4DB2-BD59-A6C34878D82A}">
                    <a16:rowId xmlns:a16="http://schemas.microsoft.com/office/drawing/2014/main" val="1760597341"/>
                  </a:ext>
                </a:extLst>
              </a:tr>
            </a:tbl>
          </a:graphicData>
        </a:graphic>
      </p:graphicFrame>
      <p:sp>
        <p:nvSpPr>
          <p:cNvPr id="11" name="Rectangle 10">
            <a:extLst>
              <a:ext uri="{FF2B5EF4-FFF2-40B4-BE49-F238E27FC236}">
                <a16:creationId xmlns:a16="http://schemas.microsoft.com/office/drawing/2014/main" id="{ACA096FC-98AF-6745-BE91-E960DF33FB26}"/>
              </a:ext>
            </a:extLst>
          </p:cNvPr>
          <p:cNvSpPr/>
          <p:nvPr/>
        </p:nvSpPr>
        <p:spPr>
          <a:xfrm>
            <a:off x="16461042" y="12689840"/>
            <a:ext cx="2651286" cy="7017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4400" b="1" dirty="0">
                <a:solidFill>
                  <a:schemeClr val="bg1"/>
                </a:solidFill>
                <a:latin typeface="Calibri" panose="020F0502020204030204" pitchFamily="34" charset="0"/>
                <a:cs typeface="Calibri" panose="020F0502020204030204" pitchFamily="34" charset="0"/>
              </a:rPr>
              <a:t>10mins</a:t>
            </a:r>
          </a:p>
        </p:txBody>
      </p:sp>
      <p:pic>
        <p:nvPicPr>
          <p:cNvPr id="7" name="Picture 6" descr="A group of people sitting at a table&#10;&#10;Description automatically generated with low confidence">
            <a:extLst>
              <a:ext uri="{FF2B5EF4-FFF2-40B4-BE49-F238E27FC236}">
                <a16:creationId xmlns:a16="http://schemas.microsoft.com/office/drawing/2014/main" id="{9A9467F6-6459-AB43-9436-F155818FBBC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18966398" y="5387352"/>
            <a:ext cx="5221806" cy="34716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106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522b09ea8f_0_0"/>
          <p:cNvSpPr txBox="1">
            <a:spLocks noGrp="1"/>
          </p:cNvSpPr>
          <p:nvPr>
            <p:ph type="title"/>
          </p:nvPr>
        </p:nvSpPr>
        <p:spPr>
          <a:xfrm>
            <a:off x="19166300" y="879525"/>
            <a:ext cx="4800300" cy="10327875"/>
          </a:xfrm>
          <a:prstGeom prst="rect">
            <a:avLst/>
          </a:prstGeom>
          <a:gradFill>
            <a:gsLst>
              <a:gs pos="67004">
                <a:srgbClr val="96D9FF"/>
              </a:gs>
              <a:gs pos="32019">
                <a:srgbClr val="C6EAFF"/>
              </a:gs>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solidFill>
              <a:srgbClr val="000000"/>
            </a:solidFill>
            <a:prstDash val="solid"/>
            <a:round/>
            <a:headEnd type="none" w="sm" len="sm"/>
            <a:tailEnd type="none" w="sm" len="sm"/>
          </a:ln>
        </p:spPr>
        <p:txBody>
          <a:bodyPr spcFirstLastPara="1" wrap="square" lIns="50800" tIns="50800" rIns="50800" bIns="50800" anchor="t" anchorCtr="0">
            <a:normAutofit/>
          </a:bodyPr>
          <a:lstStyle/>
          <a:p>
            <a:pPr marL="0" lvl="0" indent="0" algn="just" rtl="0">
              <a:spcBef>
                <a:spcPts val="0"/>
              </a:spcBef>
              <a:spcAft>
                <a:spcPts val="0"/>
              </a:spcAft>
              <a:buNone/>
            </a:pPr>
            <a:br>
              <a:rPr lang="en-US" sz="6700" b="1" dirty="0"/>
            </a:br>
            <a:r>
              <a:rPr lang="en-US" sz="6700" b="1" dirty="0"/>
              <a:t>Key Inquiry</a:t>
            </a:r>
            <a:endParaRPr sz="6700" b="1" dirty="0"/>
          </a:p>
          <a:p>
            <a:pPr marL="0" lvl="0" indent="0" algn="ctr" rtl="0">
              <a:spcBef>
                <a:spcPts val="0"/>
              </a:spcBef>
              <a:spcAft>
                <a:spcPts val="0"/>
              </a:spcAft>
              <a:buNone/>
            </a:pPr>
            <a:br>
              <a:rPr lang="en-GB" sz="6700" dirty="0"/>
            </a:br>
            <a:endParaRPr sz="6700" dirty="0"/>
          </a:p>
          <a:p>
            <a:pPr marL="0" lvl="0" indent="0" rtl="0">
              <a:spcBef>
                <a:spcPts val="0"/>
              </a:spcBef>
              <a:spcAft>
                <a:spcPts val="0"/>
              </a:spcAft>
              <a:buNone/>
            </a:pPr>
            <a:r>
              <a:rPr lang="en-US" sz="5400" dirty="0"/>
              <a:t>What explains the  hostility and the current suspicion  between Iran and the United States?</a:t>
            </a:r>
            <a:br>
              <a:rPr lang="en-US" sz="5400" dirty="0"/>
            </a:br>
            <a:br>
              <a:rPr lang="en-US" sz="5400" dirty="0"/>
            </a:br>
            <a:br>
              <a:rPr lang="en-US" sz="5400" dirty="0"/>
            </a:br>
            <a:r>
              <a:rPr lang="en-US" sz="5400" dirty="0"/>
              <a:t>Lesson 1</a:t>
            </a:r>
            <a:endParaRPr sz="5400" dirty="0"/>
          </a:p>
        </p:txBody>
      </p:sp>
      <p:pic>
        <p:nvPicPr>
          <p:cNvPr id="52" name="Google Shape;52;g1522b09ea8f_0_0"/>
          <p:cNvPicPr preferRelativeResize="0"/>
          <p:nvPr/>
        </p:nvPicPr>
        <p:blipFill>
          <a:blip r:embed="rId3">
            <a:alphaModFix amt="48000"/>
            <a:extLst>
              <a:ext uri="{28A0092B-C50C-407E-A947-70E740481C1C}">
                <a14:useLocalDpi xmlns:a14="http://schemas.microsoft.com/office/drawing/2010/main" val="0"/>
              </a:ext>
            </a:extLst>
          </a:blip>
          <a:stretch>
            <a:fillRect/>
          </a:stretch>
        </p:blipFill>
        <p:spPr>
          <a:xfrm>
            <a:off x="405075" y="879525"/>
            <a:ext cx="17967149" cy="11956950"/>
          </a:xfrm>
          <a:prstGeom prst="rect">
            <a:avLst/>
          </a:prstGeom>
          <a:noFill/>
          <a:ln>
            <a:noFill/>
          </a:ln>
        </p:spPr>
      </p:pic>
    </p:spTree>
    <p:extLst>
      <p:ext uri="{BB962C8B-B14F-4D97-AF65-F5344CB8AC3E}">
        <p14:creationId xmlns:p14="http://schemas.microsoft.com/office/powerpoint/2010/main" val="329859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06A0FF-EC7A-AE47-8C8F-D6152A819FE4}"/>
              </a:ext>
            </a:extLst>
          </p:cNvPr>
          <p:cNvSpPr>
            <a:spLocks noGrp="1"/>
          </p:cNvSpPr>
          <p:nvPr>
            <p:ph type="body" idx="2"/>
          </p:nvPr>
        </p:nvSpPr>
        <p:spPr>
          <a:xfrm>
            <a:off x="0" y="218756"/>
            <a:ext cx="18842183" cy="13497244"/>
          </a:xfrm>
          <a:gradFill>
            <a:gsLst>
              <a:gs pos="67004">
                <a:srgbClr val="96D9FF"/>
              </a:gs>
              <a:gs pos="32019">
                <a:srgbClr val="C6EAFF"/>
              </a:gs>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dirty="0"/>
              <a:t>The Shah is overthrown</a:t>
            </a:r>
          </a:p>
          <a:p>
            <a:r>
              <a:rPr lang="en-GB" dirty="0"/>
              <a:t>Iraq launched a full-scale invasion of Iran</a:t>
            </a:r>
          </a:p>
          <a:p>
            <a:r>
              <a:rPr lang="en-GB" dirty="0"/>
              <a:t>USS Vincennes shoots down Iranian airliner</a:t>
            </a:r>
          </a:p>
          <a:p>
            <a:r>
              <a:rPr lang="en-GB" dirty="0"/>
              <a:t>US diplomats held hostage</a:t>
            </a:r>
          </a:p>
          <a:p>
            <a:r>
              <a:rPr lang="en-GB" dirty="0"/>
              <a:t>Anglo Soviet invasion of Iran</a:t>
            </a:r>
          </a:p>
          <a:p>
            <a:r>
              <a:rPr lang="en-GB" dirty="0"/>
              <a:t>US withdraws from the Iran nuclear deal</a:t>
            </a:r>
          </a:p>
          <a:p>
            <a:r>
              <a:rPr lang="en-GB" dirty="0"/>
              <a:t>Discovery of oil fields </a:t>
            </a:r>
          </a:p>
          <a:p>
            <a:r>
              <a:rPr lang="en-GB" dirty="0"/>
              <a:t>Mosaddegh is overthrown</a:t>
            </a:r>
          </a:p>
          <a:p>
            <a:r>
              <a:rPr lang="en-GB" dirty="0"/>
              <a:t>Signing of the Iran nuclear deal</a:t>
            </a:r>
          </a:p>
        </p:txBody>
      </p:sp>
      <p:sp>
        <p:nvSpPr>
          <p:cNvPr id="7" name="TextBox 6">
            <a:extLst>
              <a:ext uri="{FF2B5EF4-FFF2-40B4-BE49-F238E27FC236}">
                <a16:creationId xmlns:a16="http://schemas.microsoft.com/office/drawing/2014/main" id="{FE49A440-BD45-DC4A-AEA0-A1485D6D57E5}"/>
              </a:ext>
            </a:extLst>
          </p:cNvPr>
          <p:cNvSpPr txBox="1"/>
          <p:nvPr/>
        </p:nvSpPr>
        <p:spPr>
          <a:xfrm>
            <a:off x="19257818" y="1607127"/>
            <a:ext cx="4620857" cy="4524315"/>
          </a:xfrm>
          <a:prstGeom prst="rect">
            <a:avLst/>
          </a:prstGeom>
          <a:noFill/>
        </p:spPr>
        <p:txBody>
          <a:bodyPr wrap="square" rtlCol="0">
            <a:spAutoFit/>
          </a:bodyPr>
          <a:lstStyle/>
          <a:p>
            <a:r>
              <a:rPr lang="en-US" sz="4800" dirty="0"/>
              <a:t>Organize these events into the correct chronological order and add dates. </a:t>
            </a:r>
          </a:p>
        </p:txBody>
      </p:sp>
    </p:spTree>
    <p:extLst>
      <p:ext uri="{BB962C8B-B14F-4D97-AF65-F5344CB8AC3E}">
        <p14:creationId xmlns:p14="http://schemas.microsoft.com/office/powerpoint/2010/main" val="159545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2EC83015-C2D7-C54C-84F1-33BC84AC8474}"/>
              </a:ext>
            </a:extLst>
          </p:cNvPr>
          <p:cNvSpPr txBox="1"/>
          <p:nvPr/>
        </p:nvSpPr>
        <p:spPr>
          <a:xfrm>
            <a:off x="589915" y="1174790"/>
            <a:ext cx="16690696" cy="3108543"/>
          </a:xfrm>
          <a:prstGeom prst="rect">
            <a:avLst/>
          </a:prstGeom>
          <a:gradFill>
            <a:gsLst>
              <a:gs pos="50986">
                <a:srgbClr val="ACE1FF">
                  <a:lumMod val="89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800" dirty="0"/>
              <a:t>"We cannot permit the existence, between the frontiers of our Indian Empire...and</a:t>
            </a:r>
          </a:p>
          <a:p>
            <a:r>
              <a:rPr lang="en-US" sz="2800" dirty="0"/>
              <a:t>those of our new Protectorate, of a hotbed of misrule, enemy intrigue, financial chaos and</a:t>
            </a:r>
          </a:p>
          <a:p>
            <a:r>
              <a:rPr lang="en-US" sz="2800" dirty="0"/>
              <a:t>political disorder. Further…we possess in the south-western corner of Persia great assets in the</a:t>
            </a:r>
          </a:p>
          <a:p>
            <a:r>
              <a:rPr lang="en-US" sz="2800" dirty="0"/>
              <a:t>shape of oilfields, which are worked for the British navy, and which give us a commanding</a:t>
            </a:r>
          </a:p>
          <a:p>
            <a:r>
              <a:rPr lang="en-US" sz="2800" dirty="0"/>
              <a:t>interest in that part of the world." </a:t>
            </a:r>
          </a:p>
          <a:p>
            <a:endParaRPr lang="en-US" sz="2800" dirty="0"/>
          </a:p>
          <a:p>
            <a:r>
              <a:rPr lang="en-US" sz="2500" dirty="0"/>
              <a:t>Lord Curzon, the British Foreign Secretary, writing in 1919</a:t>
            </a:r>
          </a:p>
        </p:txBody>
      </p:sp>
      <p:sp>
        <p:nvSpPr>
          <p:cNvPr id="32" name="TextBox 31">
            <a:extLst>
              <a:ext uri="{FF2B5EF4-FFF2-40B4-BE49-F238E27FC236}">
                <a16:creationId xmlns:a16="http://schemas.microsoft.com/office/drawing/2014/main" id="{2EFAE173-40D8-AB4D-803A-CBD22A73BAD4}"/>
              </a:ext>
            </a:extLst>
          </p:cNvPr>
          <p:cNvSpPr txBox="1"/>
          <p:nvPr/>
        </p:nvSpPr>
        <p:spPr>
          <a:xfrm>
            <a:off x="589915" y="6585733"/>
            <a:ext cx="16690696" cy="4401205"/>
          </a:xfrm>
          <a:prstGeom prst="rect">
            <a:avLst/>
          </a:prstGeom>
          <a:gradFill>
            <a:gsLst>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800" dirty="0"/>
              <a:t>"I used to go to the city to buy something, I used to stop at the bus stop which was run by the</a:t>
            </a:r>
          </a:p>
          <a:p>
            <a:r>
              <a:rPr lang="en-US" sz="2800" dirty="0"/>
              <a:t>(Anglo-Persian Oil) company. In the heat of the summer, 50 degrees Celsius. I used to stand in</a:t>
            </a:r>
          </a:p>
          <a:p>
            <a:r>
              <a:rPr lang="en-US" sz="2800" dirty="0"/>
              <a:t>that bus stop for nearly half an hour, a number of buses would come but because they had the</a:t>
            </a:r>
          </a:p>
          <a:p>
            <a:r>
              <a:rPr lang="en-US" sz="2800" dirty="0"/>
              <a:t>red tape meant only the British staff, I could not use that bus, I had to wait for the buses which</a:t>
            </a:r>
          </a:p>
          <a:p>
            <a:r>
              <a:rPr lang="en-US" sz="2800" dirty="0"/>
              <a:t>(were) allowed to take Iranians. There was a famous club in Abadan which the British staff</a:t>
            </a:r>
          </a:p>
          <a:p>
            <a:r>
              <a:rPr lang="en-US" sz="2800" dirty="0"/>
              <a:t>used. And there was a sign outside that club which said Dogs and Iranians are not allowed”</a:t>
            </a:r>
          </a:p>
          <a:p>
            <a:endParaRPr lang="en-US" sz="2800" dirty="0"/>
          </a:p>
          <a:p>
            <a:r>
              <a:rPr lang="en-US" sz="2500" dirty="0"/>
              <a:t>Paris Mina, an employee of the Anglo-Persian Oil Company, the company established by</a:t>
            </a:r>
          </a:p>
          <a:p>
            <a:r>
              <a:rPr lang="en-US" sz="2500" dirty="0"/>
              <a:t>Britain that would become crucial to British oil interests in Iran, on life in Abadan in the early</a:t>
            </a:r>
          </a:p>
          <a:p>
            <a:r>
              <a:rPr lang="en-US" sz="2500" dirty="0"/>
              <a:t>20th century</a:t>
            </a:r>
          </a:p>
        </p:txBody>
      </p:sp>
      <p:sp>
        <p:nvSpPr>
          <p:cNvPr id="44" name="Picture Placeholder 43">
            <a:extLst>
              <a:ext uri="{FF2B5EF4-FFF2-40B4-BE49-F238E27FC236}">
                <a16:creationId xmlns:a16="http://schemas.microsoft.com/office/drawing/2014/main" id="{0F17CC94-2767-6548-A1FF-6263C91FB3CE}"/>
              </a:ext>
            </a:extLst>
          </p:cNvPr>
          <p:cNvSpPr>
            <a:spLocks noGrp="1"/>
          </p:cNvSpPr>
          <p:nvPr>
            <p:ph type="pic" idx="3"/>
          </p:nvPr>
        </p:nvSpPr>
        <p:spPr>
          <a:xfrm>
            <a:off x="18925563" y="-123987"/>
            <a:ext cx="10916874" cy="14555832"/>
          </a:xfrm>
        </p:spPr>
      </p:sp>
      <p:sp>
        <p:nvSpPr>
          <p:cNvPr id="45" name="TextBox 44">
            <a:extLst>
              <a:ext uri="{FF2B5EF4-FFF2-40B4-BE49-F238E27FC236}">
                <a16:creationId xmlns:a16="http://schemas.microsoft.com/office/drawing/2014/main" id="{68248AC8-37CA-DF4C-9F99-009793DDB460}"/>
              </a:ext>
            </a:extLst>
          </p:cNvPr>
          <p:cNvSpPr txBox="1"/>
          <p:nvPr/>
        </p:nvSpPr>
        <p:spPr>
          <a:xfrm>
            <a:off x="19279892" y="1549831"/>
            <a:ext cx="4711484" cy="5262979"/>
          </a:xfrm>
          <a:prstGeom prst="rect">
            <a:avLst/>
          </a:prstGeom>
          <a:noFill/>
        </p:spPr>
        <p:txBody>
          <a:bodyPr wrap="square" rtlCol="0">
            <a:spAutoFit/>
          </a:bodyPr>
          <a:lstStyle/>
          <a:p>
            <a:r>
              <a:rPr lang="en-US" sz="2800" dirty="0"/>
              <a:t>Both these sources are about oil fields in Iraq.</a:t>
            </a:r>
          </a:p>
          <a:p>
            <a:endParaRPr lang="en-US" sz="2800" dirty="0"/>
          </a:p>
          <a:p>
            <a:pPr marL="342900" indent="-342900">
              <a:buAutoNum type="arabicParenR"/>
            </a:pPr>
            <a:r>
              <a:rPr lang="en-US" sz="2800" dirty="0"/>
              <a:t>How are the sources similar ?</a:t>
            </a:r>
          </a:p>
          <a:p>
            <a:pPr marL="342900" indent="-342900">
              <a:buAutoNum type="arabicParenR"/>
            </a:pPr>
            <a:endParaRPr lang="en-US" sz="2800" dirty="0"/>
          </a:p>
          <a:p>
            <a:pPr marL="342900" indent="-342900">
              <a:buAutoNum type="arabicParenR"/>
            </a:pPr>
            <a:r>
              <a:rPr lang="en-US" sz="2800" dirty="0"/>
              <a:t>How are the sources different?</a:t>
            </a:r>
          </a:p>
          <a:p>
            <a:pPr marL="342900" indent="-342900">
              <a:buAutoNum type="arabicParenR"/>
            </a:pPr>
            <a:endParaRPr lang="en-US" sz="2800" dirty="0"/>
          </a:p>
          <a:p>
            <a:pPr marL="342900" indent="-342900">
              <a:buAutoNum type="arabicParenR"/>
            </a:pPr>
            <a:r>
              <a:rPr lang="en-US" sz="2800" dirty="0"/>
              <a:t>How does Lord Curzon’s letter help us understand Paris Mina’s memoir?</a:t>
            </a:r>
          </a:p>
        </p:txBody>
      </p:sp>
    </p:spTree>
    <p:extLst>
      <p:ext uri="{BB962C8B-B14F-4D97-AF65-F5344CB8AC3E}">
        <p14:creationId xmlns:p14="http://schemas.microsoft.com/office/powerpoint/2010/main" val="76754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group of men in suits&#10;&#10;Description automatically generated with medium confidence">
            <a:extLst>
              <a:ext uri="{FF2B5EF4-FFF2-40B4-BE49-F238E27FC236}">
                <a16:creationId xmlns:a16="http://schemas.microsoft.com/office/drawing/2014/main" id="{0CDF157C-764B-114C-AC13-3F58F755F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112" y="2946400"/>
            <a:ext cx="9383688" cy="8949567"/>
          </a:xfrm>
          <a:prstGeom prst="rect">
            <a:avLst/>
          </a:prstGeom>
        </p:spPr>
      </p:pic>
      <p:sp>
        <p:nvSpPr>
          <p:cNvPr id="35" name="TextBox 34">
            <a:extLst>
              <a:ext uri="{FF2B5EF4-FFF2-40B4-BE49-F238E27FC236}">
                <a16:creationId xmlns:a16="http://schemas.microsoft.com/office/drawing/2014/main" id="{9F330C2D-4CB6-6949-AA34-1A8ABD4E1AFB}"/>
              </a:ext>
            </a:extLst>
          </p:cNvPr>
          <p:cNvSpPr txBox="1"/>
          <p:nvPr/>
        </p:nvSpPr>
        <p:spPr>
          <a:xfrm>
            <a:off x="406400" y="1270000"/>
            <a:ext cx="8305800" cy="92025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200" i="1" dirty="0"/>
              <a:t>Finally, the three leaders [Stalin USSR, Roosevelt USA, Churchill UK] issued a</a:t>
            </a:r>
          </a:p>
          <a:p>
            <a:r>
              <a:rPr lang="en-US" sz="3200" i="1" dirty="0"/>
              <a:t>"Declaration of the Three Powers Regarding Iran." Within it, they thanked the</a:t>
            </a:r>
          </a:p>
          <a:p>
            <a:r>
              <a:rPr lang="en-US" sz="3200" i="1" dirty="0"/>
              <a:t>Iranian Government for its assistance in the war against Germany and</a:t>
            </a:r>
          </a:p>
          <a:p>
            <a:r>
              <a:rPr lang="en-US" sz="3200" i="1" dirty="0"/>
              <a:t>promised to provide it with economic assistance both during and after the war.</a:t>
            </a:r>
          </a:p>
          <a:p>
            <a:r>
              <a:rPr lang="en-US" sz="3200" i="1" dirty="0"/>
              <a:t>Most importantly, the U.S., British, and Soviet Governments stated that they all</a:t>
            </a:r>
          </a:p>
          <a:p>
            <a:r>
              <a:rPr lang="en-US" sz="3200" i="1" dirty="0"/>
              <a:t>shared a "desire for the maintenance of the independence, sovereignty, and</a:t>
            </a:r>
          </a:p>
          <a:p>
            <a:r>
              <a:rPr lang="en-US" sz="3200" i="1" dirty="0"/>
              <a:t>territorial integrity of Iran.”</a:t>
            </a:r>
          </a:p>
          <a:p>
            <a:endParaRPr lang="en-US" sz="3200" dirty="0"/>
          </a:p>
          <a:p>
            <a:endParaRPr lang="en-US" sz="3200" dirty="0"/>
          </a:p>
          <a:p>
            <a:r>
              <a:rPr lang="en-US" sz="2800" dirty="0"/>
              <a:t>Office of the Historian, Foreign Service Institute</a:t>
            </a:r>
          </a:p>
          <a:p>
            <a:r>
              <a:rPr lang="en-US" sz="2800" dirty="0"/>
              <a:t>United States Department of State</a:t>
            </a:r>
          </a:p>
          <a:p>
            <a:r>
              <a:rPr lang="en-US" sz="2800" dirty="0"/>
              <a:t>https://history.state.gov/milestones/1937-1945/tehran-conf</a:t>
            </a:r>
          </a:p>
        </p:txBody>
      </p:sp>
      <p:pic>
        <p:nvPicPr>
          <p:cNvPr id="38" name="Picture 37">
            <a:extLst>
              <a:ext uri="{FF2B5EF4-FFF2-40B4-BE49-F238E27FC236}">
                <a16:creationId xmlns:a16="http://schemas.microsoft.com/office/drawing/2014/main" id="{DA53242E-7BA3-2648-8262-4A249C073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112" y="12147550"/>
            <a:ext cx="9556376" cy="781050"/>
          </a:xfrm>
          <a:prstGeom prst="rect">
            <a:avLst/>
          </a:prstGeom>
        </p:spPr>
      </p:pic>
      <p:sp>
        <p:nvSpPr>
          <p:cNvPr id="40" name="TextBox 39">
            <a:extLst>
              <a:ext uri="{FF2B5EF4-FFF2-40B4-BE49-F238E27FC236}">
                <a16:creationId xmlns:a16="http://schemas.microsoft.com/office/drawing/2014/main" id="{AE3A2B46-7FD6-5C4D-AFA1-FE786DDE9550}"/>
              </a:ext>
            </a:extLst>
          </p:cNvPr>
          <p:cNvSpPr txBox="1"/>
          <p:nvPr/>
        </p:nvSpPr>
        <p:spPr>
          <a:xfrm>
            <a:off x="19075400" y="203200"/>
            <a:ext cx="5308600" cy="6124754"/>
          </a:xfrm>
          <a:prstGeom prst="rect">
            <a:avLst/>
          </a:prstGeom>
          <a:noFill/>
        </p:spPr>
        <p:txBody>
          <a:bodyPr wrap="square" rtlCol="0">
            <a:spAutoFit/>
          </a:bodyPr>
          <a:lstStyle/>
          <a:p>
            <a:r>
              <a:rPr lang="en-US" sz="2800" dirty="0"/>
              <a:t>Compare and contrast these two pieces of evidence about outside intervention in Iran.</a:t>
            </a:r>
          </a:p>
          <a:p>
            <a:endParaRPr lang="en-US" sz="2800" dirty="0"/>
          </a:p>
          <a:p>
            <a:pPr marL="514350" indent="-514350">
              <a:buAutoNum type="arabicParenR"/>
            </a:pPr>
            <a:r>
              <a:rPr lang="en-US" sz="2800" dirty="0"/>
              <a:t>What are the similarities?</a:t>
            </a:r>
          </a:p>
          <a:p>
            <a:endParaRPr lang="en-US" sz="2800" dirty="0"/>
          </a:p>
          <a:p>
            <a:r>
              <a:rPr lang="en-US" sz="2800" dirty="0"/>
              <a:t>2) What are the differences?</a:t>
            </a:r>
          </a:p>
          <a:p>
            <a:endParaRPr lang="en-US" sz="2800" dirty="0"/>
          </a:p>
          <a:p>
            <a:r>
              <a:rPr lang="en-US" sz="2800" dirty="0"/>
              <a:t>3) How had the the world changed in between the Teheran Conference in December 1943 and the coup against Mosaddeq in August 1953?</a:t>
            </a:r>
          </a:p>
        </p:txBody>
      </p:sp>
    </p:spTree>
    <p:extLst>
      <p:ext uri="{BB962C8B-B14F-4D97-AF65-F5344CB8AC3E}">
        <p14:creationId xmlns:p14="http://schemas.microsoft.com/office/powerpoint/2010/main" val="240175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522b09ea8f_0_0"/>
          <p:cNvSpPr txBox="1">
            <a:spLocks noGrp="1"/>
          </p:cNvSpPr>
          <p:nvPr>
            <p:ph type="title"/>
          </p:nvPr>
        </p:nvSpPr>
        <p:spPr>
          <a:xfrm>
            <a:off x="19166300" y="879525"/>
            <a:ext cx="4800300" cy="10327875"/>
          </a:xfrm>
          <a:prstGeom prst="rect">
            <a:avLst/>
          </a:prstGeom>
          <a:gradFill>
            <a:gsLst>
              <a:gs pos="67004">
                <a:srgbClr val="96D9FF"/>
              </a:gs>
              <a:gs pos="32019">
                <a:srgbClr val="C6EAFF"/>
              </a:gs>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solidFill>
              <a:srgbClr val="000000"/>
            </a:solidFill>
            <a:prstDash val="solid"/>
            <a:round/>
            <a:headEnd type="none" w="sm" len="sm"/>
            <a:tailEnd type="none" w="sm" len="sm"/>
          </a:ln>
        </p:spPr>
        <p:txBody>
          <a:bodyPr spcFirstLastPara="1" wrap="square" lIns="50800" tIns="50800" rIns="50800" bIns="50800" anchor="t" anchorCtr="0">
            <a:normAutofit/>
          </a:bodyPr>
          <a:lstStyle/>
          <a:p>
            <a:pPr marL="0" lvl="0" indent="0" algn="just" rtl="0">
              <a:spcBef>
                <a:spcPts val="0"/>
              </a:spcBef>
              <a:spcAft>
                <a:spcPts val="0"/>
              </a:spcAft>
              <a:buNone/>
            </a:pPr>
            <a:br>
              <a:rPr lang="en-US" sz="6700" b="1" dirty="0"/>
            </a:br>
            <a:r>
              <a:rPr lang="en-US" sz="6700" b="1" dirty="0"/>
              <a:t>Key Inquiry</a:t>
            </a:r>
            <a:br>
              <a:rPr lang="en-GB" sz="6700" dirty="0"/>
            </a:br>
            <a:endParaRPr sz="6700" dirty="0"/>
          </a:p>
          <a:p>
            <a:pPr marL="0" lvl="0" indent="0" rtl="0">
              <a:spcBef>
                <a:spcPts val="0"/>
              </a:spcBef>
              <a:spcAft>
                <a:spcPts val="0"/>
              </a:spcAft>
              <a:buNone/>
            </a:pPr>
            <a:r>
              <a:rPr lang="en-US" sz="5400" dirty="0"/>
              <a:t>What explains the  hostility and the current suspicion  between Iran and the United States?</a:t>
            </a:r>
            <a:br>
              <a:rPr lang="en-US" sz="5400" dirty="0"/>
            </a:br>
            <a:br>
              <a:rPr lang="en-US" sz="5400" dirty="0"/>
            </a:br>
            <a:br>
              <a:rPr lang="en-US" sz="5400" dirty="0"/>
            </a:br>
            <a:br>
              <a:rPr lang="en-US" sz="5400" dirty="0"/>
            </a:br>
            <a:r>
              <a:rPr lang="en-US" sz="5400" dirty="0"/>
              <a:t>Lesson 2</a:t>
            </a:r>
            <a:endParaRPr sz="5400" dirty="0"/>
          </a:p>
        </p:txBody>
      </p:sp>
      <p:pic>
        <p:nvPicPr>
          <p:cNvPr id="52" name="Google Shape;52;g1522b09ea8f_0_0"/>
          <p:cNvPicPr preferRelativeResize="0"/>
          <p:nvPr/>
        </p:nvPicPr>
        <p:blipFill>
          <a:blip r:embed="rId3">
            <a:alphaModFix amt="48000"/>
            <a:extLst>
              <a:ext uri="{28A0092B-C50C-407E-A947-70E740481C1C}">
                <a14:useLocalDpi xmlns:a14="http://schemas.microsoft.com/office/drawing/2010/main" val="0"/>
              </a:ext>
            </a:extLst>
          </a:blip>
          <a:stretch>
            <a:fillRect/>
          </a:stretch>
        </p:blipFill>
        <p:spPr>
          <a:xfrm>
            <a:off x="405075" y="879525"/>
            <a:ext cx="17967149" cy="11956950"/>
          </a:xfrm>
          <a:prstGeom prst="rect">
            <a:avLst/>
          </a:prstGeom>
          <a:noFill/>
          <a:ln>
            <a:noFill/>
          </a:ln>
        </p:spPr>
      </p:pic>
    </p:spTree>
    <p:extLst>
      <p:ext uri="{BB962C8B-B14F-4D97-AF65-F5344CB8AC3E}">
        <p14:creationId xmlns:p14="http://schemas.microsoft.com/office/powerpoint/2010/main" val="99251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1009">
              <a:srgbClr val="BAE6FF"/>
            </a:gs>
            <a:gs pos="67004">
              <a:srgbClr val="96D9FF"/>
            </a:gs>
            <a:gs pos="32019">
              <a:srgbClr val="C6EAFF"/>
            </a:gs>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7B498B6-3A5F-AA47-9B2A-9C176B3B0829}"/>
              </a:ext>
            </a:extLst>
          </p:cNvPr>
          <p:cNvSpPr>
            <a:spLocks noGrp="1"/>
          </p:cNvSpPr>
          <p:nvPr>
            <p:ph type="pic" idx="3"/>
          </p:nvPr>
        </p:nvSpPr>
        <p:spPr>
          <a:xfrm>
            <a:off x="18745200" y="-407266"/>
            <a:ext cx="5638800" cy="14123266"/>
          </a:xfrm>
        </p:spPr>
      </p:sp>
      <p:graphicFrame>
        <p:nvGraphicFramePr>
          <p:cNvPr id="6" name="Chart 5">
            <a:extLst>
              <a:ext uri="{FF2B5EF4-FFF2-40B4-BE49-F238E27FC236}">
                <a16:creationId xmlns:a16="http://schemas.microsoft.com/office/drawing/2014/main" id="{7FA40A32-7996-4A4C-9AEF-C7C09ABE0382}"/>
              </a:ext>
            </a:extLst>
          </p:cNvPr>
          <p:cNvGraphicFramePr/>
          <p:nvPr>
            <p:extLst>
              <p:ext uri="{D42A27DB-BD31-4B8C-83A1-F6EECF244321}">
                <p14:modId xmlns:p14="http://schemas.microsoft.com/office/powerpoint/2010/main" val="140254620"/>
              </p:ext>
            </p:extLst>
          </p:nvPr>
        </p:nvGraphicFramePr>
        <p:xfrm>
          <a:off x="940655" y="1203761"/>
          <a:ext cx="17427388" cy="1130847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4463744-934C-D748-80FD-F0D3A7817FC4}"/>
              </a:ext>
            </a:extLst>
          </p:cNvPr>
          <p:cNvSpPr txBox="1"/>
          <p:nvPr/>
        </p:nvSpPr>
        <p:spPr>
          <a:xfrm>
            <a:off x="19365687" y="914399"/>
            <a:ext cx="4474028" cy="7848302"/>
          </a:xfrm>
          <a:prstGeom prst="rect">
            <a:avLst/>
          </a:prstGeom>
          <a:noFill/>
        </p:spPr>
        <p:txBody>
          <a:bodyPr wrap="square" rtlCol="0">
            <a:spAutoFit/>
          </a:bodyPr>
          <a:lstStyle/>
          <a:p>
            <a:r>
              <a:rPr lang="en-US" sz="3600" dirty="0"/>
              <a:t>Working in pairs, think about the key events which affected the relationship between Iran and the USA.</a:t>
            </a:r>
          </a:p>
          <a:p>
            <a:r>
              <a:rPr lang="en-US" sz="3600" dirty="0"/>
              <a:t>Ask yourselves, ‘did an event improve relations or make them worse?’ </a:t>
            </a:r>
          </a:p>
          <a:p>
            <a:r>
              <a:rPr lang="en-US" sz="3600" dirty="0"/>
              <a:t>Draw this  as a line on a chart and compare your chart with other students.</a:t>
            </a:r>
          </a:p>
        </p:txBody>
      </p:sp>
    </p:spTree>
    <p:extLst>
      <p:ext uri="{BB962C8B-B14F-4D97-AF65-F5344CB8AC3E}">
        <p14:creationId xmlns:p14="http://schemas.microsoft.com/office/powerpoint/2010/main" val="183223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522b09ea8f_0_5"/>
          <p:cNvSpPr txBox="1"/>
          <p:nvPr/>
        </p:nvSpPr>
        <p:spPr>
          <a:xfrm>
            <a:off x="251100" y="251100"/>
            <a:ext cx="13276500" cy="7369679"/>
          </a:xfrm>
          <a:prstGeom prst="rect">
            <a:avLst/>
          </a:prstGeom>
          <a:gradFill>
            <a:gsLst>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800" dirty="0">
                <a:solidFill>
                  <a:schemeClr val="dk1"/>
                </a:solidFill>
              </a:rPr>
              <a:t>“</a:t>
            </a:r>
            <a:r>
              <a:rPr lang="en-US" sz="3800" i="1" dirty="0">
                <a:solidFill>
                  <a:schemeClr val="dk1"/>
                </a:solidFill>
              </a:rPr>
              <a:t>The shameful so-called White Revolution which in a single day caused 15,000 Muslims to be killed by tanks and machine guns, has made the fate of our people even bleaker. In many of our cities and most of our villages, there are no doctors or medicine. {...}Most catastrophic of all, the 2,500th anniversary of the founding of the monarchy. Let the world know that these celebrations have nothing to do with the noble, Muslim people of Iran. All those who take part are traitors to Islam…</a:t>
            </a:r>
            <a:r>
              <a:rPr lang="en-US" sz="3800" dirty="0">
                <a:solidFill>
                  <a:schemeClr val="dk1"/>
                </a:solidFill>
              </a:rPr>
              <a:t>”</a:t>
            </a:r>
            <a:endParaRPr sz="3800" dirty="0">
              <a:solidFill>
                <a:schemeClr val="dk1"/>
              </a:solidFill>
            </a:endParaRPr>
          </a:p>
          <a:p>
            <a:pPr marL="0" lvl="0" indent="0" algn="l" rtl="0">
              <a:lnSpc>
                <a:spcPct val="115000"/>
              </a:lnSpc>
              <a:spcBef>
                <a:spcPts val="0"/>
              </a:spcBef>
              <a:spcAft>
                <a:spcPts val="0"/>
              </a:spcAft>
              <a:buNone/>
            </a:pPr>
            <a:r>
              <a:rPr lang="en-US" sz="3200" dirty="0">
                <a:solidFill>
                  <a:schemeClr val="dk1"/>
                </a:solidFill>
              </a:rPr>
              <a:t> </a:t>
            </a:r>
            <a:r>
              <a:rPr lang="en-US" sz="2500" dirty="0">
                <a:solidFill>
                  <a:schemeClr val="dk1"/>
                </a:solidFill>
              </a:rPr>
              <a:t>Ayatollah Khomeini, right, to his followers in Iran following his exile in Nov 1964 https://www.youtube.com/watch?v=oXW9Q5HPzDA&amp;t=308s</a:t>
            </a:r>
            <a:endParaRPr sz="2500" dirty="0">
              <a:solidFill>
                <a:schemeClr val="dk1"/>
              </a:solidFill>
            </a:endParaRPr>
          </a:p>
        </p:txBody>
      </p:sp>
      <p:sp>
        <p:nvSpPr>
          <p:cNvPr id="58" name="Google Shape;58;g1522b09ea8f_0_5"/>
          <p:cNvSpPr txBox="1"/>
          <p:nvPr/>
        </p:nvSpPr>
        <p:spPr>
          <a:xfrm>
            <a:off x="347217" y="8236627"/>
            <a:ext cx="13276500" cy="3524011"/>
          </a:xfrm>
          <a:prstGeom prst="rect">
            <a:avLst/>
          </a:prstGeom>
          <a:gradFill>
            <a:gsLst>
              <a:gs pos="32019">
                <a:srgbClr val="C6EAFF"/>
              </a:gs>
              <a:gs pos="50986">
                <a:srgbClr val="ACE1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en-US" sz="3200" i="1" dirty="0">
                <a:solidFill>
                  <a:srgbClr val="202122"/>
                </a:solidFill>
                <a:highlight>
                  <a:srgbClr val="FFFFFF"/>
                </a:highlight>
              </a:rPr>
              <a:t> I will frankly confess that I was convinced that God had ordained me to do certain things for the service of my nation, things that perhaps could not be done by anyone else. In whatever I have done and whatever I do in the future, I consider myself as an agent of the will of God.”</a:t>
            </a:r>
          </a:p>
          <a:p>
            <a:pPr marL="0" lvl="0" indent="0" algn="l" rtl="0">
              <a:spcBef>
                <a:spcPts val="0"/>
              </a:spcBef>
              <a:spcAft>
                <a:spcPts val="0"/>
              </a:spcAft>
              <a:buNone/>
            </a:pPr>
            <a:endParaRPr sz="3200" i="1" dirty="0">
              <a:solidFill>
                <a:srgbClr val="202122"/>
              </a:solidFill>
              <a:highlight>
                <a:srgbClr val="FFFFFF"/>
              </a:highlight>
            </a:endParaRPr>
          </a:p>
          <a:p>
            <a:pPr marL="0" lvl="0" indent="0" algn="l" rtl="0">
              <a:spcBef>
                <a:spcPts val="0"/>
              </a:spcBef>
              <a:spcAft>
                <a:spcPts val="0"/>
              </a:spcAft>
              <a:buNone/>
            </a:pPr>
            <a:endParaRPr sz="3200" i="1" dirty="0">
              <a:solidFill>
                <a:srgbClr val="202122"/>
              </a:solidFill>
              <a:highlight>
                <a:srgbClr val="FFFFFF"/>
              </a:highlight>
            </a:endParaRPr>
          </a:p>
          <a:p>
            <a:pPr marL="0" lvl="0" indent="0" algn="l" rtl="0">
              <a:spcBef>
                <a:spcPts val="0"/>
              </a:spcBef>
              <a:spcAft>
                <a:spcPts val="0"/>
              </a:spcAft>
              <a:buNone/>
            </a:pPr>
            <a:r>
              <a:rPr lang="en-US" sz="2500" i="1" dirty="0">
                <a:solidFill>
                  <a:srgbClr val="202122"/>
                </a:solidFill>
                <a:highlight>
                  <a:srgbClr val="FFFFFF"/>
                </a:highlight>
              </a:rPr>
              <a:t>https://en.wikiquote.org/wiki/Mohammad_Reza_Pahlavi#On_Iranian_history</a:t>
            </a:r>
            <a:endParaRPr sz="2500" i="1" dirty="0">
              <a:solidFill>
                <a:srgbClr val="202122"/>
              </a:solidFill>
              <a:highlight>
                <a:srgbClr val="FFFFFF"/>
              </a:highlight>
            </a:endParaRPr>
          </a:p>
        </p:txBody>
      </p:sp>
      <p:pic>
        <p:nvPicPr>
          <p:cNvPr id="59" name="Google Shape;59;g1522b09ea8f_0_5"/>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13793625" y="6975825"/>
            <a:ext cx="4912875" cy="6206599"/>
          </a:xfrm>
          <a:prstGeom prst="rect">
            <a:avLst/>
          </a:prstGeom>
          <a:noFill/>
          <a:ln>
            <a:noFill/>
          </a:ln>
        </p:spPr>
      </p:pic>
      <p:pic>
        <p:nvPicPr>
          <p:cNvPr id="60" name="Google Shape;60;g1522b09ea8f_0_5"/>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13956238" y="251100"/>
            <a:ext cx="4285925" cy="6402876"/>
          </a:xfrm>
          <a:prstGeom prst="rect">
            <a:avLst/>
          </a:prstGeom>
          <a:noFill/>
          <a:ln>
            <a:noFill/>
          </a:ln>
        </p:spPr>
      </p:pic>
      <p:sp>
        <p:nvSpPr>
          <p:cNvPr id="61" name="Google Shape;61;g1522b09ea8f_0_5"/>
          <p:cNvSpPr txBox="1"/>
          <p:nvPr/>
        </p:nvSpPr>
        <p:spPr>
          <a:xfrm>
            <a:off x="19240050" y="690500"/>
            <a:ext cx="4285800" cy="10158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3600" dirty="0">
                <a:latin typeface="Helvetica Neue"/>
                <a:ea typeface="Helvetica Neue"/>
                <a:cs typeface="Helvetica Neue"/>
                <a:sym typeface="Helvetica Neue"/>
              </a:rPr>
              <a:t>Activity 1: </a:t>
            </a:r>
            <a:endParaRPr sz="3600" dirty="0">
              <a:latin typeface="Helvetica Neue"/>
              <a:ea typeface="Helvetica Neue"/>
              <a:cs typeface="Helvetica Neue"/>
              <a:sym typeface="Helvetica Neue"/>
            </a:endParaRPr>
          </a:p>
          <a:p>
            <a:pPr marL="0" lvl="0" indent="0" algn="l" rtl="0">
              <a:spcBef>
                <a:spcPts val="0"/>
              </a:spcBef>
              <a:spcAft>
                <a:spcPts val="0"/>
              </a:spcAft>
              <a:buNone/>
            </a:pPr>
            <a:r>
              <a:rPr lang="en-US" sz="3600" dirty="0">
                <a:latin typeface="Helvetica Neue"/>
                <a:ea typeface="Helvetica Neue"/>
                <a:cs typeface="Helvetica Neue"/>
                <a:sym typeface="Helvetica Neue"/>
              </a:rPr>
              <a:t>These are two of the figures who defined Iran’s history in the 20th century. </a:t>
            </a:r>
            <a:endParaRPr sz="3600" dirty="0">
              <a:latin typeface="Helvetica Neue"/>
              <a:ea typeface="Helvetica Neue"/>
              <a:cs typeface="Helvetica Neue"/>
              <a:sym typeface="Helvetica Neue"/>
            </a:endParaRPr>
          </a:p>
          <a:p>
            <a:pPr marL="0" lvl="0" indent="0" algn="l" rtl="0">
              <a:spcBef>
                <a:spcPts val="0"/>
              </a:spcBef>
              <a:spcAft>
                <a:spcPts val="0"/>
              </a:spcAft>
              <a:buNone/>
            </a:pPr>
            <a:r>
              <a:rPr lang="en-US" sz="3600" dirty="0">
                <a:latin typeface="Helvetica Neue"/>
                <a:ea typeface="Helvetica Neue"/>
                <a:cs typeface="Helvetica Neue"/>
                <a:sym typeface="Helvetica Neue"/>
              </a:rPr>
              <a:t>1) What can you learn about their vision for how Iran should be governed?</a:t>
            </a:r>
            <a:endParaRPr sz="3600" dirty="0">
              <a:latin typeface="Helvetica Neue"/>
              <a:ea typeface="Helvetica Neue"/>
              <a:cs typeface="Helvetica Neue"/>
              <a:sym typeface="Helvetica Neue"/>
            </a:endParaRPr>
          </a:p>
          <a:p>
            <a:pPr marL="0" lvl="0" indent="0" algn="l" rtl="0">
              <a:spcBef>
                <a:spcPts val="0"/>
              </a:spcBef>
              <a:spcAft>
                <a:spcPts val="0"/>
              </a:spcAft>
              <a:buNone/>
            </a:pPr>
            <a:r>
              <a:rPr lang="en-US" sz="3600" dirty="0">
                <a:latin typeface="Helvetica Neue"/>
                <a:ea typeface="Helvetica Neue"/>
                <a:cs typeface="Helvetica Neue"/>
                <a:sym typeface="Helvetica Neue"/>
              </a:rPr>
              <a:t>2) What can you learn about Iran during the 1960s? </a:t>
            </a:r>
            <a:endParaRPr sz="3600" dirty="0">
              <a:latin typeface="Helvetica Neue"/>
              <a:ea typeface="Helvetica Neue"/>
              <a:cs typeface="Helvetica Neue"/>
              <a:sym typeface="Helvetica Neue"/>
            </a:endParaRPr>
          </a:p>
          <a:p>
            <a:pPr marL="0" lvl="0" indent="0" algn="l" rtl="0">
              <a:spcBef>
                <a:spcPts val="0"/>
              </a:spcBef>
              <a:spcAft>
                <a:spcPts val="0"/>
              </a:spcAft>
              <a:buNone/>
            </a:pPr>
            <a:r>
              <a:rPr lang="en-US" sz="3600" dirty="0">
                <a:latin typeface="Helvetica Neue"/>
                <a:ea typeface="Helvetica Neue"/>
                <a:cs typeface="Helvetica Neue"/>
                <a:sym typeface="Helvetica Neue"/>
              </a:rPr>
              <a:t>3) How are they similar?</a:t>
            </a:r>
            <a:endParaRPr sz="3600" dirty="0">
              <a:latin typeface="Helvetica Neue"/>
              <a:ea typeface="Helvetica Neue"/>
              <a:cs typeface="Helvetica Neue"/>
              <a:sym typeface="Helvetica Neue"/>
            </a:endParaRPr>
          </a:p>
          <a:p>
            <a:pPr marL="0" lvl="0" indent="0" algn="l" rtl="0">
              <a:spcBef>
                <a:spcPts val="0"/>
              </a:spcBef>
              <a:spcAft>
                <a:spcPts val="0"/>
              </a:spcAft>
              <a:buNone/>
            </a:pPr>
            <a:r>
              <a:rPr lang="en-US" sz="3600">
                <a:latin typeface="Helvetica Neue"/>
                <a:ea typeface="Helvetica Neue"/>
                <a:cs typeface="Helvetica Neue"/>
                <a:sym typeface="Helvetica Neue"/>
              </a:rPr>
              <a:t>4) </a:t>
            </a:r>
            <a:r>
              <a:rPr lang="en-US" sz="3600" dirty="0">
                <a:latin typeface="Helvetica Neue"/>
                <a:ea typeface="Helvetica Neue"/>
                <a:cs typeface="Helvetica Neue"/>
                <a:sym typeface="Helvetica Neue"/>
              </a:rPr>
              <a:t>How are they different?</a:t>
            </a:r>
            <a:endParaRPr sz="3600" dirty="0">
              <a:latin typeface="Helvetica Neue"/>
              <a:ea typeface="Helvetica Neue"/>
              <a:cs typeface="Helvetica Neue"/>
              <a:sym typeface="Helvetica Neue"/>
            </a:endParaRPr>
          </a:p>
        </p:txBody>
      </p:sp>
      <p:sp>
        <p:nvSpPr>
          <p:cNvPr id="62" name="Google Shape;62;g1522b09ea8f_0_5"/>
          <p:cNvSpPr txBox="1"/>
          <p:nvPr/>
        </p:nvSpPr>
        <p:spPr>
          <a:xfrm>
            <a:off x="11620200" y="21322175"/>
            <a:ext cx="19566300" cy="4002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0C771F1D-E40B-6E47-B4B7-B64922690934}"/>
              </a:ext>
            </a:extLst>
          </p:cNvPr>
          <p:cNvSpPr txBox="1"/>
          <p:nvPr/>
        </p:nvSpPr>
        <p:spPr>
          <a:xfrm>
            <a:off x="1410346" y="10755824"/>
            <a:ext cx="243978" cy="307777"/>
          </a:xfrm>
          <a:prstGeom prst="rect">
            <a:avLst/>
          </a:prstGeom>
          <a:noFill/>
        </p:spPr>
        <p:txBody>
          <a:bodyPr wrap="none" rtlCol="0">
            <a:spAutoFit/>
          </a:bodyPr>
          <a:lstStyle/>
          <a:p>
            <a:r>
              <a:rPr lang="en-US" i="1" dirty="0">
                <a:solidFill>
                  <a:srgbClr val="202122"/>
                </a:solidFill>
                <a:highlight>
                  <a:srgbClr val="FFFFFF"/>
                </a:highlight>
              </a:rPr>
              <a:t>“</a:t>
            </a:r>
            <a:endParaRPr lang="en-US" dirty="0"/>
          </a:p>
        </p:txBody>
      </p:sp>
      <p:sp>
        <p:nvSpPr>
          <p:cNvPr id="3" name="TextBox 2">
            <a:extLst>
              <a:ext uri="{FF2B5EF4-FFF2-40B4-BE49-F238E27FC236}">
                <a16:creationId xmlns:a16="http://schemas.microsoft.com/office/drawing/2014/main" id="{3818D872-B5E4-9C4D-B215-9D29C75E1A98}"/>
              </a:ext>
            </a:extLst>
          </p:cNvPr>
          <p:cNvSpPr txBox="1"/>
          <p:nvPr/>
        </p:nvSpPr>
        <p:spPr>
          <a:xfrm>
            <a:off x="2355742" y="12522631"/>
            <a:ext cx="7578672" cy="954107"/>
          </a:xfrm>
          <a:prstGeom prst="rect">
            <a:avLst/>
          </a:prstGeom>
          <a:noFill/>
        </p:spPr>
        <p:txBody>
          <a:bodyPr wrap="square" rtlCol="0">
            <a:spAutoFit/>
          </a:bodyPr>
          <a:lstStyle/>
          <a:p>
            <a:r>
              <a:rPr lang="en-US" i="1" dirty="0">
                <a:solidFill>
                  <a:srgbClr val="202122"/>
                </a:solidFill>
                <a:highlight>
                  <a:srgbClr val="FFFFFF"/>
                </a:highlight>
              </a:rPr>
              <a:t>I will frankly confess that I was convinced that God had ordained me to do certain things for the service of my nation, things that perhaps could not be done by anyone else. In whatever I have done and whatever I do in the future, I consider myself as an agent of the will of God.”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4A23795D-3CDF-BA40-B2CE-ADEFEE64F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81" y="0"/>
            <a:ext cx="9764937" cy="9111916"/>
          </a:xfrm>
          <a:prstGeom prst="rect">
            <a:avLst/>
          </a:prstGeom>
        </p:spPr>
      </p:pic>
      <p:pic>
        <p:nvPicPr>
          <p:cNvPr id="13" name="Picture Placeholder 12" descr="Diagram&#10;&#10;Description automatically generated with medium confidence">
            <a:extLst>
              <a:ext uri="{FF2B5EF4-FFF2-40B4-BE49-F238E27FC236}">
                <a16:creationId xmlns:a16="http://schemas.microsoft.com/office/drawing/2014/main" id="{6D89A9F7-7729-4E46-BB2E-F90614413BAF}"/>
              </a:ext>
            </a:extLst>
          </p:cNvPr>
          <p:cNvPicPr>
            <a:picLocks noGrp="1" noChangeAspect="1"/>
          </p:cNvPicPr>
          <p:nvPr>
            <p:ph type="pic" idx="3"/>
          </p:nvPr>
        </p:nvPicPr>
        <p:blipFill>
          <a:blip r:embed="rId3" cstate="screen">
            <a:extLst>
              <a:ext uri="{28A0092B-C50C-407E-A947-70E740481C1C}">
                <a14:useLocalDpi xmlns:a14="http://schemas.microsoft.com/office/drawing/2010/main" val="0"/>
              </a:ext>
            </a:extLst>
          </a:blip>
          <a:srcRect/>
          <a:stretch>
            <a:fillRect/>
          </a:stretch>
        </p:blipFill>
        <p:spPr>
          <a:xfrm>
            <a:off x="10266946" y="298587"/>
            <a:ext cx="8282385" cy="11043181"/>
          </a:xfrm>
        </p:spPr>
      </p:pic>
      <p:sp>
        <p:nvSpPr>
          <p:cNvPr id="14" name="TextBox 13">
            <a:extLst>
              <a:ext uri="{FF2B5EF4-FFF2-40B4-BE49-F238E27FC236}">
                <a16:creationId xmlns:a16="http://schemas.microsoft.com/office/drawing/2014/main" id="{890CAAAD-5366-1C43-9008-6A225FC362AE}"/>
              </a:ext>
            </a:extLst>
          </p:cNvPr>
          <p:cNvSpPr txBox="1"/>
          <p:nvPr/>
        </p:nvSpPr>
        <p:spPr>
          <a:xfrm>
            <a:off x="19074063" y="449179"/>
            <a:ext cx="4908884" cy="8710077"/>
          </a:xfrm>
          <a:prstGeom prst="rect">
            <a:avLst/>
          </a:prstGeom>
          <a:noFill/>
        </p:spPr>
        <p:txBody>
          <a:bodyPr wrap="square" rtlCol="0">
            <a:spAutoFit/>
          </a:bodyPr>
          <a:lstStyle/>
          <a:p>
            <a:r>
              <a:rPr lang="en-US" sz="2800" dirty="0"/>
              <a:t>Here are two different views of Iranian and US ambitions to increase their influence over other countries.</a:t>
            </a:r>
          </a:p>
          <a:p>
            <a:endParaRPr lang="en-US" sz="2800" dirty="0"/>
          </a:p>
          <a:p>
            <a:pPr marL="342900" indent="-342900">
              <a:buAutoNum type="arabicParenR"/>
            </a:pPr>
            <a:r>
              <a:rPr lang="en-US" sz="2800" dirty="0"/>
              <a:t> How are the two sources different?</a:t>
            </a:r>
          </a:p>
          <a:p>
            <a:pPr marL="342900" indent="-342900">
              <a:buAutoNum type="arabicParenR"/>
            </a:pPr>
            <a:endParaRPr lang="en-US" sz="2800" dirty="0"/>
          </a:p>
          <a:p>
            <a:pPr marL="342900" indent="-342900">
              <a:buAutoNum type="arabicParenR"/>
            </a:pPr>
            <a:r>
              <a:rPr lang="en-US" sz="2800" dirty="0"/>
              <a:t> How are the two sources similar?</a:t>
            </a:r>
          </a:p>
          <a:p>
            <a:pPr marL="342900" indent="-342900">
              <a:buAutoNum type="arabicParenR"/>
            </a:pPr>
            <a:endParaRPr lang="en-US" sz="2800" dirty="0"/>
          </a:p>
          <a:p>
            <a:pPr marL="342900" indent="-342900">
              <a:buAutoNum type="arabicParenR"/>
            </a:pPr>
            <a:endParaRPr lang="en-US" sz="2800" dirty="0"/>
          </a:p>
          <a:p>
            <a:pPr marL="342900" indent="-342900">
              <a:buAutoNum type="arabicParenR"/>
            </a:pPr>
            <a:r>
              <a:rPr lang="en-US" sz="2800" dirty="0"/>
              <a:t> What might explain the different conclusion drawn by each source </a:t>
            </a:r>
          </a:p>
          <a:p>
            <a:pPr marL="342900" indent="-342900">
              <a:buAutoNum type="arabicParenR"/>
            </a:pPr>
            <a:endParaRPr lang="en-US" sz="2800" dirty="0"/>
          </a:p>
          <a:p>
            <a:pPr marL="342900" indent="-342900">
              <a:buFont typeface="Arial"/>
              <a:buAutoNum type="arabicParenR"/>
            </a:pPr>
            <a:r>
              <a:rPr lang="en-US" sz="2800" dirty="0"/>
              <a:t> Are cartoons credible and reliable sources of evidence?</a:t>
            </a:r>
          </a:p>
          <a:p>
            <a:pPr marL="342900" indent="-342900">
              <a:buAutoNum type="arabicParenR"/>
            </a:pPr>
            <a:endParaRPr lang="en-US" sz="2800" dirty="0"/>
          </a:p>
        </p:txBody>
      </p:sp>
    </p:spTree>
    <p:extLst>
      <p:ext uri="{BB962C8B-B14F-4D97-AF65-F5344CB8AC3E}">
        <p14:creationId xmlns:p14="http://schemas.microsoft.com/office/powerpoint/2010/main" val="3041760598"/>
      </p:ext>
    </p:extLst>
  </p:cSld>
  <p:clrMapOvr>
    <a:masterClrMapping/>
  </p:clrMapOvr>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1376</Words>
  <Application>Microsoft Office PowerPoint</Application>
  <PresentationFormat>Custom</PresentationFormat>
  <Paragraphs>146</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Abadi</vt:lpstr>
      <vt:lpstr>Wingdings</vt:lpstr>
      <vt:lpstr>Helvetica Neue Medium</vt:lpstr>
      <vt:lpstr>Helvetica Neue</vt:lpstr>
      <vt:lpstr>21_BasicWhite</vt:lpstr>
      <vt:lpstr>PowerPoint Presentation</vt:lpstr>
      <vt:lpstr> Key Inquiry   What explains the  hostility and the current suspicion  between Iran and the United States?   Lesson 1</vt:lpstr>
      <vt:lpstr>PowerPoint Presentation</vt:lpstr>
      <vt:lpstr>PowerPoint Presentation</vt:lpstr>
      <vt:lpstr>PowerPoint Presentation</vt:lpstr>
      <vt:lpstr> Key Inquiry  What explains the  hostility and the current suspicion  between Iran and the United States?    Lesson 2</vt:lpstr>
      <vt:lpstr>PowerPoint Presentation</vt:lpstr>
      <vt:lpstr>PowerPoint Presentation</vt:lpstr>
      <vt:lpstr>PowerPoint Presentation</vt:lpstr>
      <vt:lpstr> Key Inquiry   What explains the  hostility and the current suspicion  between Iran and the United States?   Lesson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Gillen</cp:lastModifiedBy>
  <cp:revision>11</cp:revision>
  <dcterms:modified xsi:type="dcterms:W3CDTF">2023-03-28T09:09:00Z</dcterms:modified>
</cp:coreProperties>
</file>