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64" r:id="rId2"/>
    <p:sldId id="262" r:id="rId3"/>
    <p:sldId id="258" r:id="rId4"/>
    <p:sldId id="260" r:id="rId5"/>
    <p:sldId id="301" r:id="rId6"/>
    <p:sldId id="283" r:id="rId7"/>
  </p:sldIdLst>
  <p:sldSz cx="24384000" cy="13716000"/>
  <p:notesSz cx="6858000" cy="9144000"/>
  <p:embeddedFontLst>
    <p:embeddedFont>
      <p:font typeface="Calibri" panose="020F0502020204030204" pitchFamily="34" charset="0"/>
      <p:regular r:id="rId9"/>
      <p:bold r:id="rId10"/>
      <p:italic r:id="rId11"/>
      <p:boldItalic r:id="rId12"/>
    </p:embeddedFont>
    <p:embeddedFont>
      <p:font typeface="Helvetica Neue" panose="020B060402020202020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PRJXAkYNM7eobtBDZIE06pkyH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0"/>
    <p:restoredTop sz="94713"/>
  </p:normalViewPr>
  <p:slideViewPr>
    <p:cSldViewPr snapToGrid="0" snapToObjects="1">
      <p:cViewPr varScale="1">
        <p:scale>
          <a:sx n="31" d="100"/>
          <a:sy n="31"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1522b09ea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1522b09ea8f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895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522b09ea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522b09ea8f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i="0" dirty="0"/>
          </a:p>
        </p:txBody>
      </p:sp>
    </p:spTree>
    <p:extLst>
      <p:ext uri="{BB962C8B-B14F-4D97-AF65-F5344CB8AC3E}">
        <p14:creationId xmlns:p14="http://schemas.microsoft.com/office/powerpoint/2010/main" val="406606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ype="tx">
  <p:cSld name="TITLE_AND_BODY">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4" name="Google Shape;14;p3"/>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 name="Google Shape;17;p4"/>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4"/>
          <p:cNvSpPr>
            <a:spLocks noGrp="1"/>
          </p:cNvSpPr>
          <p:nvPr>
            <p:ph type="pic" idx="3"/>
          </p:nvPr>
        </p:nvSpPr>
        <p:spPr>
          <a:xfrm>
            <a:off x="12192000" y="-407266"/>
            <a:ext cx="10916874" cy="14555832"/>
          </a:xfrm>
          <a:prstGeom prst="rect">
            <a:avLst/>
          </a:prstGeom>
          <a:noFill/>
          <a:ln>
            <a:noFill/>
          </a:ln>
        </p:spPr>
      </p:sp>
      <p:sp>
        <p:nvSpPr>
          <p:cNvPr id="19" name="Google Shape;19;p4"/>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0" name="Google Shape;20;p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3" name="Google Shape;23;p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 name="Google Shape;27;p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0" name="Google Shape;30;p7"/>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 name="Google Shape;31;p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
        <p:cNvGrpSpPr/>
        <p:nvPr/>
      </p:nvGrpSpPr>
      <p:grpSpPr>
        <a:xfrm>
          <a:off x="0" y="0"/>
          <a:ext cx="0" cy="0"/>
          <a:chOff x="0" y="0"/>
          <a:chExt cx="0" cy="0"/>
        </a:xfrm>
      </p:grpSpPr>
      <p:sp>
        <p:nvSpPr>
          <p:cNvPr id="33" name="Google Shape;33;p8"/>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 name="Google Shape;34;p8"/>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 name="Google Shape;35;p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6"/>
        <p:cNvGrpSpPr/>
        <p:nvPr/>
      </p:nvGrpSpPr>
      <p:grpSpPr>
        <a:xfrm>
          <a:off x="0" y="0"/>
          <a:ext cx="0" cy="0"/>
          <a:chOff x="0" y="0"/>
          <a:chExt cx="0" cy="0"/>
        </a:xfrm>
      </p:grpSpPr>
      <p:sp>
        <p:nvSpPr>
          <p:cNvPr id="37" name="Google Shape;37;p9"/>
          <p:cNvSpPr>
            <a:spLocks noGrp="1"/>
          </p:cNvSpPr>
          <p:nvPr>
            <p:ph type="pic" idx="2"/>
          </p:nvPr>
        </p:nvSpPr>
        <p:spPr>
          <a:xfrm>
            <a:off x="15760700" y="1016000"/>
            <a:ext cx="7439099" cy="5949678"/>
          </a:xfrm>
          <a:prstGeom prst="rect">
            <a:avLst/>
          </a:prstGeom>
          <a:noFill/>
          <a:ln>
            <a:noFill/>
          </a:ln>
        </p:spPr>
      </p:sp>
      <p:sp>
        <p:nvSpPr>
          <p:cNvPr id="38" name="Google Shape;38;p9"/>
          <p:cNvSpPr>
            <a:spLocks noGrp="1"/>
          </p:cNvSpPr>
          <p:nvPr>
            <p:ph type="pic" idx="3"/>
          </p:nvPr>
        </p:nvSpPr>
        <p:spPr>
          <a:xfrm>
            <a:off x="13500100" y="3978275"/>
            <a:ext cx="10439400" cy="12150181"/>
          </a:xfrm>
          <a:prstGeom prst="rect">
            <a:avLst/>
          </a:prstGeom>
          <a:noFill/>
          <a:ln>
            <a:noFill/>
          </a:ln>
        </p:spPr>
      </p:sp>
      <p:sp>
        <p:nvSpPr>
          <p:cNvPr id="39" name="Google Shape;39;p9"/>
          <p:cNvSpPr>
            <a:spLocks noGrp="1"/>
          </p:cNvSpPr>
          <p:nvPr>
            <p:ph type="pic" idx="4"/>
          </p:nvPr>
        </p:nvSpPr>
        <p:spPr>
          <a:xfrm>
            <a:off x="-139700" y="495300"/>
            <a:ext cx="16611600" cy="12458700"/>
          </a:xfrm>
          <a:prstGeom prst="rect">
            <a:avLst/>
          </a:prstGeom>
          <a:noFill/>
          <a:ln>
            <a:noFill/>
          </a:ln>
        </p:spPr>
      </p:sp>
      <p:sp>
        <p:nvSpPr>
          <p:cNvPr id="40" name="Google Shape;40;p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
        <p:nvSpPr>
          <p:cNvPr id="9" name="Google Shape;9;p2"/>
          <p:cNvSpPr/>
          <p:nvPr/>
        </p:nvSpPr>
        <p:spPr>
          <a:xfrm>
            <a:off x="18821400" y="0"/>
            <a:ext cx="5562600" cy="13716000"/>
          </a:xfrm>
          <a:prstGeom prst="rect">
            <a:avLst/>
          </a:prstGeom>
          <a:solidFill>
            <a:schemeClr val="lt1"/>
          </a:solidFill>
          <a:ln w="76200" cap="flat" cmpd="sng">
            <a:solidFill>
              <a:srgbClr val="35B2E4"/>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pic>
        <p:nvPicPr>
          <p:cNvPr id="10" name="Google Shape;10;p2" descr="Logo, company name&#10;&#10;Description automatically generated"/>
          <p:cNvPicPr preferRelativeResize="0"/>
          <p:nvPr/>
        </p:nvPicPr>
        <p:blipFill rotWithShape="1">
          <a:blip r:embed="rId9">
            <a:alphaModFix/>
          </a:blip>
          <a:srcRect t="37017" b="24034"/>
          <a:stretch/>
        </p:blipFill>
        <p:spPr>
          <a:xfrm>
            <a:off x="19108539" y="11729328"/>
            <a:ext cx="4988322" cy="1814343"/>
          </a:xfrm>
          <a:prstGeom prst="rect">
            <a:avLst/>
          </a:prstGeom>
          <a:noFill/>
          <a:ln>
            <a:noFill/>
          </a:ln>
        </p:spPr>
      </p:pic>
      <p:sp>
        <p:nvSpPr>
          <p:cNvPr id="11" name="Google Shape;11;p2"/>
          <p:cNvSpPr/>
          <p:nvPr/>
        </p:nvSpPr>
        <p:spPr>
          <a:xfrm>
            <a:off x="0" y="0"/>
            <a:ext cx="18821400" cy="13716000"/>
          </a:xfrm>
          <a:prstGeom prst="rect">
            <a:avLst/>
          </a:prstGeom>
          <a:solidFill>
            <a:schemeClr val="lt1"/>
          </a:solidFill>
          <a:ln w="76200" cap="flat" cmpd="sng">
            <a:solidFill>
              <a:srgbClr val="35B2E4"/>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0" i="0" u="none" strike="noStrike" cap="none" dirty="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g1522b09ea8f_0_0"/>
          <p:cNvSpPr txBox="1">
            <a:spLocks noGrp="1"/>
          </p:cNvSpPr>
          <p:nvPr>
            <p:ph type="title"/>
          </p:nvPr>
        </p:nvSpPr>
        <p:spPr>
          <a:xfrm>
            <a:off x="18905042" y="130575"/>
            <a:ext cx="5478958" cy="10776911"/>
          </a:xfrm>
          <a:prstGeom prst="rect">
            <a:avLst/>
          </a:prstGeom>
          <a:gradFill>
            <a:gsLst>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solidFill>
              <a:srgbClr val="000000"/>
            </a:solidFill>
            <a:prstDash val="solid"/>
            <a:round/>
            <a:headEnd type="none" w="sm" len="sm"/>
            <a:tailEnd type="none" w="sm" len="sm"/>
          </a:ln>
        </p:spPr>
        <p:txBody>
          <a:bodyPr spcFirstLastPara="1" wrap="square" lIns="50800" tIns="50800" rIns="50800" bIns="50800" anchor="t" anchorCtr="0">
            <a:normAutofit/>
          </a:bodyPr>
          <a:lstStyle/>
          <a:p>
            <a:pPr marL="0" lvl="0" indent="0" algn="just" rtl="0">
              <a:spcBef>
                <a:spcPts val="0"/>
              </a:spcBef>
              <a:spcAft>
                <a:spcPts val="0"/>
              </a:spcAft>
              <a:buNone/>
            </a:pPr>
            <a:br>
              <a:rPr lang="en-US" sz="6700" b="1" dirty="0"/>
            </a:br>
            <a:r>
              <a:rPr lang="en-US" sz="6700" b="1" dirty="0"/>
              <a:t>Key Inquiry</a:t>
            </a:r>
            <a:endParaRPr sz="6700" b="1" dirty="0"/>
          </a:p>
          <a:p>
            <a:pPr marL="0" lvl="0" indent="0" algn="ctr" rtl="0">
              <a:spcBef>
                <a:spcPts val="0"/>
              </a:spcBef>
              <a:spcAft>
                <a:spcPts val="0"/>
              </a:spcAft>
              <a:buNone/>
            </a:pPr>
            <a:br>
              <a:rPr lang="en-GB" sz="6700" dirty="0"/>
            </a:br>
            <a:endParaRPr sz="6700" dirty="0"/>
          </a:p>
          <a:p>
            <a:pPr marL="0" lvl="0" indent="0" rtl="0">
              <a:spcBef>
                <a:spcPts val="0"/>
              </a:spcBef>
              <a:spcAft>
                <a:spcPts val="0"/>
              </a:spcAft>
              <a:buNone/>
            </a:pPr>
            <a:r>
              <a:rPr lang="en-US" sz="6000" dirty="0"/>
              <a:t>What explains the current hostility between Sunni and </a:t>
            </a:r>
            <a:r>
              <a:rPr lang="en-US" sz="6000"/>
              <a:t>Shi’a</a:t>
            </a:r>
            <a:r>
              <a:rPr lang="en-US" sz="5400"/>
              <a:t>?</a:t>
            </a:r>
            <a:br>
              <a:rPr lang="en-US" sz="5400"/>
            </a:br>
            <a:br>
              <a:rPr lang="en-US" sz="5400"/>
            </a:br>
            <a:endParaRPr sz="5400" dirty="0"/>
          </a:p>
        </p:txBody>
      </p:sp>
      <p:pic>
        <p:nvPicPr>
          <p:cNvPr id="3" name="Picture 2" descr="A couple of women holding signs&#10;&#10;Description automatically generated with medium confidence">
            <a:extLst>
              <a:ext uri="{FF2B5EF4-FFF2-40B4-BE49-F238E27FC236}">
                <a16:creationId xmlns:a16="http://schemas.microsoft.com/office/drawing/2014/main" id="{73FE5BF9-A156-CA40-B2CE-F6AC425355BA}"/>
              </a:ext>
            </a:extLst>
          </p:cNvPr>
          <p:cNvPicPr>
            <a:picLocks noChangeAspect="1"/>
          </p:cNvPicPr>
          <p:nvPr/>
        </p:nvPicPr>
        <p:blipFill>
          <a:blip r:embed="rId3"/>
          <a:stretch>
            <a:fillRect/>
          </a:stretch>
        </p:blipFill>
        <p:spPr>
          <a:xfrm>
            <a:off x="653142" y="154187"/>
            <a:ext cx="17340943" cy="13561813"/>
          </a:xfrm>
          <a:prstGeom prst="rect">
            <a:avLst/>
          </a:prstGeom>
        </p:spPr>
      </p:pic>
    </p:spTree>
    <p:extLst>
      <p:ext uri="{BB962C8B-B14F-4D97-AF65-F5344CB8AC3E}">
        <p14:creationId xmlns:p14="http://schemas.microsoft.com/office/powerpoint/2010/main" val="329859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68248AC8-37CA-DF4C-9F99-009793DDB460}"/>
              </a:ext>
            </a:extLst>
          </p:cNvPr>
          <p:cNvSpPr txBox="1"/>
          <p:nvPr/>
        </p:nvSpPr>
        <p:spPr>
          <a:xfrm>
            <a:off x="19279892" y="1549831"/>
            <a:ext cx="4711484" cy="7048083"/>
          </a:xfrm>
          <a:prstGeom prst="rect">
            <a:avLst/>
          </a:prstGeom>
          <a:noFill/>
        </p:spPr>
        <p:txBody>
          <a:bodyPr wrap="square" rtlCol="0">
            <a:spAutoFit/>
          </a:bodyPr>
          <a:lstStyle/>
          <a:p>
            <a:r>
              <a:rPr lang="en-US" sz="3600" dirty="0"/>
              <a:t>Both these sources describe how attitudes of rulers to religious differences in their country</a:t>
            </a:r>
          </a:p>
          <a:p>
            <a:endParaRPr lang="en-US" sz="3600" dirty="0"/>
          </a:p>
          <a:p>
            <a:pPr marL="342900" indent="-342900">
              <a:buAutoNum type="arabicParenR"/>
            </a:pPr>
            <a:r>
              <a:rPr lang="en-US" sz="3600" dirty="0"/>
              <a:t>How are the sources similar ?</a:t>
            </a:r>
          </a:p>
          <a:p>
            <a:pPr marL="342900" indent="-342900">
              <a:buAutoNum type="arabicParenR"/>
            </a:pPr>
            <a:endParaRPr lang="en-US" sz="3600" dirty="0"/>
          </a:p>
          <a:p>
            <a:pPr marL="342900" indent="-342900">
              <a:buAutoNum type="arabicParenR"/>
            </a:pPr>
            <a:r>
              <a:rPr lang="en-US" sz="3600" dirty="0"/>
              <a:t>How are the sources different?</a:t>
            </a:r>
          </a:p>
          <a:p>
            <a:pPr marL="342900" indent="-342900">
              <a:buAutoNum type="arabicParenR"/>
            </a:pPr>
            <a:endParaRPr lang="en-US" sz="2800" dirty="0"/>
          </a:p>
          <a:p>
            <a:pPr marL="342900" indent="-342900">
              <a:buAutoNum type="arabicParenR"/>
            </a:pPr>
            <a:endParaRPr lang="en-US" sz="2800" dirty="0"/>
          </a:p>
        </p:txBody>
      </p:sp>
      <p:sp>
        <p:nvSpPr>
          <p:cNvPr id="14" name="TextBox 13">
            <a:extLst>
              <a:ext uri="{FF2B5EF4-FFF2-40B4-BE49-F238E27FC236}">
                <a16:creationId xmlns:a16="http://schemas.microsoft.com/office/drawing/2014/main" id="{B810BCC8-11A1-C645-97CD-25D4FC7174B8}"/>
              </a:ext>
            </a:extLst>
          </p:cNvPr>
          <p:cNvSpPr txBox="1"/>
          <p:nvPr/>
        </p:nvSpPr>
        <p:spPr>
          <a:xfrm>
            <a:off x="870237" y="5002696"/>
            <a:ext cx="15337503" cy="7971413"/>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txBody>
          <a:bodyPr wrap="square" rtlCol="0">
            <a:spAutoFit/>
          </a:bodyPr>
          <a:lstStyle/>
          <a:p>
            <a:r>
              <a:rPr lang="en-US" sz="3200" dirty="0"/>
              <a:t>‘In Islamic law, the only allowable justification for the war of Muslim</a:t>
            </a:r>
          </a:p>
          <a:p>
            <a:r>
              <a:rPr lang="en-US" sz="3200" dirty="0"/>
              <a:t>against Muslim is a religious one, 'to enforce the sacred law or to check</a:t>
            </a:r>
          </a:p>
          <a:p>
            <a:r>
              <a:rPr lang="en-US" sz="3200" dirty="0"/>
              <a:t>transgressions against it'; Ottoman campaigns therefore required sanction</a:t>
            </a:r>
          </a:p>
          <a:p>
            <a:r>
              <a:rPr lang="en-US" sz="3200" dirty="0"/>
              <a:t>in the form of an opinion expressed by the religious authorities that the</a:t>
            </a:r>
          </a:p>
          <a:p>
            <a:r>
              <a:rPr lang="en-US" sz="3200" dirty="0"/>
              <a:t>proposed foe had departed from the path of true Islam…The struggle</a:t>
            </a:r>
          </a:p>
          <a:p>
            <a:r>
              <a:rPr lang="en-US" sz="3200" dirty="0"/>
              <a:t>with the Safavids was clearly going to be not only logistically taxing but,</a:t>
            </a:r>
          </a:p>
          <a:p>
            <a:r>
              <a:rPr lang="en-US" sz="3200" dirty="0"/>
              <a:t>without doctrinal sanction, illicit. The Ottoman quarrel was cloaked</a:t>
            </a:r>
          </a:p>
          <a:p>
            <a:r>
              <a:rPr lang="en-US" sz="3200" dirty="0"/>
              <a:t>accordingly in religious rhetoric, their claim to the be the repository of</a:t>
            </a:r>
          </a:p>
          <a:p>
            <a:r>
              <a:rPr lang="en-US" sz="3200" dirty="0"/>
              <a:t>'right religion’ - in distinction to the errant Safavids - duly emphasized.</a:t>
            </a:r>
          </a:p>
          <a:p>
            <a:r>
              <a:rPr lang="en-US" sz="3200" dirty="0"/>
              <a:t>The outright condemnation of the Safavids in Ottoman sources is in</a:t>
            </a:r>
          </a:p>
          <a:p>
            <a:r>
              <a:rPr lang="en-US" sz="3200" dirty="0"/>
              <a:t>surprising contrast to the respectful terms in which Safavid historians</a:t>
            </a:r>
          </a:p>
          <a:p>
            <a:r>
              <a:rPr lang="en-US" sz="3200" dirty="0"/>
              <a:t>referred to the Ottomans, seeing them as a bastion of Islam in the face of</a:t>
            </a:r>
          </a:p>
          <a:p>
            <a:r>
              <a:rPr lang="en-US" sz="3200" dirty="0"/>
              <a:t>European unbelief. The Ottomans needed to execrate the Safavids in the</a:t>
            </a:r>
          </a:p>
          <a:p>
            <a:r>
              <a:rPr lang="en-US" sz="3200" dirty="0"/>
              <a:t>harshest terms their religion could allow in order to justify the severity of</a:t>
            </a:r>
          </a:p>
          <a:p>
            <a:r>
              <a:rPr lang="en-US" sz="3200" dirty="0"/>
              <a:t>their repressive measures.'</a:t>
            </a:r>
          </a:p>
          <a:p>
            <a:r>
              <a:rPr lang="en-US" sz="3200" dirty="0"/>
              <a:t>C.Finkel, Osman's Dream: The Story of the Ottoman Empire 1300-1923</a:t>
            </a:r>
          </a:p>
        </p:txBody>
      </p:sp>
      <p:sp>
        <p:nvSpPr>
          <p:cNvPr id="15" name="TextBox 14">
            <a:extLst>
              <a:ext uri="{FF2B5EF4-FFF2-40B4-BE49-F238E27FC236}">
                <a16:creationId xmlns:a16="http://schemas.microsoft.com/office/drawing/2014/main" id="{14D52A14-EAE1-184A-ACA0-EA9B67D31386}"/>
              </a:ext>
            </a:extLst>
          </p:cNvPr>
          <p:cNvSpPr txBox="1"/>
          <p:nvPr/>
        </p:nvSpPr>
        <p:spPr>
          <a:xfrm>
            <a:off x="870236" y="1411332"/>
            <a:ext cx="15337504" cy="2554545"/>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p:spPr>
        <p:txBody>
          <a:bodyPr wrap="square" rtlCol="0">
            <a:spAutoFit/>
          </a:bodyPr>
          <a:lstStyle/>
          <a:p>
            <a:r>
              <a:rPr lang="en-US" sz="3200" dirty="0"/>
              <a:t>‘He (Shah Ismail) reforms our churches, destroys the houses of all</a:t>
            </a:r>
          </a:p>
          <a:p>
            <a:r>
              <a:rPr lang="en-US" sz="3200" dirty="0"/>
              <a:t>Moors who follow the Sunnah of Muhammad and never spares the</a:t>
            </a:r>
          </a:p>
          <a:p>
            <a:r>
              <a:rPr lang="en-US" sz="3200" dirty="0"/>
              <a:t>life of any Jew.'</a:t>
            </a:r>
          </a:p>
          <a:p>
            <a:r>
              <a:rPr lang="en-US" sz="3200" dirty="0"/>
              <a:t>The report of Tomé Pires, the Portuguese ambassador to China during</a:t>
            </a:r>
          </a:p>
          <a:p>
            <a:r>
              <a:rPr lang="en-US" sz="3200" dirty="0"/>
              <a:t>his visit to Iran in 1511-12.</a:t>
            </a:r>
          </a:p>
        </p:txBody>
      </p:sp>
    </p:spTree>
    <p:extLst>
      <p:ext uri="{BB962C8B-B14F-4D97-AF65-F5344CB8AC3E}">
        <p14:creationId xmlns:p14="http://schemas.microsoft.com/office/powerpoint/2010/main" val="76754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25999">
              <a:srgbClr val="CEEDFF"/>
            </a:gs>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6"/>
        <p:cNvGrpSpPr/>
        <p:nvPr/>
      </p:nvGrpSpPr>
      <p:grpSpPr>
        <a:xfrm>
          <a:off x="0" y="0"/>
          <a:ext cx="0" cy="0"/>
          <a:chOff x="0" y="0"/>
          <a:chExt cx="0" cy="0"/>
        </a:xfrm>
      </p:grpSpPr>
      <p:sp>
        <p:nvSpPr>
          <p:cNvPr id="61" name="Google Shape;61;g1522b09ea8f_0_5"/>
          <p:cNvSpPr txBox="1"/>
          <p:nvPr/>
        </p:nvSpPr>
        <p:spPr>
          <a:xfrm>
            <a:off x="18921106" y="690500"/>
            <a:ext cx="5462894" cy="9602598"/>
          </a:xfrm>
          <a:prstGeom prst="rect">
            <a:avLst/>
          </a:prstGeom>
          <a:gradFill>
            <a:gsLst>
              <a:gs pos="25999">
                <a:srgbClr val="CEEDFF">
                  <a:alpha val="74048"/>
                  <a:lumMod val="82000"/>
                  <a:lumOff val="18000"/>
                </a:srgbClr>
              </a:gs>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3600" dirty="0">
                <a:latin typeface="Helvetica Neue"/>
                <a:ea typeface="Helvetica Neue"/>
                <a:cs typeface="Helvetica Neue"/>
                <a:sym typeface="Helvetica Neue"/>
              </a:rPr>
              <a:t>Both these sources are about Iraq in the years following the fall of Saddam Hussein.</a:t>
            </a:r>
          </a:p>
          <a:p>
            <a:pPr marL="0" lvl="0" indent="0" algn="l" rtl="0">
              <a:spcBef>
                <a:spcPts val="0"/>
              </a:spcBef>
              <a:spcAft>
                <a:spcPts val="0"/>
              </a:spcAft>
              <a:buNone/>
            </a:pPr>
            <a:endParaRPr lang="en-GB" sz="3600" dirty="0">
              <a:latin typeface="Helvetica Neue"/>
              <a:ea typeface="Helvetica Neue"/>
              <a:cs typeface="Helvetica Neue"/>
              <a:sym typeface="Helvetica Neue"/>
            </a:endParaRPr>
          </a:p>
          <a:p>
            <a:pPr marL="742950" lvl="0" indent="-742950" algn="l" rtl="0">
              <a:spcBef>
                <a:spcPts val="0"/>
              </a:spcBef>
              <a:spcAft>
                <a:spcPts val="0"/>
              </a:spcAft>
              <a:buAutoNum type="arabicParenR"/>
            </a:pPr>
            <a:r>
              <a:rPr lang="en-GB" sz="3600" dirty="0">
                <a:latin typeface="Helvetica Neue"/>
                <a:ea typeface="Helvetica Neue"/>
                <a:cs typeface="Helvetica Neue"/>
                <a:sym typeface="Helvetica Neue"/>
              </a:rPr>
              <a:t>How are the sources similar?</a:t>
            </a:r>
          </a:p>
          <a:p>
            <a:pPr marL="742950" lvl="0" indent="-742950" algn="l" rtl="0">
              <a:spcBef>
                <a:spcPts val="0"/>
              </a:spcBef>
              <a:spcAft>
                <a:spcPts val="0"/>
              </a:spcAft>
              <a:buAutoNum type="arabicParenR"/>
            </a:pPr>
            <a:r>
              <a:rPr lang="en-GB" sz="3600" dirty="0">
                <a:latin typeface="Helvetica Neue"/>
                <a:ea typeface="Helvetica Neue"/>
                <a:cs typeface="Helvetica Neue"/>
                <a:sym typeface="Helvetica Neue"/>
              </a:rPr>
              <a:t>How are the sources different?</a:t>
            </a:r>
          </a:p>
          <a:p>
            <a:pPr marL="742950" lvl="0" indent="-742950" algn="l" rtl="0">
              <a:spcBef>
                <a:spcPts val="0"/>
              </a:spcBef>
              <a:spcAft>
                <a:spcPts val="0"/>
              </a:spcAft>
              <a:buAutoNum type="arabicParenR"/>
            </a:pPr>
            <a:r>
              <a:rPr lang="en-GB" sz="3600" dirty="0">
                <a:latin typeface="Helvetica Neue"/>
                <a:ea typeface="Helvetica Neue"/>
                <a:cs typeface="Helvetica Neue"/>
                <a:sym typeface="Helvetica Neue"/>
              </a:rPr>
              <a:t>Discuss with your group whether sectarian violence causes religious division, or religious division causes sectarian violence.</a:t>
            </a:r>
          </a:p>
          <a:p>
            <a:pPr lvl="0" algn="l" rtl="0">
              <a:spcBef>
                <a:spcPts val="0"/>
              </a:spcBef>
              <a:spcAft>
                <a:spcPts val="0"/>
              </a:spcAft>
            </a:pPr>
            <a:endParaRPr sz="3600" dirty="0">
              <a:latin typeface="Helvetica Neue"/>
              <a:ea typeface="Helvetica Neue"/>
              <a:cs typeface="Helvetica Neue"/>
              <a:sym typeface="Helvetica Neue"/>
            </a:endParaRPr>
          </a:p>
        </p:txBody>
      </p:sp>
      <p:sp>
        <p:nvSpPr>
          <p:cNvPr id="62" name="Google Shape;62;g1522b09ea8f_0_5"/>
          <p:cNvSpPr txBox="1"/>
          <p:nvPr/>
        </p:nvSpPr>
        <p:spPr>
          <a:xfrm>
            <a:off x="11620200" y="21322175"/>
            <a:ext cx="19566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0C771F1D-E40B-6E47-B4B7-B64922690934}"/>
              </a:ext>
            </a:extLst>
          </p:cNvPr>
          <p:cNvSpPr txBox="1"/>
          <p:nvPr/>
        </p:nvSpPr>
        <p:spPr>
          <a:xfrm>
            <a:off x="1410346" y="10755824"/>
            <a:ext cx="243978" cy="307777"/>
          </a:xfrm>
          <a:prstGeom prst="rect">
            <a:avLst/>
          </a:prstGeom>
          <a:noFill/>
        </p:spPr>
        <p:txBody>
          <a:bodyPr wrap="none" rtlCol="0">
            <a:spAutoFit/>
          </a:bodyPr>
          <a:lstStyle/>
          <a:p>
            <a:r>
              <a:rPr lang="en-US" i="1" dirty="0">
                <a:solidFill>
                  <a:srgbClr val="202122"/>
                </a:solidFill>
                <a:highlight>
                  <a:srgbClr val="FFFFFF"/>
                </a:highlight>
              </a:rPr>
              <a:t>“</a:t>
            </a:r>
            <a:endParaRPr lang="en-US" dirty="0"/>
          </a:p>
        </p:txBody>
      </p:sp>
      <p:sp>
        <p:nvSpPr>
          <p:cNvPr id="4" name="TextBox 3">
            <a:extLst>
              <a:ext uri="{FF2B5EF4-FFF2-40B4-BE49-F238E27FC236}">
                <a16:creationId xmlns:a16="http://schemas.microsoft.com/office/drawing/2014/main" id="{38979603-01D1-014A-990B-494C86C9BE6C}"/>
              </a:ext>
            </a:extLst>
          </p:cNvPr>
          <p:cNvSpPr txBox="1"/>
          <p:nvPr/>
        </p:nvSpPr>
        <p:spPr>
          <a:xfrm>
            <a:off x="274320" y="8298180"/>
            <a:ext cx="17510760" cy="3970318"/>
          </a:xfrm>
          <a:prstGeom prst="rect">
            <a:avLst/>
          </a:prstGeom>
          <a:gradFill>
            <a:gsLst>
              <a:gs pos="25999">
                <a:srgbClr val="CEEDFF"/>
              </a:gs>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75000"/>
              </a:schemeClr>
            </a:solidFill>
          </a:ln>
        </p:spPr>
        <p:txBody>
          <a:bodyPr wrap="square" rtlCol="0">
            <a:spAutoFit/>
          </a:bodyPr>
          <a:lstStyle/>
          <a:p>
            <a:r>
              <a:rPr lang="en-US" sz="2800" b="1" dirty="0"/>
              <a:t>"The problem of sectarianism increased after the religious Shiites took power in January 2005. The problem is that religious groups base their popularity on sectarian differences. Take the example of Ahmed Chalabi: In the run-up to the January 2005 elections, he changed overnight from a liberal politician to a religious man to obtain the support of the clerics. This is a dangerous political game.’</a:t>
            </a:r>
          </a:p>
          <a:p>
            <a:endParaRPr lang="en-US" sz="2800" b="1" dirty="0"/>
          </a:p>
          <a:p>
            <a:r>
              <a:rPr lang="en-US" sz="2800" dirty="0"/>
              <a:t>19 July 2005, Mijbel Sheikh Issa, one of the new Sunni Arab members of the Iraqi Constitutional Committee, half an hour before he was assassinated in an interview with the International Crisis Group. Quoted in 'Unmaking Iraq: A Constitutional Process Gone Awry' p.3 https://www.crisisgroup.org/middle-east-north-africa/gulf-and-arabian-peninsula/iraq/unmaking-iraq-constitutional-process-gone-awry</a:t>
            </a:r>
          </a:p>
        </p:txBody>
      </p:sp>
      <p:pic>
        <p:nvPicPr>
          <p:cNvPr id="8" name="Picture 7" descr="A picture containing text, outdoor, building, mosque&#10;&#10;Description automatically generated">
            <a:extLst>
              <a:ext uri="{FF2B5EF4-FFF2-40B4-BE49-F238E27FC236}">
                <a16:creationId xmlns:a16="http://schemas.microsoft.com/office/drawing/2014/main" id="{E9EBEE25-45E8-884A-9F7A-60CCCC05735B}"/>
              </a:ext>
            </a:extLst>
          </p:cNvPr>
          <p:cNvPicPr>
            <a:picLocks noChangeAspect="1"/>
          </p:cNvPicPr>
          <p:nvPr/>
        </p:nvPicPr>
        <p:blipFill>
          <a:blip r:embed="rId3"/>
          <a:stretch>
            <a:fillRect/>
          </a:stretch>
        </p:blipFill>
        <p:spPr>
          <a:xfrm>
            <a:off x="0" y="0"/>
            <a:ext cx="15572072" cy="7772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90CAAAD-5366-1C43-9008-6A225FC362AE}"/>
              </a:ext>
            </a:extLst>
          </p:cNvPr>
          <p:cNvSpPr txBox="1"/>
          <p:nvPr/>
        </p:nvSpPr>
        <p:spPr>
          <a:xfrm>
            <a:off x="19074063" y="449179"/>
            <a:ext cx="4908884" cy="10310515"/>
          </a:xfrm>
          <a:prstGeom prst="rect">
            <a:avLst/>
          </a:prstGeom>
          <a:gradFill>
            <a:gsLst>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z="3200" dirty="0"/>
          </a:p>
          <a:p>
            <a:r>
              <a:rPr lang="en-US" sz="3200" dirty="0"/>
              <a:t>Here are two different views of Iranian and Saudi ambitions to increase their influence over other countries.</a:t>
            </a:r>
          </a:p>
          <a:p>
            <a:endParaRPr lang="en-US" sz="3200" dirty="0"/>
          </a:p>
          <a:p>
            <a:pPr marL="342900" indent="-342900">
              <a:buAutoNum type="arabicParenR"/>
            </a:pPr>
            <a:r>
              <a:rPr lang="en-US" sz="3200" dirty="0"/>
              <a:t> How are the two sources similar?</a:t>
            </a:r>
          </a:p>
          <a:p>
            <a:pPr marL="342900" indent="-342900">
              <a:buAutoNum type="arabicParenR"/>
            </a:pPr>
            <a:endParaRPr lang="en-US" sz="3200" dirty="0"/>
          </a:p>
          <a:p>
            <a:pPr marL="342900" indent="-342900">
              <a:buAutoNum type="arabicParenR"/>
            </a:pPr>
            <a:r>
              <a:rPr lang="en-US" sz="3200" dirty="0"/>
              <a:t> How are the two sources different?</a:t>
            </a:r>
          </a:p>
          <a:p>
            <a:pPr marL="342900" indent="-342900">
              <a:buAutoNum type="arabicParenR"/>
            </a:pPr>
            <a:endParaRPr lang="en-US" sz="3200" dirty="0"/>
          </a:p>
          <a:p>
            <a:pPr marL="342900" indent="-342900">
              <a:buAutoNum type="arabicParenR"/>
            </a:pPr>
            <a:r>
              <a:rPr lang="en-US" sz="3200" dirty="0"/>
              <a:t> How do these sources help us understand the impact of the rivalry between Russia and the USA on the Sunni Shi’a split?</a:t>
            </a:r>
          </a:p>
          <a:p>
            <a:endParaRPr lang="en-US" sz="2800" dirty="0"/>
          </a:p>
          <a:p>
            <a:pPr marL="342900" indent="-342900">
              <a:buAutoNum type="arabicParenR"/>
            </a:pPr>
            <a:endParaRPr lang="en-US" sz="2800" dirty="0"/>
          </a:p>
        </p:txBody>
      </p:sp>
      <p:pic>
        <p:nvPicPr>
          <p:cNvPr id="7" name="Picture 6" descr="A group of people standing around a cake&#10;&#10;Description automatically generated with low confidence">
            <a:extLst>
              <a:ext uri="{FF2B5EF4-FFF2-40B4-BE49-F238E27FC236}">
                <a16:creationId xmlns:a16="http://schemas.microsoft.com/office/drawing/2014/main" id="{8DC46809-1C8C-3643-9401-86672F26F43C}"/>
              </a:ext>
            </a:extLst>
          </p:cNvPr>
          <p:cNvPicPr>
            <a:picLocks noChangeAspect="1"/>
          </p:cNvPicPr>
          <p:nvPr/>
        </p:nvPicPr>
        <p:blipFill>
          <a:blip r:embed="rId2"/>
          <a:stretch>
            <a:fillRect/>
          </a:stretch>
        </p:blipFill>
        <p:spPr>
          <a:xfrm>
            <a:off x="0" y="0"/>
            <a:ext cx="9020163" cy="7222226"/>
          </a:xfrm>
          <a:prstGeom prst="rect">
            <a:avLst/>
          </a:prstGeom>
        </p:spPr>
      </p:pic>
      <p:pic>
        <p:nvPicPr>
          <p:cNvPr id="16" name="Picture 15" descr="Map&#10;&#10;Description automatically generated">
            <a:extLst>
              <a:ext uri="{FF2B5EF4-FFF2-40B4-BE49-F238E27FC236}">
                <a16:creationId xmlns:a16="http://schemas.microsoft.com/office/drawing/2014/main" id="{98EEA5E6-EEB3-AE45-B287-D4E1A011FBFA}"/>
              </a:ext>
            </a:extLst>
          </p:cNvPr>
          <p:cNvPicPr>
            <a:picLocks noChangeAspect="1"/>
          </p:cNvPicPr>
          <p:nvPr/>
        </p:nvPicPr>
        <p:blipFill>
          <a:blip r:embed="rId3"/>
          <a:stretch>
            <a:fillRect/>
          </a:stretch>
        </p:blipFill>
        <p:spPr>
          <a:xfrm>
            <a:off x="9020163" y="972395"/>
            <a:ext cx="9599002" cy="12499662"/>
          </a:xfrm>
          <a:prstGeom prst="rect">
            <a:avLst/>
          </a:prstGeom>
        </p:spPr>
      </p:pic>
    </p:spTree>
    <p:extLst>
      <p:ext uri="{BB962C8B-B14F-4D97-AF65-F5344CB8AC3E}">
        <p14:creationId xmlns:p14="http://schemas.microsoft.com/office/powerpoint/2010/main" val="304176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E61A9-8BF9-C449-A483-697FCA8D3FB8}"/>
              </a:ext>
            </a:extLst>
          </p:cNvPr>
          <p:cNvSpPr/>
          <p:nvPr/>
        </p:nvSpPr>
        <p:spPr>
          <a:xfrm>
            <a:off x="3683726" y="7393577"/>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1D00942-39B9-3C48-B30D-46CB1828176F}"/>
              </a:ext>
            </a:extLst>
          </p:cNvPr>
          <p:cNvSpPr/>
          <p:nvPr/>
        </p:nvSpPr>
        <p:spPr>
          <a:xfrm>
            <a:off x="19169743" y="578357"/>
            <a:ext cx="4807131" cy="10259219"/>
          </a:xfrm>
          <a:prstGeom prst="rect">
            <a:avLst/>
          </a:prstGeom>
          <a:gradFill>
            <a:gsLst>
              <a:gs pos="67004">
                <a:srgbClr val="96D9FF"/>
              </a:gs>
              <a:gs pos="32019">
                <a:srgbClr val="C6EAFF"/>
              </a:gs>
              <a:gs pos="50986">
                <a:srgbClr val="ACE1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sng" strike="noStrike" cap="none" spc="0" normalizeH="0" baseline="0" dirty="0">
                <a:ln>
                  <a:noFill/>
                </a:ln>
                <a:solidFill>
                  <a:schemeClr val="tx1"/>
                </a:solidFill>
                <a:effectLst/>
                <a:uFillTx/>
                <a:latin typeface="Calibri" panose="020F0502020204030204" pitchFamily="34" charset="0"/>
                <a:ea typeface="Helvetica Neue Medium"/>
                <a:cs typeface="Calibri" panose="020F0502020204030204" pitchFamily="34" charset="0"/>
                <a:sym typeface="Helvetica Neue Medium"/>
              </a:rPr>
              <a:t>Activity </a:t>
            </a:r>
            <a:endParaRPr lang="en-US" sz="4000" b="1" u="sng" dirty="0">
              <a:solidFill>
                <a:schemeClr val="tx1"/>
              </a:solidFill>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en-US" sz="4000" b="1" i="0" strike="noStrike" cap="none" spc="0" normalizeH="0" baseline="0" dirty="0">
                <a:ln>
                  <a:noFill/>
                </a:ln>
                <a:solidFill>
                  <a:schemeClr val="tx1"/>
                </a:solidFill>
                <a:effectLst/>
                <a:uFillTx/>
                <a:latin typeface="Calibri" panose="020F0502020204030204" pitchFamily="34" charset="0"/>
                <a:ea typeface="Helvetica Neue Medium"/>
                <a:cs typeface="Calibri" panose="020F0502020204030204" pitchFamily="34" charset="0"/>
                <a:sym typeface="Helvetica Neue Medium"/>
              </a:rPr>
              <a:t>Prepare, Debate and Reflect</a:t>
            </a:r>
            <a:endParaRPr kumimoji="0" lang="en-US" sz="4000" i="0" strike="noStrike" cap="none" spc="0" normalizeH="0" baseline="0" dirty="0">
              <a:ln>
                <a:noFill/>
              </a:ln>
              <a:solidFill>
                <a:schemeClr val="tx1"/>
              </a:solidFill>
              <a:effectLst/>
              <a:uFillTx/>
              <a:latin typeface="Calibri" panose="020F0502020204030204" pitchFamily="34" charset="0"/>
              <a:ea typeface="Helvetica Neue Medium"/>
              <a:cs typeface="Calibri" panose="020F0502020204030204" pitchFamily="34" charset="0"/>
              <a:sym typeface="Helvetica Neue Medium"/>
            </a:endParaRPr>
          </a:p>
          <a:p>
            <a:pPr marL="571500" indent="-571500">
              <a:buFont typeface="Arial" panose="020B0604020202020204" pitchFamily="34" charset="0"/>
              <a:buChar char="•"/>
            </a:pPr>
            <a:r>
              <a:rPr lang="en-GB" sz="3600" dirty="0">
                <a:solidFill>
                  <a:schemeClr val="tx1"/>
                </a:solidFill>
                <a:latin typeface="Calibri" panose="020F0502020204030204" pitchFamily="34" charset="0"/>
                <a:ea typeface="Helvetica Neue Medium"/>
                <a:cs typeface="Calibri" panose="020F0502020204030204" pitchFamily="34" charset="0"/>
                <a:sym typeface="Helvetica Neue Medium"/>
              </a:rPr>
              <a:t>In </a:t>
            </a:r>
            <a:r>
              <a:rPr lang="en-GB" sz="3600" dirty="0">
                <a:solidFill>
                  <a:schemeClr val="tx1"/>
                </a:solidFill>
                <a:latin typeface="Calibri" panose="020F0502020204030204" pitchFamily="34" charset="0"/>
                <a:cs typeface="Calibri" panose="020F0502020204030204" pitchFamily="34" charset="0"/>
              </a:rPr>
              <a:t>groups of four prepare either, ‘Shi’a  leadership or Sunni leadership are more to blame for their poor relations.</a:t>
            </a:r>
          </a:p>
          <a:p>
            <a:pPr marL="571500" indent="-571500">
              <a:buFont typeface="Arial" panose="020B0604020202020204" pitchFamily="34" charset="0"/>
              <a:buChar char="•"/>
            </a:pPr>
            <a:r>
              <a:rPr lang="en-GB" sz="3600" dirty="0">
                <a:solidFill>
                  <a:schemeClr val="tx1"/>
                </a:solidFill>
                <a:latin typeface="Calibri" panose="020F0502020204030204" pitchFamily="34" charset="0"/>
                <a:cs typeface="Calibri" panose="020F0502020204030204" pitchFamily="34" charset="0"/>
              </a:rPr>
              <a:t>Each student picks  sources to support his/her argument.</a:t>
            </a:r>
          </a:p>
          <a:p>
            <a:pPr marL="571500" indent="-571500">
              <a:buFont typeface="Arial" panose="020B0604020202020204" pitchFamily="34" charset="0"/>
              <a:buChar char="•"/>
            </a:pPr>
            <a:r>
              <a:rPr lang="en-GB" sz="3600" dirty="0">
                <a:solidFill>
                  <a:schemeClr val="tx1"/>
                </a:solidFill>
                <a:latin typeface="Calibri" panose="020F0502020204030204" pitchFamily="34" charset="0"/>
                <a:cs typeface="Calibri" panose="020F0502020204030204" pitchFamily="34" charset="0"/>
              </a:rPr>
              <a:t>Then run debates in groups of ten (two teams of four and two judges) </a:t>
            </a:r>
          </a:p>
          <a:p>
            <a:pPr marL="571500" indent="-571500">
              <a:buFont typeface="Arial" panose="020B0604020202020204" pitchFamily="34" charset="0"/>
              <a:buChar char="•"/>
            </a:pPr>
            <a:endParaRPr lang="en-GB" sz="3600" dirty="0">
              <a:solidFill>
                <a:schemeClr val="tx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GB" sz="3600" dirty="0">
              <a:solidFill>
                <a:schemeClr val="tx1"/>
              </a:solidFill>
              <a:latin typeface="Calibri" panose="020F0502020204030204" pitchFamily="34" charset="0"/>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153DD6B1-076C-A647-8520-96F297E15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78" y="1777657"/>
            <a:ext cx="17334784" cy="8552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451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8A9D5D-FB2B-C543-9BB7-587C9DEAFE95}"/>
              </a:ext>
            </a:extLst>
          </p:cNvPr>
          <p:cNvSpPr/>
          <p:nvPr/>
        </p:nvSpPr>
        <p:spPr>
          <a:xfrm>
            <a:off x="19354801" y="597808"/>
            <a:ext cx="4445000" cy="378565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sz="6000" b="1" dirty="0">
                <a:solidFill>
                  <a:srgbClr val="35B2E4"/>
                </a:solidFill>
                <a:latin typeface="Calibri" panose="020F0502020204030204" pitchFamily="34" charset="0"/>
                <a:cs typeface="Calibri" panose="020F0502020204030204" pitchFamily="34" charset="0"/>
              </a:rPr>
              <a:t>Peer assessment and reflection</a:t>
            </a:r>
          </a:p>
        </p:txBody>
      </p:sp>
      <p:sp>
        <p:nvSpPr>
          <p:cNvPr id="5" name="Rectangle 4">
            <a:extLst>
              <a:ext uri="{FF2B5EF4-FFF2-40B4-BE49-F238E27FC236}">
                <a16:creationId xmlns:a16="http://schemas.microsoft.com/office/drawing/2014/main" id="{8A4678DE-CAFF-0A4B-A41A-6D292E05E63B}"/>
              </a:ext>
            </a:extLst>
          </p:cNvPr>
          <p:cNvSpPr/>
          <p:nvPr/>
        </p:nvSpPr>
        <p:spPr>
          <a:xfrm>
            <a:off x="927833" y="752042"/>
            <a:ext cx="17160239" cy="2385268"/>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nSpc>
                <a:spcPct val="100000"/>
              </a:lnSpc>
              <a:spcBef>
                <a:spcPts val="600"/>
              </a:spcBef>
            </a:pPr>
            <a:r>
              <a:rPr lang="en-US" sz="3600" dirty="0">
                <a:solidFill>
                  <a:schemeClr val="tx1"/>
                </a:solidFill>
                <a:latin typeface="Calibri" panose="020F0502020204030204" pitchFamily="34" charset="0"/>
                <a:cs typeface="Calibri" panose="020F0502020204030204" pitchFamily="34" charset="0"/>
              </a:rPr>
              <a:t>Using the assessment framework  below, the judges will give feedback to EACH student using the criteria below.</a:t>
            </a:r>
          </a:p>
          <a:p>
            <a:pPr>
              <a:spcBef>
                <a:spcPts val="600"/>
              </a:spcBef>
            </a:pPr>
            <a:r>
              <a:rPr lang="en-US" sz="3600" dirty="0">
                <a:solidFill>
                  <a:schemeClr val="tx1"/>
                </a:solidFill>
                <a:latin typeface="Calibri" panose="020F0502020204030204" pitchFamily="34" charset="0"/>
                <a:cs typeface="Calibri" panose="020F0502020204030204" pitchFamily="34" charset="0"/>
              </a:rPr>
              <a:t>The judges will give feedback using this format “What we really liked about your speech was (example), and what we’d like you to work on was (example).</a:t>
            </a:r>
          </a:p>
        </p:txBody>
      </p:sp>
      <p:graphicFrame>
        <p:nvGraphicFramePr>
          <p:cNvPr id="8" name="Table 8">
            <a:extLst>
              <a:ext uri="{FF2B5EF4-FFF2-40B4-BE49-F238E27FC236}">
                <a16:creationId xmlns:a16="http://schemas.microsoft.com/office/drawing/2014/main" id="{5040A4AD-E7A5-3C4D-A802-6E50BF464809}"/>
              </a:ext>
            </a:extLst>
          </p:cNvPr>
          <p:cNvGraphicFramePr>
            <a:graphicFrameLocks noGrp="1"/>
          </p:cNvGraphicFramePr>
          <p:nvPr>
            <p:extLst>
              <p:ext uri="{D42A27DB-BD31-4B8C-83A1-F6EECF244321}">
                <p14:modId xmlns:p14="http://schemas.microsoft.com/office/powerpoint/2010/main" val="3817562084"/>
              </p:ext>
            </p:extLst>
          </p:nvPr>
        </p:nvGraphicFramePr>
        <p:xfrm>
          <a:off x="1036321" y="3319328"/>
          <a:ext cx="17051751" cy="8702069"/>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3318459">
                  <a:extLst>
                    <a:ext uri="{9D8B030D-6E8A-4147-A177-3AD203B41FA5}">
                      <a16:colId xmlns:a16="http://schemas.microsoft.com/office/drawing/2014/main" val="658002745"/>
                    </a:ext>
                  </a:extLst>
                </a:gridCol>
                <a:gridCol w="13733292">
                  <a:extLst>
                    <a:ext uri="{9D8B030D-6E8A-4147-A177-3AD203B41FA5}">
                      <a16:colId xmlns:a16="http://schemas.microsoft.com/office/drawing/2014/main" val="1884848116"/>
                    </a:ext>
                  </a:extLst>
                </a:gridCol>
              </a:tblGrid>
              <a:tr h="1278298">
                <a:tc>
                  <a:txBody>
                    <a:bodyPr/>
                    <a:lstStyle/>
                    <a:p>
                      <a:pPr algn="l"/>
                      <a:r>
                        <a:rPr lang="en-US" sz="4000" dirty="0">
                          <a:solidFill>
                            <a:schemeClr val="tx1"/>
                          </a:solidFill>
                          <a:latin typeface="Calibri" panose="020F0502020204030204" pitchFamily="34" charset="0"/>
                          <a:cs typeface="Calibri" panose="020F0502020204030204" pitchFamily="34" charset="0"/>
                        </a:rPr>
                        <a:t>Assessment framework </a:t>
                      </a:r>
                    </a:p>
                  </a:txBody>
                  <a:tcPr>
                    <a:solidFill>
                      <a:schemeClr val="accent1">
                        <a:lumMod val="20000"/>
                        <a:lumOff val="80000"/>
                      </a:schemeClr>
                    </a:solidFill>
                  </a:tcPr>
                </a:tc>
                <a:tc>
                  <a:txBody>
                    <a:bodyPr/>
                    <a:lstStyle/>
                    <a:p>
                      <a:pPr marL="0" indent="0" algn="l">
                        <a:buFont typeface="Arial" panose="020B0604020202020204" pitchFamily="34" charset="0"/>
                        <a:buNone/>
                      </a:pPr>
                      <a:r>
                        <a:rPr lang="en-US" sz="4000" dirty="0">
                          <a:solidFill>
                            <a:schemeClr val="tx1"/>
                          </a:solidFill>
                          <a:latin typeface="Calibri" panose="020F0502020204030204" pitchFamily="34" charset="0"/>
                          <a:cs typeface="Calibri" panose="020F0502020204030204" pitchFamily="34" charset="0"/>
                        </a:rPr>
                        <a:t>Did the speech…</a:t>
                      </a:r>
                    </a:p>
                  </a:txBody>
                  <a:tcPr>
                    <a:solidFill>
                      <a:schemeClr val="accent1">
                        <a:lumMod val="20000"/>
                        <a:lumOff val="80000"/>
                      </a:schemeClr>
                    </a:solidFill>
                  </a:tcPr>
                </a:tc>
                <a:extLst>
                  <a:ext uri="{0D108BD9-81ED-4DB2-BD59-A6C34878D82A}">
                    <a16:rowId xmlns:a16="http://schemas.microsoft.com/office/drawing/2014/main" val="4261768800"/>
                  </a:ext>
                </a:extLst>
              </a:tr>
              <a:tr h="3061969">
                <a:tc>
                  <a:txBody>
                    <a:bodyPr/>
                    <a:lstStyle/>
                    <a:p>
                      <a:pPr algn="l"/>
                      <a:r>
                        <a:rPr lang="en-US" sz="4000" dirty="0">
                          <a:solidFill>
                            <a:schemeClr val="tx1"/>
                          </a:solidFill>
                          <a:latin typeface="Calibri" panose="020F0502020204030204" pitchFamily="34" charset="0"/>
                          <a:cs typeface="Calibri" panose="020F0502020204030204" pitchFamily="34" charset="0"/>
                        </a:rPr>
                        <a:t>Structure</a:t>
                      </a:r>
                    </a:p>
                  </a:txBody>
                  <a:tcPr>
                    <a:solidFill>
                      <a:schemeClr val="accent1">
                        <a:lumMod val="40000"/>
                        <a:lumOff val="60000"/>
                      </a:schemeClr>
                    </a:solidFill>
                  </a:tcPr>
                </a:tc>
                <a:tc>
                  <a:txBody>
                    <a:bodyPr/>
                    <a:lstStyle/>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Follow a clear structure?</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linking sentences?</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Last 1-2 minutes, or whatever time you set?</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Link with the other speeches on the same team</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some counter arguments/rebuttal</a:t>
                      </a:r>
                    </a:p>
                  </a:txBody>
                  <a:tcPr>
                    <a:solidFill>
                      <a:schemeClr val="accent1">
                        <a:lumMod val="40000"/>
                        <a:lumOff val="60000"/>
                      </a:schemeClr>
                    </a:solidFill>
                  </a:tcPr>
                </a:tc>
                <a:extLst>
                  <a:ext uri="{0D108BD9-81ED-4DB2-BD59-A6C34878D82A}">
                    <a16:rowId xmlns:a16="http://schemas.microsoft.com/office/drawing/2014/main" val="1976109518"/>
                  </a:ext>
                </a:extLst>
              </a:tr>
              <a:tr h="2247086">
                <a:tc>
                  <a:txBody>
                    <a:bodyPr/>
                    <a:lstStyle/>
                    <a:p>
                      <a:pPr algn="l"/>
                      <a:r>
                        <a:rPr lang="en-US" sz="4000" dirty="0">
                          <a:solidFill>
                            <a:schemeClr val="tx1"/>
                          </a:solidFill>
                          <a:latin typeface="Calibri" panose="020F0502020204030204" pitchFamily="34" charset="0"/>
                          <a:cs typeface="Calibri" panose="020F0502020204030204" pitchFamily="34" charset="0"/>
                        </a:rPr>
                        <a:t>Evidence</a:t>
                      </a:r>
                    </a:p>
                  </a:txBody>
                  <a:tcPr>
                    <a:solidFill>
                      <a:schemeClr val="accent1">
                        <a:lumMod val="20000"/>
                        <a:lumOff val="80000"/>
                      </a:schemeClr>
                    </a:solidFill>
                  </a:tcPr>
                </a:tc>
                <a:tc>
                  <a:txBody>
                    <a:bodyPr/>
                    <a:lstStyle/>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quotes/descriptions from the source?</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your own knowledge? Facts, statistics, dates</a:t>
                      </a:r>
                    </a:p>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critical analysis of why a source was credible evidence?</a:t>
                      </a:r>
                    </a:p>
                  </a:txBody>
                  <a:tcPr>
                    <a:solidFill>
                      <a:schemeClr val="accent1">
                        <a:lumMod val="20000"/>
                        <a:lumOff val="80000"/>
                      </a:schemeClr>
                    </a:solidFill>
                  </a:tcPr>
                </a:tc>
                <a:extLst>
                  <a:ext uri="{0D108BD9-81ED-4DB2-BD59-A6C34878D82A}">
                    <a16:rowId xmlns:a16="http://schemas.microsoft.com/office/drawing/2014/main" val="1280991448"/>
                  </a:ext>
                </a:extLst>
              </a:tr>
              <a:tr h="2004903">
                <a:tc>
                  <a:txBody>
                    <a:bodyPr/>
                    <a:lstStyle/>
                    <a:p>
                      <a:pPr algn="l"/>
                      <a:r>
                        <a:rPr lang="en-US" sz="4000" dirty="0">
                          <a:solidFill>
                            <a:schemeClr val="tx1"/>
                          </a:solidFill>
                          <a:latin typeface="Calibri" panose="020F0502020204030204" pitchFamily="34" charset="0"/>
                          <a:cs typeface="Calibri" panose="020F0502020204030204" pitchFamily="34" charset="0"/>
                        </a:rPr>
                        <a:t>Language</a:t>
                      </a:r>
                    </a:p>
                  </a:txBody>
                  <a:tcPr>
                    <a:solidFill>
                      <a:schemeClr val="accent1">
                        <a:lumMod val="40000"/>
                        <a:lumOff val="60000"/>
                      </a:schemeClr>
                    </a:solidFill>
                  </a:tcPr>
                </a:tc>
                <a:tc>
                  <a:txBody>
                    <a:bodyPr/>
                    <a:lstStyle/>
                    <a:p>
                      <a:pPr marL="571500" indent="-571500" algn="l">
                        <a:buFont typeface="Wingdings" pitchFamily="2" charset="2"/>
                        <a:buChar char="q"/>
                      </a:pPr>
                      <a:r>
                        <a:rPr lang="en-US" sz="4000" dirty="0">
                          <a:solidFill>
                            <a:schemeClr val="tx1"/>
                          </a:solidFill>
                          <a:latin typeface="Calibri" panose="020F0502020204030204" pitchFamily="34" charset="0"/>
                          <a:cs typeface="Calibri" panose="020F0502020204030204" pitchFamily="34" charset="0"/>
                        </a:rPr>
                        <a:t>Include persuasive language?</a:t>
                      </a:r>
                    </a:p>
                  </a:txBody>
                  <a:tcPr>
                    <a:solidFill>
                      <a:schemeClr val="accent1">
                        <a:lumMod val="40000"/>
                        <a:lumOff val="60000"/>
                      </a:schemeClr>
                    </a:solidFill>
                  </a:tcPr>
                </a:tc>
                <a:extLst>
                  <a:ext uri="{0D108BD9-81ED-4DB2-BD59-A6C34878D82A}">
                    <a16:rowId xmlns:a16="http://schemas.microsoft.com/office/drawing/2014/main" val="1760597341"/>
                  </a:ext>
                </a:extLst>
              </a:tr>
            </a:tbl>
          </a:graphicData>
        </a:graphic>
      </p:graphicFrame>
      <p:sp>
        <p:nvSpPr>
          <p:cNvPr id="11" name="Rectangle 10">
            <a:extLst>
              <a:ext uri="{FF2B5EF4-FFF2-40B4-BE49-F238E27FC236}">
                <a16:creationId xmlns:a16="http://schemas.microsoft.com/office/drawing/2014/main" id="{ACA096FC-98AF-6745-BE91-E960DF33FB26}"/>
              </a:ext>
            </a:extLst>
          </p:cNvPr>
          <p:cNvSpPr/>
          <p:nvPr/>
        </p:nvSpPr>
        <p:spPr>
          <a:xfrm>
            <a:off x="16461042" y="12689840"/>
            <a:ext cx="2651286" cy="7017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sz="4400" b="1" dirty="0">
                <a:solidFill>
                  <a:schemeClr val="bg1"/>
                </a:solidFill>
                <a:latin typeface="Calibri" panose="020F0502020204030204" pitchFamily="34" charset="0"/>
                <a:cs typeface="Calibri" panose="020F0502020204030204" pitchFamily="34" charset="0"/>
              </a:rPr>
              <a:t>10mins</a:t>
            </a:r>
          </a:p>
        </p:txBody>
      </p:sp>
      <p:pic>
        <p:nvPicPr>
          <p:cNvPr id="7" name="Picture 6" descr="A group of people sitting at a table&#10;&#10;Description automatically generated with low confidence">
            <a:extLst>
              <a:ext uri="{FF2B5EF4-FFF2-40B4-BE49-F238E27FC236}">
                <a16:creationId xmlns:a16="http://schemas.microsoft.com/office/drawing/2014/main" id="{9A9467F6-6459-AB43-9436-F155818FBBCF}"/>
              </a:ext>
            </a:extLst>
          </p:cNvPr>
          <p:cNvPicPr>
            <a:picLocks noChangeAspect="1"/>
          </p:cNvPicPr>
          <p:nvPr/>
        </p:nvPicPr>
        <p:blipFill>
          <a:blip r:embed="rId3"/>
          <a:stretch>
            <a:fillRect/>
          </a:stretch>
        </p:blipFill>
        <p:spPr>
          <a:xfrm flipH="1">
            <a:off x="18966398" y="5387352"/>
            <a:ext cx="5221806" cy="34716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1067411"/>
      </p:ext>
    </p:extLst>
  </p:cSld>
  <p:clrMapOvr>
    <a:masterClrMapping/>
  </p:clrMapOvr>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717</Words>
  <Application>Microsoft Office PowerPoint</Application>
  <PresentationFormat>Custom</PresentationFormat>
  <Paragraphs>69</Paragraphs>
  <Slides>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Helvetica Neue</vt:lpstr>
      <vt:lpstr>Helvetica Neue Medium</vt:lpstr>
      <vt:lpstr>Wingdings</vt:lpstr>
      <vt:lpstr>21_BasicWhite</vt:lpstr>
      <vt:lpstr> Key Inquiry   What explains the current hostility between Sunni and Shi’a?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Miriam Tomusk</cp:lastModifiedBy>
  <cp:revision>11</cp:revision>
  <dcterms:modified xsi:type="dcterms:W3CDTF">2022-09-14T10:13:21Z</dcterms:modified>
</cp:coreProperties>
</file>