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2"/>
  </p:sldMasterIdLst>
  <p:notesMasterIdLst>
    <p:notesMasterId r:id="rId20"/>
  </p:notesMasterIdLst>
  <p:sldIdLst>
    <p:sldId id="257" r:id="rId3"/>
    <p:sldId id="256" r:id="rId4"/>
    <p:sldId id="261" r:id="rId5"/>
    <p:sldId id="278" r:id="rId6"/>
    <p:sldId id="279" r:id="rId7"/>
    <p:sldId id="280" r:id="rId8"/>
    <p:sldId id="281" r:id="rId9"/>
    <p:sldId id="282" r:id="rId10"/>
    <p:sldId id="283" r:id="rId11"/>
    <p:sldId id="284" r:id="rId12"/>
    <p:sldId id="285" r:id="rId13"/>
    <p:sldId id="286" r:id="rId14"/>
    <p:sldId id="277" r:id="rId15"/>
    <p:sldId id="287" r:id="rId16"/>
    <p:sldId id="288" r:id="rId17"/>
    <p:sldId id="289" r:id="rId18"/>
    <p:sldId id="276"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omic Sans MS" panose="030F0702030302020204" pitchFamily="66"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F17"/>
    <a:srgbClr val="52B0E4"/>
    <a:srgbClr val="00AD68"/>
    <a:srgbClr val="0066C2"/>
    <a:srgbClr val="016654"/>
    <a:srgbClr val="CF9212"/>
    <a:srgbClr val="03AEF0"/>
    <a:srgbClr val="2192D1"/>
    <a:srgbClr val="000000"/>
    <a:srgbClr val="00C4F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480" autoAdjust="0"/>
  </p:normalViewPr>
  <p:slideViewPr>
    <p:cSldViewPr snapToGrid="0">
      <p:cViewPr>
        <p:scale>
          <a:sx n="56" d="100"/>
          <a:sy n="56" d="100"/>
        </p:scale>
        <p:origin x="10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3CD0C-B3BB-438A-BCAB-040415E3042C}" type="datetimeFigureOut">
              <a:rPr lang="en-GB" smtClean="0"/>
              <a:t>06/04/2023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FEE18-A944-401B-9999-763164E512AD}" type="slidenum">
              <a:rPr lang="en-GB" smtClean="0"/>
              <a:t>‹#›</a:t>
            </a:fld>
            <a:endParaRPr lang="en-GB"/>
          </a:p>
        </p:txBody>
      </p:sp>
    </p:spTree>
    <p:extLst>
      <p:ext uri="{BB962C8B-B14F-4D97-AF65-F5344CB8AC3E}">
        <p14:creationId xmlns:p14="http://schemas.microsoft.com/office/powerpoint/2010/main" val="109011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ytimes.com/2018/03/27/opinion/russians-vietnam-war.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search.calvin.edu/german-propaganda-archive/schlugs13.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gitalarchive.wilsoncenter.org/document/letter-ulbricht-khrushchev-closing-border-around-west-berl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ytimes.com/2018/03/27/opinion/russians-vietnam-war.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wilsoncenter.org/blog-post/the-soviet-side-the-cultural-cold-wa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27ca4123fa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27ca4123fa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rPr>
              <a:t>https://www.loc.gov/exhibits/archives/sovi.html</a:t>
            </a:r>
          </a:p>
          <a:p>
            <a:endParaRPr lang="en-GB" dirty="0"/>
          </a:p>
        </p:txBody>
      </p:sp>
      <p:sp>
        <p:nvSpPr>
          <p:cNvPr id="4" name="Slide Number Placeholder 3"/>
          <p:cNvSpPr>
            <a:spLocks noGrp="1"/>
          </p:cNvSpPr>
          <p:nvPr>
            <p:ph type="sldNum" sz="quarter" idx="5"/>
          </p:nvPr>
        </p:nvSpPr>
        <p:spPr/>
        <p:txBody>
          <a:bodyPr/>
          <a:lstStyle/>
          <a:p>
            <a:fld id="{058FEE18-A944-401B-9999-763164E512AD}" type="slidenum">
              <a:rPr lang="en-GB" smtClean="0"/>
              <a:t>13</a:t>
            </a:fld>
            <a:endParaRPr lang="en-GB"/>
          </a:p>
        </p:txBody>
      </p:sp>
    </p:spTree>
    <p:extLst>
      <p:ext uri="{BB962C8B-B14F-4D97-AF65-F5344CB8AC3E}">
        <p14:creationId xmlns:p14="http://schemas.microsoft.com/office/powerpoint/2010/main" val="261380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solidFill>
                  <a:schemeClr val="hlink"/>
                </a:solidFill>
                <a:hlinkClick r:id="rId3"/>
              </a:rPr>
              <a:t>https://www.nytimes.com/2018/03/27/opinion/russians-vietnam-war.html</a:t>
            </a:r>
            <a:r>
              <a:rPr lang="en-GB" dirty="0"/>
              <a:t> “Why were the Russians in Vietnam?”</a:t>
            </a:r>
          </a:p>
        </p:txBody>
      </p:sp>
      <p:sp>
        <p:nvSpPr>
          <p:cNvPr id="4" name="Slide Number Placeholder 3"/>
          <p:cNvSpPr>
            <a:spLocks noGrp="1"/>
          </p:cNvSpPr>
          <p:nvPr>
            <p:ph type="sldNum" sz="quarter" idx="5"/>
          </p:nvPr>
        </p:nvSpPr>
        <p:spPr/>
        <p:txBody>
          <a:bodyPr/>
          <a:lstStyle/>
          <a:p>
            <a:fld id="{058FEE18-A944-401B-9999-763164E512AD}" type="slidenum">
              <a:rPr lang="en-GB" smtClean="0"/>
              <a:t>15</a:t>
            </a:fld>
            <a:endParaRPr lang="en-GB"/>
          </a:p>
        </p:txBody>
      </p:sp>
    </p:spTree>
    <p:extLst>
      <p:ext uri="{BB962C8B-B14F-4D97-AF65-F5344CB8AC3E}">
        <p14:creationId xmlns:p14="http://schemas.microsoft.com/office/powerpoint/2010/main" val="326599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done for homework or as an in class activity!</a:t>
            </a:r>
          </a:p>
          <a:p>
            <a:endParaRPr lang="en-GB" dirty="0"/>
          </a:p>
        </p:txBody>
      </p:sp>
      <p:sp>
        <p:nvSpPr>
          <p:cNvPr id="4" name="Slide Number Placeholder 3"/>
          <p:cNvSpPr>
            <a:spLocks noGrp="1"/>
          </p:cNvSpPr>
          <p:nvPr>
            <p:ph type="sldNum" sz="quarter" idx="5"/>
          </p:nvPr>
        </p:nvSpPr>
        <p:spPr/>
        <p:txBody>
          <a:bodyPr/>
          <a:lstStyle/>
          <a:p>
            <a:fld id="{058FEE18-A944-401B-9999-763164E512AD}" type="slidenum">
              <a:rPr lang="en-GB" smtClean="0"/>
              <a:t>16</a:t>
            </a:fld>
            <a:endParaRPr lang="en-GB"/>
          </a:p>
        </p:txBody>
      </p:sp>
    </p:spTree>
    <p:extLst>
      <p:ext uri="{BB962C8B-B14F-4D97-AF65-F5344CB8AC3E}">
        <p14:creationId xmlns:p14="http://schemas.microsoft.com/office/powerpoint/2010/main" val="3725085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a6a39f32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2a6a39f32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3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Suggested response:</a:t>
            </a:r>
          </a:p>
          <a:p>
            <a:pPr marL="457200" lvl="0" indent="-298450" algn="l" rtl="0">
              <a:spcBef>
                <a:spcPts val="0"/>
              </a:spcBef>
              <a:spcAft>
                <a:spcPts val="0"/>
              </a:spcAft>
              <a:buSzPts val="1100"/>
              <a:buChar char="●"/>
            </a:pPr>
            <a:r>
              <a:rPr lang="en-GB" dirty="0"/>
              <a:t>American involvement in Greece and Turkey (via aid money) was to prevent the spread of communism to ensure/ maintain European allies.  </a:t>
            </a:r>
          </a:p>
          <a:p>
            <a:pPr marL="457200" lvl="0" indent="-298450" algn="l" rtl="0">
              <a:spcBef>
                <a:spcPts val="0"/>
              </a:spcBef>
              <a:spcAft>
                <a:spcPts val="0"/>
              </a:spcAft>
              <a:buSzPts val="1100"/>
              <a:buChar char="●"/>
            </a:pPr>
            <a:r>
              <a:rPr lang="en-GB" dirty="0"/>
              <a:t>Soviet rationale might have included: Geopolitical: Dardanelles is an important access point to the Soviet Union by connecting the Black Sea to the Aegean/Mediterranean Seas, bolster the buffer between Soviet states and the West. Ideological: Dedication to support of Communist allies (the Greek Rebels) </a:t>
            </a:r>
          </a:p>
          <a:p>
            <a:pPr marL="457200" lvl="0" indent="-298450" algn="l" rtl="0">
              <a:spcBef>
                <a:spcPts val="0"/>
              </a:spcBef>
              <a:spcAft>
                <a:spcPts val="0"/>
              </a:spcAft>
              <a:buSzPts val="1100"/>
              <a:buChar char="●"/>
            </a:pPr>
            <a:r>
              <a:rPr lang="en-GB" dirty="0"/>
              <a:t>That rhetoric and propaganda are going to be important in keeping American people willing to invest in the fight against the Communist</a:t>
            </a:r>
          </a:p>
          <a:p>
            <a:endParaRPr lang="en-GB" dirty="0"/>
          </a:p>
        </p:txBody>
      </p:sp>
      <p:sp>
        <p:nvSpPr>
          <p:cNvPr id="4" name="Slide Number Placeholder 3"/>
          <p:cNvSpPr>
            <a:spLocks noGrp="1"/>
          </p:cNvSpPr>
          <p:nvPr>
            <p:ph type="sldNum" sz="quarter" idx="5"/>
          </p:nvPr>
        </p:nvSpPr>
        <p:spPr/>
        <p:txBody>
          <a:bodyPr/>
          <a:lstStyle/>
          <a:p>
            <a:fld id="{058FEE18-A944-401B-9999-763164E512AD}" type="slidenum">
              <a:rPr lang="en-GB" smtClean="0"/>
              <a:t>3</a:t>
            </a:fld>
            <a:endParaRPr lang="en-GB"/>
          </a:p>
        </p:txBody>
      </p:sp>
    </p:spTree>
    <p:extLst>
      <p:ext uri="{BB962C8B-B14F-4D97-AF65-F5344CB8AC3E}">
        <p14:creationId xmlns:p14="http://schemas.microsoft.com/office/powerpoint/2010/main" val="142559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video clip to introduce the building of the Berlin Wall.  Ideally, students are already familiar with the partitioning of Germany and East/ West Berlin the Wall so this would be review, </a:t>
            </a:r>
          </a:p>
        </p:txBody>
      </p:sp>
    </p:spTree>
    <p:extLst>
      <p:ext uri="{BB962C8B-B14F-4D97-AF65-F5344CB8AC3E}">
        <p14:creationId xmlns:p14="http://schemas.microsoft.com/office/powerpoint/2010/main" val="142124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solidFill>
                  <a:schemeClr val="hlink"/>
                </a:solidFill>
                <a:hlinkClick r:id="rId3"/>
              </a:rPr>
              <a:t>https://research.calvin.edu/german-propaganda-archive/schlugs13.htm</a:t>
            </a:r>
            <a:r>
              <a:rPr lang="en-GB" dirty="0"/>
              <a:t> </a:t>
            </a:r>
          </a:p>
          <a:p>
            <a:endParaRPr lang="en-GB" dirty="0"/>
          </a:p>
        </p:txBody>
      </p:sp>
      <p:sp>
        <p:nvSpPr>
          <p:cNvPr id="4" name="Slide Number Placeholder 3"/>
          <p:cNvSpPr>
            <a:spLocks noGrp="1"/>
          </p:cNvSpPr>
          <p:nvPr>
            <p:ph type="sldNum" sz="quarter" idx="5"/>
          </p:nvPr>
        </p:nvSpPr>
        <p:spPr/>
        <p:txBody>
          <a:bodyPr/>
          <a:lstStyle/>
          <a:p>
            <a:fld id="{058FEE18-A944-401B-9999-763164E512AD}" type="slidenum">
              <a:rPr lang="en-GB" smtClean="0"/>
              <a:t>8</a:t>
            </a:fld>
            <a:endParaRPr lang="en-GB"/>
          </a:p>
        </p:txBody>
      </p:sp>
    </p:spTree>
    <p:extLst>
      <p:ext uri="{BB962C8B-B14F-4D97-AF65-F5344CB8AC3E}">
        <p14:creationId xmlns:p14="http://schemas.microsoft.com/office/powerpoint/2010/main" val="379073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This can be done in class or for homework</a:t>
            </a:r>
          </a:p>
          <a:p>
            <a:pPr marL="0" lvl="0" indent="0" algn="l" rtl="0">
              <a:spcBef>
                <a:spcPts val="0"/>
              </a:spcBef>
              <a:spcAft>
                <a:spcPts val="0"/>
              </a:spcAft>
              <a:buNone/>
            </a:pPr>
            <a:r>
              <a:rPr lang="en-GB" dirty="0"/>
              <a:t>Full Letter:</a:t>
            </a:r>
            <a:r>
              <a:rPr lang="en-GB" u="sng" dirty="0">
                <a:solidFill>
                  <a:schemeClr val="hlink"/>
                </a:solidFill>
                <a:hlinkClick r:id="rId3"/>
              </a:rPr>
              <a:t> </a:t>
            </a:r>
            <a:r>
              <a:rPr lang="en-GB" sz="1400" u="sng" dirty="0">
                <a:solidFill>
                  <a:schemeClr val="hlink"/>
                </a:solidFill>
                <a:hlinkClick r:id="rId3"/>
              </a:rPr>
              <a:t>Letter from Ulbricht </a:t>
            </a:r>
            <a:endParaRPr lang="en-GB" dirty="0"/>
          </a:p>
          <a:p>
            <a:endParaRPr lang="en-GB" dirty="0"/>
          </a:p>
        </p:txBody>
      </p:sp>
      <p:sp>
        <p:nvSpPr>
          <p:cNvPr id="4" name="Slide Number Placeholder 3"/>
          <p:cNvSpPr>
            <a:spLocks noGrp="1"/>
          </p:cNvSpPr>
          <p:nvPr>
            <p:ph type="sldNum" sz="quarter" idx="5"/>
          </p:nvPr>
        </p:nvSpPr>
        <p:spPr/>
        <p:txBody>
          <a:bodyPr/>
          <a:lstStyle/>
          <a:p>
            <a:fld id="{058FEE18-A944-401B-9999-763164E512AD}" type="slidenum">
              <a:rPr lang="en-GB" smtClean="0"/>
              <a:t>9</a:t>
            </a:fld>
            <a:endParaRPr lang="en-GB"/>
          </a:p>
        </p:txBody>
      </p:sp>
    </p:spTree>
    <p:extLst>
      <p:ext uri="{BB962C8B-B14F-4D97-AF65-F5344CB8AC3E}">
        <p14:creationId xmlns:p14="http://schemas.microsoft.com/office/powerpoint/2010/main" val="321424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page can be used to give students a few examples of what they are being asked to do.  </a:t>
            </a:r>
          </a:p>
          <a:p>
            <a:endParaRPr lang="en-GB" dirty="0"/>
          </a:p>
        </p:txBody>
      </p:sp>
      <p:sp>
        <p:nvSpPr>
          <p:cNvPr id="4" name="Slide Number Placeholder 3"/>
          <p:cNvSpPr>
            <a:spLocks noGrp="1"/>
          </p:cNvSpPr>
          <p:nvPr>
            <p:ph type="sldNum" sz="quarter" idx="5"/>
          </p:nvPr>
        </p:nvSpPr>
        <p:spPr/>
        <p:txBody>
          <a:bodyPr/>
          <a:lstStyle/>
          <a:p>
            <a:fld id="{058FEE18-A944-401B-9999-763164E512AD}" type="slidenum">
              <a:rPr lang="en-GB" smtClean="0"/>
              <a:t>10</a:t>
            </a:fld>
            <a:endParaRPr lang="en-GB"/>
          </a:p>
        </p:txBody>
      </p:sp>
    </p:spTree>
    <p:extLst>
      <p:ext uri="{BB962C8B-B14F-4D97-AF65-F5344CB8AC3E}">
        <p14:creationId xmlns:p14="http://schemas.microsoft.com/office/powerpoint/2010/main" val="262689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Begin the second class by reviewing the annotations made on the Ulbricht letter and discussing with the class the idea of ideology vs. fear.  This will complete handout #1</a:t>
            </a:r>
          </a:p>
          <a:p>
            <a:endParaRPr lang="en-GB" dirty="0"/>
          </a:p>
        </p:txBody>
      </p:sp>
      <p:sp>
        <p:nvSpPr>
          <p:cNvPr id="4" name="Slide Number Placeholder 3"/>
          <p:cNvSpPr>
            <a:spLocks noGrp="1"/>
          </p:cNvSpPr>
          <p:nvPr>
            <p:ph type="sldNum" sz="quarter" idx="5"/>
          </p:nvPr>
        </p:nvSpPr>
        <p:spPr/>
        <p:txBody>
          <a:bodyPr/>
          <a:lstStyle/>
          <a:p>
            <a:fld id="{058FEE18-A944-401B-9999-763164E512AD}" type="slidenum">
              <a:rPr lang="en-GB" smtClean="0"/>
              <a:t>11</a:t>
            </a:fld>
            <a:endParaRPr lang="en-GB"/>
          </a:p>
        </p:txBody>
      </p:sp>
    </p:spTree>
    <p:extLst>
      <p:ext uri="{BB962C8B-B14F-4D97-AF65-F5344CB8AC3E}">
        <p14:creationId xmlns:p14="http://schemas.microsoft.com/office/powerpoint/2010/main" val="37388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Use handout #2 </a:t>
            </a:r>
          </a:p>
          <a:p>
            <a:pPr marL="0" lvl="0" indent="0" algn="l" rtl="0">
              <a:spcBef>
                <a:spcPts val="0"/>
              </a:spcBef>
              <a:spcAft>
                <a:spcPts val="0"/>
              </a:spcAft>
              <a:buNone/>
            </a:pPr>
            <a:r>
              <a:rPr lang="en-GB" dirty="0"/>
              <a:t>For more information regarding the U.S.S.R.s interests in Vietnam </a:t>
            </a:r>
            <a:r>
              <a:rPr lang="en-GB" u="sng" dirty="0">
                <a:solidFill>
                  <a:schemeClr val="hlink"/>
                </a:solidFill>
                <a:hlinkClick r:id="rId3"/>
              </a:rPr>
              <a:t>https://www.nytimes.com/2018/03/27/opinion/russians-vietnam-war.html</a:t>
            </a:r>
            <a:r>
              <a:rPr lang="en-GB" dirty="0"/>
              <a:t> </a:t>
            </a:r>
          </a:p>
          <a:p>
            <a:pPr marL="0" lvl="0" indent="0" algn="l" rtl="0">
              <a:spcBef>
                <a:spcPts val="0"/>
              </a:spcBef>
              <a:spcAft>
                <a:spcPts val="0"/>
              </a:spcAft>
              <a:buNone/>
            </a:pPr>
            <a:r>
              <a:rPr lang="en-GB" dirty="0"/>
              <a:t>For more information regarding Soviet propaganda/information systems </a:t>
            </a:r>
            <a:r>
              <a:rPr lang="en-GB" u="sng" dirty="0">
                <a:solidFill>
                  <a:schemeClr val="hlink"/>
                </a:solidFill>
                <a:hlinkClick r:id="rId4"/>
              </a:rPr>
              <a:t>https://www.wilsoncenter.org/blog-post/the-soviet-side-the-cultural-cold-war</a:t>
            </a:r>
            <a:r>
              <a:rPr lang="en-GB" dirty="0"/>
              <a:t>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D39F-62F5-7FF5-EB88-5DCABD2498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C9C626-79D0-BCD8-87A0-8A887C737D45}"/>
              </a:ext>
            </a:extLst>
          </p:cNvPr>
          <p:cNvSpPr>
            <a:spLocks noGrp="1"/>
          </p:cNvSpPr>
          <p:nvPr>
            <p:ph idx="1"/>
          </p:nvPr>
        </p:nvSpPr>
        <p:spPr>
          <a:xfrm>
            <a:off x="838200" y="1825625"/>
            <a:ext cx="10515600" cy="4129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104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1F49-FBF3-F08E-E573-9923B292C9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36FE07-01A8-49CC-73B8-FEE725A3F4ED}"/>
              </a:ext>
            </a:extLst>
          </p:cNvPr>
          <p:cNvSpPr>
            <a:spLocks noGrp="1"/>
          </p:cNvSpPr>
          <p:nvPr>
            <p:ph idx="1"/>
          </p:nvPr>
        </p:nvSpPr>
        <p:spPr>
          <a:xfrm>
            <a:off x="6096000" y="1825625"/>
            <a:ext cx="5257800" cy="4129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8682B957-8178-7C00-E7D5-CEC251C9A802}"/>
              </a:ext>
            </a:extLst>
          </p:cNvPr>
          <p:cNvSpPr>
            <a:spLocks noGrp="1"/>
          </p:cNvSpPr>
          <p:nvPr>
            <p:ph idx="10" hasCustomPrompt="1"/>
          </p:nvPr>
        </p:nvSpPr>
        <p:spPr>
          <a:xfrm>
            <a:off x="838200" y="5280660"/>
            <a:ext cx="5048250" cy="674369"/>
          </a:xfrm>
          <a:solidFill>
            <a:srgbClr val="03AEF0"/>
          </a:solidFill>
        </p:spPr>
        <p:txBody>
          <a:bodyPr>
            <a:normAutofit/>
          </a:bodyPr>
          <a:lstStyle>
            <a:lvl1pPr marL="0" indent="0">
              <a:buNone/>
              <a:defRPr sz="2400">
                <a:solidFill>
                  <a:schemeClr val="bg1"/>
                </a:solidFill>
              </a:defRPr>
            </a:lvl1pPr>
          </a:lstStyle>
          <a:p>
            <a:pPr lvl="0"/>
            <a:r>
              <a:rPr lang="en-US" dirty="0"/>
              <a:t>Source information - Click to edit </a:t>
            </a:r>
            <a:endParaRPr lang="en-GB" dirty="0"/>
          </a:p>
        </p:txBody>
      </p:sp>
      <p:sp>
        <p:nvSpPr>
          <p:cNvPr id="8" name="Content Placeholder 2">
            <a:extLst>
              <a:ext uri="{FF2B5EF4-FFF2-40B4-BE49-F238E27FC236}">
                <a16:creationId xmlns:a16="http://schemas.microsoft.com/office/drawing/2014/main" id="{4163CEC2-9F0C-E9E6-3608-0F2AFA523253}"/>
              </a:ext>
            </a:extLst>
          </p:cNvPr>
          <p:cNvSpPr>
            <a:spLocks noGrp="1"/>
          </p:cNvSpPr>
          <p:nvPr>
            <p:ph idx="11" hasCustomPrompt="1"/>
          </p:nvPr>
        </p:nvSpPr>
        <p:spPr>
          <a:xfrm>
            <a:off x="838200" y="1825625"/>
            <a:ext cx="5048250" cy="3272156"/>
          </a:xfrm>
        </p:spPr>
        <p:txBody>
          <a:bodyPr/>
          <a:lstStyle>
            <a:lvl1pPr marL="0" indent="0">
              <a:buNone/>
              <a:defRPr/>
            </a:lvl1pPr>
          </a:lstStyle>
          <a:p>
            <a:pPr lvl="0"/>
            <a:r>
              <a:rPr lang="en-US" dirty="0"/>
              <a:t>Click to add picture</a:t>
            </a:r>
            <a:endParaRPr lang="en-GB" dirty="0"/>
          </a:p>
        </p:txBody>
      </p:sp>
    </p:spTree>
    <p:extLst>
      <p:ext uri="{BB962C8B-B14F-4D97-AF65-F5344CB8AC3E}">
        <p14:creationId xmlns:p14="http://schemas.microsoft.com/office/powerpoint/2010/main" val="242865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21C6-2AFF-6443-EBAA-30E483DAD9D9}"/>
              </a:ext>
            </a:extLst>
          </p:cNvPr>
          <p:cNvSpPr>
            <a:spLocks noGrp="1"/>
          </p:cNvSpPr>
          <p:nvPr>
            <p:ph type="title"/>
          </p:nvPr>
        </p:nvSpPr>
        <p:spPr>
          <a:ln>
            <a:solidFill>
              <a:srgbClr val="0066C2"/>
            </a:solidFill>
          </a:ln>
        </p:spPr>
        <p:txBody>
          <a:bodyPr/>
          <a:lstStyle/>
          <a:p>
            <a:r>
              <a:rPr lang="en-US" dirty="0"/>
              <a:t>Click to edit Master title style</a:t>
            </a:r>
            <a:endParaRPr lang="en-GB" dirty="0"/>
          </a:p>
        </p:txBody>
      </p:sp>
    </p:spTree>
    <p:extLst>
      <p:ext uri="{BB962C8B-B14F-4D97-AF65-F5344CB8AC3E}">
        <p14:creationId xmlns:p14="http://schemas.microsoft.com/office/powerpoint/2010/main" val="275979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56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47077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53962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162E-80A8-6AD2-2E60-9697321CB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BD8DDA-C017-9E46-CB6D-26048EA8B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4877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6795A0-1546-0896-CDAA-88D350CF36D4}"/>
              </a:ext>
            </a:extLst>
          </p:cNvPr>
          <p:cNvSpPr>
            <a:spLocks noGrp="1"/>
          </p:cNvSpPr>
          <p:nvPr>
            <p:ph type="title"/>
          </p:nvPr>
        </p:nvSpPr>
        <p:spPr>
          <a:xfrm>
            <a:off x="838200" y="365125"/>
            <a:ext cx="10515600" cy="1325563"/>
          </a:xfrm>
          <a:prstGeom prst="rect">
            <a:avLst/>
          </a:prstGeom>
          <a:solidFill>
            <a:srgbClr val="52B0E4"/>
          </a:solidFill>
          <a:ln>
            <a:solidFill>
              <a:srgbClr val="0066C2"/>
            </a:solidFill>
          </a:ln>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CC78F8-D042-2E36-A56F-3C6403AAA40F}"/>
              </a:ext>
            </a:extLst>
          </p:cNvPr>
          <p:cNvSpPr>
            <a:spLocks noGrp="1"/>
          </p:cNvSpPr>
          <p:nvPr>
            <p:ph type="body" idx="1"/>
          </p:nvPr>
        </p:nvSpPr>
        <p:spPr>
          <a:xfrm>
            <a:off x="838200" y="1825625"/>
            <a:ext cx="10515600" cy="3794125"/>
          </a:xfrm>
          <a:prstGeom prst="rect">
            <a:avLst/>
          </a:prstGeom>
          <a:ln>
            <a:solidFill>
              <a:srgbClr val="0066C2"/>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08AA597-C099-905C-8F69-A4A697DCC6BF}"/>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171450" y="6088062"/>
            <a:ext cx="2026176" cy="579438"/>
          </a:xfrm>
          <a:prstGeom prst="rect">
            <a:avLst/>
          </a:prstGeom>
        </p:spPr>
      </p:pic>
    </p:spTree>
    <p:extLst>
      <p:ext uri="{BB962C8B-B14F-4D97-AF65-F5344CB8AC3E}">
        <p14:creationId xmlns:p14="http://schemas.microsoft.com/office/powerpoint/2010/main" val="2879121599"/>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4" r:id="rId3"/>
    <p:sldLayoutId id="2147483649" r:id="rId4"/>
    <p:sldLayoutId id="2147483658" r:id="rId5"/>
    <p:sldLayoutId id="2147483659" r:id="rId6"/>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7EC13-D6A0-D070-3B0B-E9CF088E4EAA}"/>
              </a:ext>
            </a:extLst>
          </p:cNvPr>
          <p:cNvSpPr>
            <a:spLocks noGrp="1"/>
          </p:cNvSpPr>
          <p:nvPr>
            <p:ph type="title"/>
          </p:nvPr>
        </p:nvSpPr>
        <p:spPr>
          <a:xfrm>
            <a:off x="838200" y="365125"/>
            <a:ext cx="10515600" cy="1325563"/>
          </a:xfrm>
          <a:prstGeom prst="rect">
            <a:avLst/>
          </a:prstGeom>
          <a:ln>
            <a:solidFill>
              <a:srgbClr val="0066C2"/>
            </a:solidFill>
          </a:ln>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941FCD3-1945-C409-3E7D-658CF75BC117}"/>
              </a:ext>
            </a:extLst>
          </p:cNvPr>
          <p:cNvSpPr>
            <a:spLocks noGrp="1"/>
          </p:cNvSpPr>
          <p:nvPr>
            <p:ph type="body" idx="1"/>
          </p:nvPr>
        </p:nvSpPr>
        <p:spPr>
          <a:xfrm>
            <a:off x="838200" y="1825625"/>
            <a:ext cx="10515600" cy="3580822"/>
          </a:xfrm>
          <a:prstGeom prst="rect">
            <a:avLst/>
          </a:prstGeom>
          <a:ln>
            <a:solidFill>
              <a:srgbClr val="0066C2"/>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C50A6D99-BB31-0791-0BED-210A276D9A4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2890" y="5725655"/>
            <a:ext cx="2061210" cy="1046619"/>
          </a:xfrm>
          <a:prstGeom prst="rect">
            <a:avLst/>
          </a:prstGeom>
        </p:spPr>
      </p:pic>
    </p:spTree>
    <p:extLst>
      <p:ext uri="{BB962C8B-B14F-4D97-AF65-F5344CB8AC3E}">
        <p14:creationId xmlns:p14="http://schemas.microsoft.com/office/powerpoint/2010/main" val="2899992923"/>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mass.pbslearningmedia.org/resource/pres10.socst.ush.now.coldwar/the-beginning-of-the-cold-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QwOfphFsUw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415600" y="530792"/>
            <a:ext cx="11360800" cy="5275647"/>
          </a:xfrm>
          <a:prstGeom prst="rect">
            <a:avLst/>
          </a:prstGeom>
          <a:solidFill>
            <a:srgbClr val="CFE2F3"/>
          </a:solidFill>
        </p:spPr>
        <p:txBody>
          <a:bodyPr spcFirstLastPara="1" vert="horz" wrap="square" lIns="121900" tIns="121900" rIns="121900" bIns="121900" rtlCol="0" anchor="t" anchorCtr="0">
            <a:normAutofit/>
          </a:bodyPr>
          <a:lstStyle/>
          <a:p>
            <a:pPr marL="0" indent="0">
              <a:lnSpc>
                <a:spcPct val="120000"/>
              </a:lnSpc>
              <a:buClr>
                <a:schemeClr val="dk1"/>
              </a:buClr>
              <a:buSzPct val="78571"/>
              <a:buNone/>
            </a:pPr>
            <a:r>
              <a:rPr lang="en" sz="2000" b="1" dirty="0">
                <a:solidFill>
                  <a:schemeClr val="dk1"/>
                </a:solidFill>
              </a:rPr>
              <a:t>Length: 2x50 minute classes</a:t>
            </a:r>
            <a:endParaRPr sz="2000" dirty="0">
              <a:solidFill>
                <a:schemeClr val="dk1"/>
              </a:solidFill>
            </a:endParaRPr>
          </a:p>
          <a:p>
            <a:pPr marL="0" indent="0">
              <a:buClr>
                <a:schemeClr val="dk1"/>
              </a:buClr>
              <a:buSzPct val="100000"/>
              <a:buNone/>
            </a:pPr>
            <a:endParaRPr sz="2000" dirty="0">
              <a:solidFill>
                <a:schemeClr val="dk1"/>
              </a:solidFill>
            </a:endParaRPr>
          </a:p>
          <a:p>
            <a:pPr marL="0" indent="0">
              <a:lnSpc>
                <a:spcPct val="120000"/>
              </a:lnSpc>
              <a:buClr>
                <a:schemeClr val="dk1"/>
              </a:buClr>
              <a:buSzPct val="78571"/>
              <a:buNone/>
            </a:pPr>
            <a:r>
              <a:rPr lang="en" sz="2000" b="1" dirty="0">
                <a:solidFill>
                  <a:schemeClr val="dk1"/>
                </a:solidFill>
              </a:rPr>
              <a:t>Essential question:</a:t>
            </a:r>
            <a:endParaRPr sz="2000" b="1" dirty="0">
              <a:solidFill>
                <a:schemeClr val="dk1"/>
              </a:solidFill>
            </a:endParaRPr>
          </a:p>
          <a:p>
            <a:pPr indent="-414432">
              <a:buClr>
                <a:schemeClr val="dk1"/>
              </a:buClr>
              <a:buSzPct val="100000"/>
            </a:pPr>
            <a:r>
              <a:rPr lang="en" sz="2000" dirty="0">
                <a:solidFill>
                  <a:schemeClr val="dk1"/>
                </a:solidFill>
              </a:rPr>
              <a:t>To what extent is our understanding of the Cold War impacted by pro-American and pro-Russian bias?</a:t>
            </a:r>
            <a:endParaRPr sz="2000" dirty="0">
              <a:solidFill>
                <a:schemeClr val="dk1"/>
              </a:solidFill>
            </a:endParaRPr>
          </a:p>
          <a:p>
            <a:pPr indent="-414432">
              <a:buClr>
                <a:schemeClr val="dk1"/>
              </a:buClr>
              <a:buSzPct val="100000"/>
            </a:pPr>
            <a:r>
              <a:rPr lang="en" sz="2000" dirty="0">
                <a:solidFill>
                  <a:schemeClr val="dk1"/>
                </a:solidFill>
              </a:rPr>
              <a:t>To what extent were actions that escalated the Cold War driven by ideology or fear?</a:t>
            </a:r>
            <a:endParaRPr sz="2000" dirty="0">
              <a:solidFill>
                <a:schemeClr val="dk1"/>
              </a:solidFill>
            </a:endParaRPr>
          </a:p>
          <a:p>
            <a:pPr indent="0">
              <a:buNone/>
            </a:pPr>
            <a:endParaRPr sz="2000" dirty="0">
              <a:solidFill>
                <a:schemeClr val="dk1"/>
              </a:solidFill>
            </a:endParaRPr>
          </a:p>
          <a:p>
            <a:pPr marL="0" indent="0">
              <a:lnSpc>
                <a:spcPct val="120000"/>
              </a:lnSpc>
              <a:buClr>
                <a:schemeClr val="dk1"/>
              </a:buClr>
              <a:buSzPct val="78571"/>
              <a:buNone/>
            </a:pPr>
            <a:r>
              <a:rPr lang="en" sz="2000" b="1" dirty="0">
                <a:solidFill>
                  <a:schemeClr val="dk1"/>
                </a:solidFill>
              </a:rPr>
              <a:t>Lesson Objective:</a:t>
            </a:r>
            <a:endParaRPr sz="2000" b="1" dirty="0">
              <a:solidFill>
                <a:schemeClr val="dk1"/>
              </a:solidFill>
            </a:endParaRPr>
          </a:p>
          <a:p>
            <a:pPr indent="-414432">
              <a:buClr>
                <a:schemeClr val="dk1"/>
              </a:buClr>
              <a:buSzPct val="100000"/>
            </a:pPr>
            <a:r>
              <a:rPr lang="en" sz="2000" dirty="0">
                <a:solidFill>
                  <a:schemeClr val="dk1"/>
                </a:solidFill>
              </a:rPr>
              <a:t>Students will be able to identify, describe and assess varying perspectives on the construction of the Berlin Wall (1961), U.S. Intervention in Vietnam (1955-1975) and  the Prague Spring (1968).</a:t>
            </a:r>
            <a:endParaRPr sz="2000" dirty="0">
              <a:solidFill>
                <a:schemeClr val="dk1"/>
              </a:solidFill>
            </a:endParaRPr>
          </a:p>
          <a:p>
            <a:pPr marL="0" indent="0">
              <a:buNone/>
            </a:pPr>
            <a:endParaRPr sz="2000" dirty="0">
              <a:solidFill>
                <a:schemeClr val="dk1"/>
              </a:solidFill>
            </a:endParaRPr>
          </a:p>
          <a:p>
            <a:pPr marL="0" indent="0">
              <a:lnSpc>
                <a:spcPct val="120000"/>
              </a:lnSpc>
              <a:buNone/>
            </a:pPr>
            <a:r>
              <a:rPr lang="en" sz="2000" b="1" dirty="0">
                <a:solidFill>
                  <a:schemeClr val="dk1"/>
                </a:solidFill>
              </a:rPr>
              <a:t>Prior Knowledge:</a:t>
            </a:r>
            <a:endParaRPr sz="2000" b="1" dirty="0">
              <a:solidFill>
                <a:schemeClr val="dk1"/>
              </a:solidFill>
            </a:endParaRPr>
          </a:p>
          <a:p>
            <a:pPr indent="-414432">
              <a:lnSpc>
                <a:spcPct val="120000"/>
              </a:lnSpc>
              <a:buClr>
                <a:schemeClr val="dk1"/>
              </a:buClr>
              <a:buSzPct val="100000"/>
            </a:pPr>
            <a:r>
              <a:rPr lang="en" sz="2000" dirty="0">
                <a:solidFill>
                  <a:schemeClr val="dk1"/>
                </a:solidFill>
              </a:rPr>
              <a:t>Students should be familiar with the the political and social landscape following World War II, including the ideological differences between the Soviet Union and Western powers.</a:t>
            </a:r>
            <a:endParaRPr sz="2000" dirty="0">
              <a:solidFill>
                <a:schemeClr val="dk1"/>
              </a:solidFill>
            </a:endParaRPr>
          </a:p>
          <a:p>
            <a:pPr marL="0" indent="0">
              <a:buClr>
                <a:schemeClr val="dk1"/>
              </a:buClr>
              <a:buSzPct val="78571"/>
              <a:buNone/>
            </a:pPr>
            <a:endParaRPr sz="1867" b="1" dirty="0">
              <a:solidFill>
                <a:schemeClr val="dk1"/>
              </a:solidFill>
            </a:endParaRPr>
          </a:p>
          <a:p>
            <a:pPr marL="0" indent="0">
              <a:spcAft>
                <a:spcPts val="160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4106-7E28-7453-55A8-145943E22D81}"/>
              </a:ext>
            </a:extLst>
          </p:cNvPr>
          <p:cNvSpPr>
            <a:spLocks noGrp="1"/>
          </p:cNvSpPr>
          <p:nvPr>
            <p:ph type="title"/>
          </p:nvPr>
        </p:nvSpPr>
        <p:spPr>
          <a:xfrm>
            <a:off x="415600" y="147145"/>
            <a:ext cx="11418437" cy="828539"/>
          </a:xfrm>
        </p:spPr>
        <p:txBody>
          <a:bodyPr>
            <a:normAutofit/>
          </a:bodyPr>
          <a:lstStyle/>
          <a:p>
            <a:r>
              <a:rPr lang="en" sz="4400" dirty="0">
                <a:highlight>
                  <a:srgbClr val="00AD68"/>
                </a:highlight>
              </a:rPr>
              <a:t>Highlight</a:t>
            </a:r>
            <a:r>
              <a:rPr lang="en" sz="4400" dirty="0"/>
              <a:t>/</a:t>
            </a:r>
            <a:r>
              <a:rPr lang="en" sz="4400" dirty="0">
                <a:ea typeface="Comic Sans MS"/>
                <a:sym typeface="Comic Sans MS"/>
              </a:rPr>
              <a:t>Annotate</a:t>
            </a:r>
            <a:endParaRPr lang="en-GB" dirty="0"/>
          </a:p>
        </p:txBody>
      </p:sp>
      <p:sp>
        <p:nvSpPr>
          <p:cNvPr id="5" name="TextBox 4">
            <a:extLst>
              <a:ext uri="{FF2B5EF4-FFF2-40B4-BE49-F238E27FC236}">
                <a16:creationId xmlns:a16="http://schemas.microsoft.com/office/drawing/2014/main" id="{1F4586C5-56C8-61F2-8D51-566899B86EB0}"/>
              </a:ext>
            </a:extLst>
          </p:cNvPr>
          <p:cNvSpPr txBox="1"/>
          <p:nvPr/>
        </p:nvSpPr>
        <p:spPr>
          <a:xfrm>
            <a:off x="2420052" y="1211807"/>
            <a:ext cx="7767145" cy="46705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Clr>
                <a:schemeClr val="dk1"/>
              </a:buClr>
              <a:buSzPts val="1018"/>
              <a:buNone/>
            </a:pPr>
            <a:r>
              <a:rPr lang="en-GB" sz="1750" dirty="0">
                <a:solidFill>
                  <a:schemeClr val="dk1"/>
                </a:solidFill>
                <a:latin typeface="Arial" panose="020B0604020202020204" pitchFamily="34" charset="0"/>
                <a:cs typeface="Arial" panose="020B0604020202020204" pitchFamily="34" charset="0"/>
              </a:rPr>
              <a:t>After the closing of the border, </a:t>
            </a:r>
            <a:r>
              <a:rPr lang="en-GB" sz="1750" dirty="0">
                <a:solidFill>
                  <a:schemeClr val="bg1"/>
                </a:solidFill>
                <a:highlight>
                  <a:srgbClr val="00AD68"/>
                </a:highlight>
                <a:latin typeface="Arial" panose="020B0604020202020204" pitchFamily="34" charset="0"/>
                <a:cs typeface="Arial" panose="020B0604020202020204" pitchFamily="34" charset="0"/>
              </a:rPr>
              <a:t>suddenly there was still present in the East German capital even in the evenings, enough meat of the best quality, </a:t>
            </a:r>
            <a:r>
              <a:rPr lang="en-GB" sz="1750" dirty="0">
                <a:solidFill>
                  <a:schemeClr val="dk1"/>
                </a:solidFill>
                <a:latin typeface="Arial" panose="020B0604020202020204" pitchFamily="34" charset="0"/>
                <a:cs typeface="Arial" panose="020B0604020202020204" pitchFamily="34" charset="0"/>
              </a:rPr>
              <a:t>while before, especially on weekends, it was already sold out by midday. We also do not have any more problems with bread or butter in the capital. Even the women are satisfied that they can now go to the hairdresser's, since until now the big hair dressing salons were occupied by West Berlin women. In West Germany, the </a:t>
            </a:r>
            <a:r>
              <a:rPr lang="en-GB" sz="1750" dirty="0" err="1">
                <a:solidFill>
                  <a:schemeClr val="dk1"/>
                </a:solidFill>
                <a:latin typeface="Arial" panose="020B0604020202020204" pitchFamily="34" charset="0"/>
                <a:cs typeface="Arial" panose="020B0604020202020204" pitchFamily="34" charset="0"/>
              </a:rPr>
              <a:t>defense</a:t>
            </a:r>
            <a:r>
              <a:rPr lang="en-GB" sz="1750" dirty="0">
                <a:solidFill>
                  <a:schemeClr val="dk1"/>
                </a:solidFill>
                <a:latin typeface="Arial" panose="020B0604020202020204" pitchFamily="34" charset="0"/>
                <a:cs typeface="Arial" panose="020B0604020202020204" pitchFamily="34" charset="0"/>
              </a:rPr>
              <a:t> measures of August 13 also led to a sobering up among a part of the bourgeoisie. … The strengthening of the workers-and-peasants state of East Germany and the victory of socialism is the basic condition to </a:t>
            </a:r>
            <a:r>
              <a:rPr lang="en-GB" sz="1750" dirty="0">
                <a:solidFill>
                  <a:schemeClr val="bg1"/>
                </a:solidFill>
                <a:highlight>
                  <a:srgbClr val="00AD68"/>
                </a:highlight>
                <a:latin typeface="Arial" panose="020B0604020202020204" pitchFamily="34" charset="0"/>
                <a:cs typeface="Arial" panose="020B0604020202020204" pitchFamily="34" charset="0"/>
              </a:rPr>
              <a:t>overcoming the imperialist past and present</a:t>
            </a:r>
            <a:r>
              <a:rPr lang="en-GB" sz="1750" dirty="0">
                <a:solidFill>
                  <a:schemeClr val="dk1"/>
                </a:solidFill>
                <a:latin typeface="Arial" panose="020B0604020202020204" pitchFamily="34" charset="0"/>
                <a:cs typeface="Arial" panose="020B0604020202020204" pitchFamily="34" charset="0"/>
              </a:rPr>
              <a:t> in all of Germany and to establishing a militarily neutral and flourishing Germany. We assess the situation such that East Germany will be strengthened further. In this we must see that also when the borders are closed the competition with West Germany will continue. Thus, we must overcome in the next years the losses which we have suffered because of West Berlin aggression; we must carry out economic cooperation with the USSR consistently, and reach the figures of the Seven-Year Plan again in 1963.</a:t>
            </a:r>
          </a:p>
        </p:txBody>
      </p:sp>
      <p:sp>
        <p:nvSpPr>
          <p:cNvPr id="10" name="Flowchart: Process 9">
            <a:extLst>
              <a:ext uri="{FF2B5EF4-FFF2-40B4-BE49-F238E27FC236}">
                <a16:creationId xmlns:a16="http://schemas.microsoft.com/office/drawing/2014/main" id="{0CC4B35A-C97B-1E9A-84DD-353F3796D08E}"/>
              </a:ext>
            </a:extLst>
          </p:cNvPr>
          <p:cNvSpPr/>
          <p:nvPr/>
        </p:nvSpPr>
        <p:spPr>
          <a:xfrm>
            <a:off x="2324360" y="6069723"/>
            <a:ext cx="9638474" cy="641132"/>
          </a:xfrm>
          <a:prstGeom prst="flowChartProcess">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Doc 6: </a:t>
            </a:r>
            <a:r>
              <a:rPr lang="en-GB" dirty="0">
                <a:solidFill>
                  <a:schemeClr val="tx1"/>
                </a:solidFill>
              </a:rPr>
              <a:t>Letter from Walter Ulbricht, leader of East Germany to Khrushchev, 15 September 1961. </a:t>
            </a:r>
          </a:p>
        </p:txBody>
      </p:sp>
      <p:sp>
        <p:nvSpPr>
          <p:cNvPr id="13" name="TextBox 12">
            <a:extLst>
              <a:ext uri="{FF2B5EF4-FFF2-40B4-BE49-F238E27FC236}">
                <a16:creationId xmlns:a16="http://schemas.microsoft.com/office/drawing/2014/main" id="{52D50527-799E-85A1-8B2F-DE6C756499A5}"/>
              </a:ext>
            </a:extLst>
          </p:cNvPr>
          <p:cNvSpPr txBox="1"/>
          <p:nvPr/>
        </p:nvSpPr>
        <p:spPr>
          <a:xfrm>
            <a:off x="415600" y="1425614"/>
            <a:ext cx="1785340" cy="3416320"/>
          </a:xfrm>
          <a:prstGeom prst="rect">
            <a:avLst/>
          </a:prstGeom>
          <a:noFill/>
        </p:spPr>
        <p:txBody>
          <a:bodyPr wrap="square">
            <a:spAutoFit/>
          </a:bodyPr>
          <a:lstStyle/>
          <a:p>
            <a:r>
              <a:rPr lang="en-GB" sz="1800" dirty="0">
                <a:latin typeface="Comic Sans MS"/>
                <a:ea typeface="Comic Sans MS"/>
                <a:cs typeface="Comic Sans MS"/>
                <a:sym typeface="Comic Sans MS"/>
              </a:rPr>
              <a:t>This shows that he believed that the good food (resources) were taken by West Berliners and now with the wall East Berliners have more access.</a:t>
            </a:r>
          </a:p>
        </p:txBody>
      </p:sp>
      <p:sp>
        <p:nvSpPr>
          <p:cNvPr id="14" name="Google Shape;151;p22">
            <a:extLst>
              <a:ext uri="{FF2B5EF4-FFF2-40B4-BE49-F238E27FC236}">
                <a16:creationId xmlns:a16="http://schemas.microsoft.com/office/drawing/2014/main" id="{40251DC5-613C-6221-88FB-01F5F7E01DB9}"/>
              </a:ext>
            </a:extLst>
          </p:cNvPr>
          <p:cNvSpPr txBox="1"/>
          <p:nvPr/>
        </p:nvSpPr>
        <p:spPr>
          <a:xfrm>
            <a:off x="10315994" y="3764756"/>
            <a:ext cx="1646840" cy="1077178"/>
          </a:xfrm>
          <a:prstGeom prst="rect">
            <a:avLst/>
          </a:prstGeom>
          <a:noFill/>
          <a:ln>
            <a:noFill/>
          </a:ln>
        </p:spPr>
        <p:txBody>
          <a:bodyPr spcFirstLastPara="1" wrap="square" lIns="121900" tIns="121900" rIns="121900" bIns="121900" anchor="t" anchorCtr="0">
            <a:spAutoFit/>
          </a:bodyPr>
          <a:lstStyle/>
          <a:p>
            <a:r>
              <a:rPr lang="en" dirty="0">
                <a:latin typeface="Comic Sans MS"/>
                <a:ea typeface="Comic Sans MS"/>
                <a:cs typeface="Comic Sans MS"/>
                <a:sym typeface="Comic Sans MS"/>
              </a:rPr>
              <a:t>This shows that he feels that West…</a:t>
            </a:r>
            <a:endParaRPr dirty="0">
              <a:latin typeface="Comic Sans MS"/>
              <a:ea typeface="Comic Sans MS"/>
              <a:cs typeface="Comic Sans MS"/>
              <a:sym typeface="Comic Sans MS"/>
            </a:endParaRPr>
          </a:p>
        </p:txBody>
      </p:sp>
      <p:sp>
        <p:nvSpPr>
          <p:cNvPr id="15" name="Arrow: Right 14">
            <a:extLst>
              <a:ext uri="{FF2B5EF4-FFF2-40B4-BE49-F238E27FC236}">
                <a16:creationId xmlns:a16="http://schemas.microsoft.com/office/drawing/2014/main" id="{0A6BE53D-CA82-BD64-18BB-0723CBC5B194}"/>
              </a:ext>
            </a:extLst>
          </p:cNvPr>
          <p:cNvSpPr/>
          <p:nvPr/>
        </p:nvSpPr>
        <p:spPr>
          <a:xfrm rot="21098952">
            <a:off x="1796902" y="1786270"/>
            <a:ext cx="744279" cy="265814"/>
          </a:xfrm>
          <a:prstGeom prst="rightArrow">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68AC9D74-B31B-F509-35E1-D516718EE46B}"/>
              </a:ext>
            </a:extLst>
          </p:cNvPr>
          <p:cNvSpPr/>
          <p:nvPr/>
        </p:nvSpPr>
        <p:spPr>
          <a:xfrm rot="11681492">
            <a:off x="7970977" y="3971024"/>
            <a:ext cx="2288561" cy="232399"/>
          </a:xfrm>
          <a:prstGeom prst="rightArrow">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971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4106-7E28-7453-55A8-145943E22D81}"/>
              </a:ext>
            </a:extLst>
          </p:cNvPr>
          <p:cNvSpPr>
            <a:spLocks noGrp="1"/>
          </p:cNvSpPr>
          <p:nvPr>
            <p:ph type="title"/>
          </p:nvPr>
        </p:nvSpPr>
        <p:spPr>
          <a:xfrm>
            <a:off x="415601" y="147145"/>
            <a:ext cx="3620372" cy="894846"/>
          </a:xfrm>
        </p:spPr>
        <p:txBody>
          <a:bodyPr>
            <a:normAutofit/>
          </a:bodyPr>
          <a:lstStyle/>
          <a:p>
            <a:r>
              <a:rPr lang="en" dirty="0"/>
              <a:t>Bell ringer</a:t>
            </a:r>
            <a:endParaRPr lang="en-GB" dirty="0"/>
          </a:p>
        </p:txBody>
      </p:sp>
      <p:sp>
        <p:nvSpPr>
          <p:cNvPr id="3" name="Text Placeholder 2">
            <a:extLst>
              <a:ext uri="{FF2B5EF4-FFF2-40B4-BE49-F238E27FC236}">
                <a16:creationId xmlns:a16="http://schemas.microsoft.com/office/drawing/2014/main" id="{CBDDF32C-879B-DBB6-BA9C-EFF90A22922B}"/>
              </a:ext>
            </a:extLst>
          </p:cNvPr>
          <p:cNvSpPr>
            <a:spLocks noGrp="1"/>
          </p:cNvSpPr>
          <p:nvPr>
            <p:ph type="body" idx="1"/>
          </p:nvPr>
        </p:nvSpPr>
        <p:spPr>
          <a:xfrm>
            <a:off x="415600" y="1286540"/>
            <a:ext cx="3620372" cy="4540101"/>
          </a:xfrm>
        </p:spPr>
        <p:txBody>
          <a:bodyPr>
            <a:normAutofit lnSpcReduction="10000"/>
          </a:bodyPr>
          <a:lstStyle/>
          <a:p>
            <a:pPr marL="152396" indent="0">
              <a:buNone/>
            </a:pPr>
            <a:r>
              <a:rPr lang="en-GB" sz="2400" b="1" dirty="0"/>
              <a:t>Activity: </a:t>
            </a:r>
            <a:r>
              <a:rPr lang="en-GB" sz="2400" dirty="0"/>
              <a:t>Based on your annotations of the Ulbricht Letter add to your notes and answer the summative question</a:t>
            </a:r>
          </a:p>
          <a:p>
            <a:pPr marL="152396" indent="0">
              <a:buNone/>
            </a:pPr>
            <a:endParaRPr lang="en-GB" sz="2400" dirty="0"/>
          </a:p>
          <a:p>
            <a:pPr marL="152396" indent="0">
              <a:buNone/>
            </a:pPr>
            <a:r>
              <a:rPr lang="en-GB" sz="2800" b="1" dirty="0">
                <a:solidFill>
                  <a:schemeClr val="dk1"/>
                </a:solidFill>
              </a:rPr>
              <a:t>Did the East Germans build the Berlin Wall because of ideology or fear? Explain using examples</a:t>
            </a:r>
            <a:endParaRPr lang="en-GB" sz="2800" b="1" dirty="0"/>
          </a:p>
          <a:p>
            <a:pPr marL="152396" indent="0">
              <a:buNone/>
            </a:pPr>
            <a:endParaRPr lang="en-GB" dirty="0"/>
          </a:p>
        </p:txBody>
      </p:sp>
      <p:sp>
        <p:nvSpPr>
          <p:cNvPr id="5" name="TextBox 4">
            <a:extLst>
              <a:ext uri="{FF2B5EF4-FFF2-40B4-BE49-F238E27FC236}">
                <a16:creationId xmlns:a16="http://schemas.microsoft.com/office/drawing/2014/main" id="{1F4586C5-56C8-61F2-8D51-566899B86EB0}"/>
              </a:ext>
            </a:extLst>
          </p:cNvPr>
          <p:cNvSpPr txBox="1"/>
          <p:nvPr/>
        </p:nvSpPr>
        <p:spPr>
          <a:xfrm>
            <a:off x="4195689" y="180449"/>
            <a:ext cx="7767145" cy="46705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Clr>
                <a:schemeClr val="dk1"/>
              </a:buClr>
              <a:buSzPts val="1018"/>
              <a:buNone/>
            </a:pPr>
            <a:r>
              <a:rPr lang="en-GB" sz="1750" dirty="0">
                <a:solidFill>
                  <a:schemeClr val="dk1"/>
                </a:solidFill>
                <a:latin typeface="Arial" panose="020B0604020202020204" pitchFamily="34" charset="0"/>
                <a:cs typeface="Arial" panose="020B0604020202020204" pitchFamily="34" charset="0"/>
              </a:rPr>
              <a:t>After the closing of the border, suddenly there was still present in the East German capital even in the evenings, enough meat of the best quality, while before, especially on weekends, it was already sold out by midday. We also do not have any more problems with bread or butter in the capital. Even the women are satisfied that they can now go to the hairdresser's, since until now the big hair dressing salons were occupied by West Berlin women. In West Germany, the </a:t>
            </a:r>
            <a:r>
              <a:rPr lang="en-GB" sz="1750" dirty="0" err="1">
                <a:solidFill>
                  <a:schemeClr val="dk1"/>
                </a:solidFill>
                <a:latin typeface="Arial" panose="020B0604020202020204" pitchFamily="34" charset="0"/>
                <a:cs typeface="Arial" panose="020B0604020202020204" pitchFamily="34" charset="0"/>
              </a:rPr>
              <a:t>defense</a:t>
            </a:r>
            <a:r>
              <a:rPr lang="en-GB" sz="1750" dirty="0">
                <a:solidFill>
                  <a:schemeClr val="dk1"/>
                </a:solidFill>
                <a:latin typeface="Arial" panose="020B0604020202020204" pitchFamily="34" charset="0"/>
                <a:cs typeface="Arial" panose="020B0604020202020204" pitchFamily="34" charset="0"/>
              </a:rPr>
              <a:t> measures of August 13 also led to a sobering up among a part of the bourgeoisie. … The strengthening of the workers-and-peasants state of East Germany and the victory of socialism is the basic condition to overcoming the imperialist past and present in all of Germany and to establishing a militarily neutral and flourishing Germany. We assess the situation such that East Germany will be strengthened further. In this we must see that also when the borders are closed the competition with West Germany will continue. Thus, we must overcome in the next years the losses which we have suffered because of West Berlin aggression; we must carry out economic cooperation with the USSR consistently, and reach the figures of the Seven-Year Plan again in 1963.</a:t>
            </a:r>
          </a:p>
        </p:txBody>
      </p:sp>
      <p:sp>
        <p:nvSpPr>
          <p:cNvPr id="10" name="Flowchart: Process 9">
            <a:extLst>
              <a:ext uri="{FF2B5EF4-FFF2-40B4-BE49-F238E27FC236}">
                <a16:creationId xmlns:a16="http://schemas.microsoft.com/office/drawing/2014/main" id="{0CC4B35A-C97B-1E9A-84DD-353F3796D08E}"/>
              </a:ext>
            </a:extLst>
          </p:cNvPr>
          <p:cNvSpPr/>
          <p:nvPr/>
        </p:nvSpPr>
        <p:spPr>
          <a:xfrm>
            <a:off x="4195690" y="5076497"/>
            <a:ext cx="7767144" cy="641132"/>
          </a:xfrm>
          <a:prstGeom prst="flowChartProcess">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Doc 6: </a:t>
            </a:r>
            <a:r>
              <a:rPr lang="en-GB" dirty="0">
                <a:solidFill>
                  <a:schemeClr val="tx1"/>
                </a:solidFill>
              </a:rPr>
              <a:t>Letter from Walter Ulbricht, leader of East Germany to Khrushchev, 15 September 1961. </a:t>
            </a:r>
          </a:p>
        </p:txBody>
      </p:sp>
    </p:spTree>
    <p:extLst>
      <p:ext uri="{BB962C8B-B14F-4D97-AF65-F5344CB8AC3E}">
        <p14:creationId xmlns:p14="http://schemas.microsoft.com/office/powerpoint/2010/main" val="112161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00" y="223283"/>
            <a:ext cx="11360800" cy="1056345"/>
          </a:xfrm>
          <a:prstGeom prst="rect">
            <a:avLst/>
          </a:prstGeom>
          <a:solidFill>
            <a:srgbClr val="00AD68"/>
          </a:solidFill>
        </p:spPr>
        <p:txBody>
          <a:bodyPr spcFirstLastPara="1" vert="horz" wrap="square" lIns="121900" tIns="121900" rIns="121900" bIns="121900" rtlCol="0" anchor="b" anchorCtr="0">
            <a:noAutofit/>
          </a:bodyPr>
          <a:lstStyle/>
          <a:p>
            <a:r>
              <a:rPr lang="en" sz="5400" dirty="0"/>
              <a:t>Perspectives on the Vietnam War</a:t>
            </a:r>
            <a:endParaRPr sz="5400" dirty="0">
              <a:solidFill>
                <a:schemeClr val="bg1"/>
              </a:solidFill>
            </a:endParaRPr>
          </a:p>
        </p:txBody>
      </p:sp>
      <p:pic>
        <p:nvPicPr>
          <p:cNvPr id="2" name="Google Shape;166;p24">
            <a:extLst>
              <a:ext uri="{FF2B5EF4-FFF2-40B4-BE49-F238E27FC236}">
                <a16:creationId xmlns:a16="http://schemas.microsoft.com/office/drawing/2014/main" id="{37E7D40B-1CEF-2AF5-E4F5-DFD0DB2421BC}"/>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81153" y="1444997"/>
            <a:ext cx="8395247" cy="4200891"/>
          </a:xfrm>
          <a:prstGeom prst="rect">
            <a:avLst/>
          </a:prstGeom>
          <a:noFill/>
          <a:ln>
            <a:solidFill>
              <a:srgbClr val="0066C2"/>
            </a:solidFill>
          </a:ln>
        </p:spPr>
      </p:pic>
      <p:sp>
        <p:nvSpPr>
          <p:cNvPr id="3" name="Google Shape;165;p24">
            <a:extLst>
              <a:ext uri="{FF2B5EF4-FFF2-40B4-BE49-F238E27FC236}">
                <a16:creationId xmlns:a16="http://schemas.microsoft.com/office/drawing/2014/main" id="{1CBD5450-6663-318A-4F63-D1D85A926691}"/>
              </a:ext>
            </a:extLst>
          </p:cNvPr>
          <p:cNvSpPr txBox="1">
            <a:spLocks/>
          </p:cNvSpPr>
          <p:nvPr/>
        </p:nvSpPr>
        <p:spPr>
          <a:xfrm>
            <a:off x="3381152" y="5826103"/>
            <a:ext cx="8395247" cy="808614"/>
          </a:xfrm>
          <a:prstGeom prst="rect">
            <a:avLst/>
          </a:prstGeom>
          <a:solidFill>
            <a:srgbClr val="FBAF17"/>
          </a:solidFill>
          <a:ln>
            <a:solidFill>
              <a:srgbClr val="0066C2"/>
            </a:solidFill>
          </a:ln>
        </p:spPr>
        <p:txBody>
          <a:bodyPr spcFirstLastPara="1" vert="horz" wrap="square" lIns="121900" tIns="121900" rIns="121900" bIns="121900" rtlCol="0" anchor="t" anchorCtr="0">
            <a:normAutofit lnSpcReduction="10000"/>
          </a:bodyPr>
          <a:lstStyle>
            <a:lvl1pPr marL="228600" lvl="0"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1pPr>
            <a:lvl2pPr marL="685800" lvl="1"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2pPr>
            <a:lvl3pPr marL="1143000" lvl="2"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3pPr>
            <a:lvl4pPr marL="1600200" lvl="3"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4pPr>
            <a:lvl5pPr marL="2057400" lvl="4"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5pPr>
            <a:lvl6pPr marL="2514600" lvl="5"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marL="0" indent="0" algn="l"/>
            <a:r>
              <a:rPr lang="en-GB" sz="1867" b="1" dirty="0">
                <a:ea typeface="Times New Roman"/>
                <a:sym typeface="Times New Roman"/>
              </a:rPr>
              <a:t>Doc 7</a:t>
            </a:r>
            <a:r>
              <a:rPr lang="en-GB" sz="1867" dirty="0">
                <a:ea typeface="Times New Roman"/>
                <a:sym typeface="Times New Roman"/>
              </a:rPr>
              <a:t>: “Aggressors Out of Vietnam!’ reads a May Day billboard on a Moscow street in 1968. Getty Images</a:t>
            </a:r>
          </a:p>
        </p:txBody>
      </p:sp>
      <p:pic>
        <p:nvPicPr>
          <p:cNvPr id="4" name="Google Shape;168;p24">
            <a:extLst>
              <a:ext uri="{FF2B5EF4-FFF2-40B4-BE49-F238E27FC236}">
                <a16:creationId xmlns:a16="http://schemas.microsoft.com/office/drawing/2014/main" id="{84EE81DF-FDC0-4FEF-B864-38B0F2E49122}"/>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70130" y="1654264"/>
            <a:ext cx="1870915" cy="1403200"/>
          </a:xfrm>
          <a:prstGeom prst="rect">
            <a:avLst/>
          </a:prstGeom>
          <a:noFill/>
          <a:ln>
            <a:noFill/>
          </a:ln>
        </p:spPr>
      </p:pic>
      <p:sp>
        <p:nvSpPr>
          <p:cNvPr id="6" name="TextBox 5">
            <a:extLst>
              <a:ext uri="{FF2B5EF4-FFF2-40B4-BE49-F238E27FC236}">
                <a16:creationId xmlns:a16="http://schemas.microsoft.com/office/drawing/2014/main" id="{36515D36-EAE8-D4C1-E51E-E0A9D9CA50C0}"/>
              </a:ext>
            </a:extLst>
          </p:cNvPr>
          <p:cNvSpPr txBox="1"/>
          <p:nvPr/>
        </p:nvSpPr>
        <p:spPr>
          <a:xfrm>
            <a:off x="415600" y="3287507"/>
            <a:ext cx="2646577"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solidFill>
                  <a:schemeClr val="dk1"/>
                </a:solidFill>
                <a:latin typeface="Arial" panose="020B0604020202020204" pitchFamily="34" charset="0"/>
                <a:cs typeface="Arial" panose="020B0604020202020204" pitchFamily="34" charset="0"/>
              </a:rPr>
              <a:t>Thinking point: </a:t>
            </a:r>
            <a:r>
              <a:rPr lang="en-GB" sz="2000" dirty="0">
                <a:solidFill>
                  <a:schemeClr val="dk1"/>
                </a:solidFill>
                <a:latin typeface="Arial" panose="020B0604020202020204" pitchFamily="34" charset="0"/>
                <a:cs typeface="Arial" panose="020B0604020202020204" pitchFamily="34" charset="0"/>
              </a:rPr>
              <a:t>Identify and describe elements of this cartoon that shows what  the Soviet government believed about the Vietnam war and the United States.</a:t>
            </a:r>
            <a:endParaRPr lang="en-GB" sz="2000"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3;p25">
            <a:extLst>
              <a:ext uri="{FF2B5EF4-FFF2-40B4-BE49-F238E27FC236}">
                <a16:creationId xmlns:a16="http://schemas.microsoft.com/office/drawing/2014/main" id="{3F79EAF6-6C5D-8089-E585-84488DF6EF34}"/>
              </a:ext>
            </a:extLst>
          </p:cNvPr>
          <p:cNvSpPr txBox="1">
            <a:spLocks/>
          </p:cNvSpPr>
          <p:nvPr/>
        </p:nvSpPr>
        <p:spPr>
          <a:xfrm>
            <a:off x="4801368" y="179591"/>
            <a:ext cx="7096464" cy="6498818"/>
          </a:xfrm>
          <a:prstGeom prst="rect">
            <a:avLst/>
          </a:prstGeom>
        </p:spPr>
        <p:style>
          <a:lnRef idx="2">
            <a:schemeClr val="accent1"/>
          </a:lnRef>
          <a:fillRef idx="1">
            <a:schemeClr val="lt1"/>
          </a:fillRef>
          <a:effectRef idx="0">
            <a:schemeClr val="accent1"/>
          </a:effectRef>
          <a:fontRef idx="minor">
            <a:schemeClr val="dk1"/>
          </a:fontRef>
        </p:style>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400" dirty="0"/>
              <a:t>CENTRAL COMMITTEE. COMMUNIST PARTY OF THE SOVIET UNION </a:t>
            </a:r>
          </a:p>
          <a:p>
            <a:pPr marL="0" indent="0">
              <a:lnSpc>
                <a:spcPct val="100000"/>
              </a:lnSpc>
              <a:buFont typeface="Arial" panose="020B0604020202020204" pitchFamily="34" charset="0"/>
              <a:buNone/>
            </a:pPr>
            <a:r>
              <a:rPr lang="en-GB" sz="1400" dirty="0"/>
              <a:t>Additional Measures To Expose Imperialist Policies</a:t>
            </a:r>
          </a:p>
          <a:p>
            <a:pPr marL="0" indent="0">
              <a:lnSpc>
                <a:spcPct val="100000"/>
              </a:lnSpc>
              <a:buFont typeface="Arial" panose="020B0604020202020204" pitchFamily="34" charset="0"/>
              <a:buNone/>
            </a:pPr>
            <a:r>
              <a:rPr lang="en-GB" sz="1400" dirty="0"/>
              <a:t>…</a:t>
            </a:r>
          </a:p>
          <a:p>
            <a:pPr marL="0" indent="0">
              <a:lnSpc>
                <a:spcPct val="100000"/>
              </a:lnSpc>
              <a:buFont typeface="Arial" panose="020B0604020202020204" pitchFamily="34" charset="0"/>
              <a:buNone/>
            </a:pPr>
            <a:r>
              <a:rPr lang="en-GB" sz="1400" dirty="0"/>
              <a:t>We intend to make use of concrete facts to expose capitalist reality, political and ideological diversions of imperialism, the totalitarian character of a bourgeois state, and the strengthening of reactionary thought in the bourgeois apparatus and in capitalistic society as a whole.</a:t>
            </a:r>
          </a:p>
          <a:p>
            <a:pPr marL="0" indent="0">
              <a:lnSpc>
                <a:spcPct val="100000"/>
              </a:lnSpc>
              <a:buFont typeface="Arial" panose="020B0604020202020204" pitchFamily="34" charset="0"/>
              <a:buNone/>
            </a:pPr>
            <a:endParaRPr lang="en-GB" sz="1400" dirty="0"/>
          </a:p>
          <a:p>
            <a:pPr marL="0" indent="0">
              <a:lnSpc>
                <a:spcPct val="100000"/>
              </a:lnSpc>
              <a:buFont typeface="Arial" panose="020B0604020202020204" pitchFamily="34" charset="0"/>
              <a:buNone/>
            </a:pPr>
            <a:r>
              <a:rPr lang="en-GB" sz="1400" dirty="0"/>
              <a:t>The realization of such measures will permit us to coordinate the Soviet press, radio and television in such a way that the public's attention will be directed to the concrete manifestations of the anti-popular nature of imperialism.</a:t>
            </a:r>
          </a:p>
          <a:p>
            <a:pPr marL="0" indent="0">
              <a:lnSpc>
                <a:spcPct val="100000"/>
              </a:lnSpc>
              <a:buFont typeface="Arial" panose="020B0604020202020204" pitchFamily="34" charset="0"/>
              <a:buNone/>
            </a:pPr>
            <a:r>
              <a:rPr lang="en-GB" sz="1400" dirty="0"/>
              <a:t>Such propaganda campaigns will help the press agency Novosti, and politically oriented radio programs transmitted abroad to force our ideological enemy onto disadvantageous paths in the ideological struggle.</a:t>
            </a:r>
          </a:p>
          <a:p>
            <a:pPr marL="0" indent="0">
              <a:lnSpc>
                <a:spcPct val="100000"/>
              </a:lnSpc>
              <a:buFont typeface="Arial" panose="020B0604020202020204" pitchFamily="34" charset="0"/>
              <a:buNone/>
            </a:pPr>
            <a:endParaRPr lang="en-GB" sz="1400" dirty="0"/>
          </a:p>
          <a:p>
            <a:pPr marL="0" indent="0">
              <a:lnSpc>
                <a:spcPct val="100000"/>
              </a:lnSpc>
              <a:buFont typeface="Arial" panose="020B0604020202020204" pitchFamily="34" charset="0"/>
              <a:buNone/>
            </a:pPr>
            <a:r>
              <a:rPr lang="en-GB" sz="1400" dirty="0"/>
              <a:t>A calendar of this type of events, mainly pertaining to the USA is attached. Similar plans pertaining to other imperialistic states could be developed in the course of work.</a:t>
            </a:r>
          </a:p>
          <a:p>
            <a:pPr marL="0" indent="0">
              <a:lnSpc>
                <a:spcPct val="100000"/>
              </a:lnSpc>
              <a:buFont typeface="Arial" panose="020B0604020202020204" pitchFamily="34" charset="0"/>
              <a:buNone/>
            </a:pPr>
            <a:endParaRPr lang="en-GB" sz="1400" dirty="0"/>
          </a:p>
          <a:p>
            <a:pPr marL="0" indent="0">
              <a:lnSpc>
                <a:spcPct val="100000"/>
              </a:lnSpc>
              <a:buFont typeface="Arial" panose="020B0604020202020204" pitchFamily="34" charset="0"/>
              <a:buNone/>
            </a:pPr>
            <a:r>
              <a:rPr lang="en-GB" sz="1400" dirty="0"/>
              <a:t>We request your review.</a:t>
            </a:r>
          </a:p>
          <a:p>
            <a:pPr marL="0" indent="0">
              <a:buFont typeface="Arial" panose="020B0604020202020204" pitchFamily="34" charset="0"/>
              <a:buNone/>
            </a:pPr>
            <a:r>
              <a:rPr lang="en-GB" sz="1400" dirty="0"/>
              <a:t>A. Iakovlev</a:t>
            </a:r>
          </a:p>
          <a:p>
            <a:pPr marL="0" indent="0">
              <a:spcBef>
                <a:spcPts val="1600"/>
              </a:spcBef>
              <a:buFont typeface="Arial" panose="020B0604020202020204" pitchFamily="34" charset="0"/>
              <a:buNone/>
            </a:pPr>
            <a:r>
              <a:rPr lang="en-GB" sz="1400" dirty="0"/>
              <a:t>Assistant Chief of the Propaganda Department, </a:t>
            </a:r>
            <a:r>
              <a:rPr lang="en-GB" sz="1400" dirty="0" err="1"/>
              <a:t>TsK</a:t>
            </a:r>
            <a:r>
              <a:rPr lang="en-GB" sz="1400" dirty="0"/>
              <a:t> KPSS</a:t>
            </a:r>
            <a:br>
              <a:rPr lang="en-GB" sz="1400" dirty="0"/>
            </a:br>
            <a:r>
              <a:rPr lang="en-GB" sz="1400" dirty="0"/>
              <a:t>January 21, 1971</a:t>
            </a:r>
          </a:p>
          <a:p>
            <a:pPr marL="0" indent="0">
              <a:spcBef>
                <a:spcPts val="1600"/>
              </a:spcBef>
              <a:spcAft>
                <a:spcPts val="1600"/>
              </a:spcAft>
              <a:buFont typeface="Arial" panose="020B0604020202020204" pitchFamily="34" charset="0"/>
              <a:buNone/>
            </a:pPr>
            <a:endParaRPr lang="en-GB" sz="1600" dirty="0"/>
          </a:p>
        </p:txBody>
      </p:sp>
      <p:pic>
        <p:nvPicPr>
          <p:cNvPr id="6" name="Google Shape;174;p25">
            <a:extLst>
              <a:ext uri="{FF2B5EF4-FFF2-40B4-BE49-F238E27FC236}">
                <a16:creationId xmlns:a16="http://schemas.microsoft.com/office/drawing/2014/main" id="{5DDD2F2A-4673-D06C-DE96-6271B2A2B934}"/>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2086452"/>
            <a:ext cx="4507200" cy="3067296"/>
          </a:xfrm>
          <a:prstGeom prst="rect">
            <a:avLst/>
          </a:prstGeom>
          <a:noFill/>
          <a:ln>
            <a:noFill/>
          </a:ln>
        </p:spPr>
      </p:pic>
      <p:sp>
        <p:nvSpPr>
          <p:cNvPr id="7" name="Google Shape;176;p25">
            <a:extLst>
              <a:ext uri="{FF2B5EF4-FFF2-40B4-BE49-F238E27FC236}">
                <a16:creationId xmlns:a16="http://schemas.microsoft.com/office/drawing/2014/main" id="{AFC83F07-B197-63FD-B82E-CF14F25E0BC5}"/>
              </a:ext>
            </a:extLst>
          </p:cNvPr>
          <p:cNvSpPr txBox="1"/>
          <p:nvPr/>
        </p:nvSpPr>
        <p:spPr>
          <a:xfrm>
            <a:off x="294168" y="179591"/>
            <a:ext cx="4214037" cy="1600398"/>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spAutoFit/>
          </a:bodyPr>
          <a:lstStyle/>
          <a:p>
            <a:r>
              <a:rPr lang="en" sz="2200" b="1" dirty="0">
                <a:latin typeface="Arial" panose="020B0604020202020204" pitchFamily="34" charset="0"/>
                <a:cs typeface="Arial" panose="020B0604020202020204" pitchFamily="34" charset="0"/>
              </a:rPr>
              <a:t>Discuss: </a:t>
            </a:r>
            <a:r>
              <a:rPr lang="en" sz="2200" dirty="0">
                <a:latin typeface="Arial" panose="020B0604020202020204" pitchFamily="34" charset="0"/>
                <a:cs typeface="Arial" panose="020B0604020202020204" pitchFamily="34" charset="0"/>
              </a:rPr>
              <a:t>What does this memo outlining Soviet Propaganda goals reveal about their views of the West?  </a:t>
            </a:r>
            <a:endParaRPr sz="2200" dirty="0">
              <a:latin typeface="Arial" panose="020B0604020202020204" pitchFamily="34" charset="0"/>
              <a:cs typeface="Arial" panose="020B0604020202020204" pitchFamily="34" charset="0"/>
            </a:endParaRPr>
          </a:p>
        </p:txBody>
      </p:sp>
      <p:sp>
        <p:nvSpPr>
          <p:cNvPr id="8" name="Google Shape;165;p24">
            <a:extLst>
              <a:ext uri="{FF2B5EF4-FFF2-40B4-BE49-F238E27FC236}">
                <a16:creationId xmlns:a16="http://schemas.microsoft.com/office/drawing/2014/main" id="{E1387A17-1531-4B47-240B-1894A45C9613}"/>
              </a:ext>
            </a:extLst>
          </p:cNvPr>
          <p:cNvSpPr txBox="1">
            <a:spLocks/>
          </p:cNvSpPr>
          <p:nvPr/>
        </p:nvSpPr>
        <p:spPr>
          <a:xfrm>
            <a:off x="294168" y="5255283"/>
            <a:ext cx="4214038" cy="704943"/>
          </a:xfrm>
          <a:prstGeom prst="rect">
            <a:avLst/>
          </a:prstGeom>
          <a:solidFill>
            <a:srgbClr val="FBAF17"/>
          </a:solidFill>
          <a:ln>
            <a:solidFill>
              <a:srgbClr val="0066C2"/>
            </a:solidFill>
          </a:ln>
        </p:spPr>
        <p:txBody>
          <a:bodyPr spcFirstLastPara="1" vert="horz" wrap="square" lIns="121900" tIns="121900" rIns="121900" bIns="121900" rtlCol="0" anchor="t" anchorCtr="0">
            <a:normAutofit lnSpcReduction="10000"/>
          </a:bodyPr>
          <a:lstStyle>
            <a:lvl1pPr marL="228600" lvl="0"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1pPr>
            <a:lvl2pPr marL="685800" lvl="1"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2pPr>
            <a:lvl3pPr marL="1143000" lvl="2"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3pPr>
            <a:lvl4pPr marL="1600200" lvl="3"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4pPr>
            <a:lvl5pPr marL="2057400" lvl="4"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Arial" panose="020B0604020202020204" pitchFamily="34" charset="0"/>
                <a:ea typeface="+mn-ea"/>
                <a:cs typeface="Arial" panose="020B0604020202020204" pitchFamily="34" charset="0"/>
              </a:defRPr>
            </a:lvl5pPr>
            <a:lvl6pPr marL="2514600" lvl="5"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marL="0" indent="0" algn="l"/>
            <a:r>
              <a:rPr lang="en-GB" sz="1600" b="1" dirty="0">
                <a:ea typeface="Times New Roman"/>
                <a:sym typeface="Times New Roman"/>
              </a:rPr>
              <a:t>Doc 8</a:t>
            </a:r>
            <a:r>
              <a:rPr lang="en-GB" sz="1600" dirty="0">
                <a:ea typeface="Times New Roman"/>
                <a:sym typeface="Times New Roman"/>
              </a:rPr>
              <a:t>: A memo from the Central Committee Communist Party of the Soviet Union</a:t>
            </a:r>
          </a:p>
        </p:txBody>
      </p:sp>
    </p:spTree>
    <p:extLst>
      <p:ext uri="{BB962C8B-B14F-4D97-AF65-F5344CB8AC3E}">
        <p14:creationId xmlns:p14="http://schemas.microsoft.com/office/powerpoint/2010/main" val="16806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19AB-B3C3-0FCC-F055-AE4C1E8BF9F9}"/>
              </a:ext>
            </a:extLst>
          </p:cNvPr>
          <p:cNvSpPr>
            <a:spLocks noGrp="1"/>
          </p:cNvSpPr>
          <p:nvPr>
            <p:ph type="title"/>
          </p:nvPr>
        </p:nvSpPr>
        <p:spPr>
          <a:xfrm>
            <a:off x="255181" y="365125"/>
            <a:ext cx="11493796" cy="1006475"/>
          </a:xfrm>
        </p:spPr>
        <p:txBody>
          <a:bodyPr>
            <a:normAutofit/>
          </a:bodyPr>
          <a:lstStyle/>
          <a:p>
            <a:r>
              <a:rPr lang="en" sz="3200" dirty="0"/>
              <a:t>How might the Soviets have responded to President Johnson?</a:t>
            </a:r>
            <a:endParaRPr lang="en-GB" sz="3200" dirty="0"/>
          </a:p>
        </p:txBody>
      </p:sp>
      <p:sp>
        <p:nvSpPr>
          <p:cNvPr id="3" name="Google Shape;183;p26">
            <a:extLst>
              <a:ext uri="{FF2B5EF4-FFF2-40B4-BE49-F238E27FC236}">
                <a16:creationId xmlns:a16="http://schemas.microsoft.com/office/drawing/2014/main" id="{D3381C81-48B7-2BFD-F4D0-836259DB2E88}"/>
              </a:ext>
            </a:extLst>
          </p:cNvPr>
          <p:cNvSpPr txBox="1"/>
          <p:nvPr/>
        </p:nvSpPr>
        <p:spPr>
          <a:xfrm>
            <a:off x="255181" y="1616630"/>
            <a:ext cx="6968576" cy="512857"/>
          </a:xfrm>
          <a:prstGeom prst="rect">
            <a:avLst/>
          </a:prstGeom>
          <a:solidFill>
            <a:srgbClr val="FBAF17"/>
          </a:solidFill>
          <a:ln>
            <a:noFill/>
          </a:ln>
        </p:spPr>
        <p:txBody>
          <a:bodyPr spcFirstLastPara="1" wrap="square" lIns="121900" tIns="121900" rIns="121900" bIns="121900" anchor="t" anchorCtr="0">
            <a:spAutoFit/>
          </a:bodyPr>
          <a:lstStyle/>
          <a:p>
            <a:r>
              <a:rPr lang="en" sz="1733" b="1" dirty="0">
                <a:solidFill>
                  <a:schemeClr val="dk1"/>
                </a:solidFill>
                <a:latin typeface="Arial" panose="020B0604020202020204" pitchFamily="34" charset="0"/>
                <a:cs typeface="Arial" panose="020B0604020202020204" pitchFamily="34" charset="0"/>
              </a:rPr>
              <a:t>Doc 9</a:t>
            </a:r>
            <a:r>
              <a:rPr lang="en" sz="1600" dirty="0">
                <a:solidFill>
                  <a:schemeClr val="dk1"/>
                </a:solidFill>
                <a:latin typeface="Arial" panose="020B0604020202020204" pitchFamily="34" charset="0"/>
                <a:cs typeface="Arial" panose="020B0604020202020204" pitchFamily="34" charset="0"/>
              </a:rPr>
              <a:t>: Lyndon B. Johnson, “Why Americans Fight in Vietnam” (1965)</a:t>
            </a:r>
            <a:endParaRPr sz="1600" dirty="0">
              <a:latin typeface="Arial" panose="020B0604020202020204" pitchFamily="34" charset="0"/>
              <a:cs typeface="Arial" panose="020B0604020202020204" pitchFamily="34" charset="0"/>
            </a:endParaRPr>
          </a:p>
        </p:txBody>
      </p:sp>
      <p:sp>
        <p:nvSpPr>
          <p:cNvPr id="16" name="Google Shape;182;p26">
            <a:extLst>
              <a:ext uri="{FF2B5EF4-FFF2-40B4-BE49-F238E27FC236}">
                <a16:creationId xmlns:a16="http://schemas.microsoft.com/office/drawing/2014/main" id="{67B1A54A-4A0A-4C8C-3851-1FFF53C95B2C}"/>
              </a:ext>
            </a:extLst>
          </p:cNvPr>
          <p:cNvSpPr txBox="1">
            <a:spLocks/>
          </p:cNvSpPr>
          <p:nvPr/>
        </p:nvSpPr>
        <p:spPr>
          <a:xfrm>
            <a:off x="255180" y="2129487"/>
            <a:ext cx="6968580" cy="3760950"/>
          </a:xfrm>
          <a:prstGeom prst="rect">
            <a:avLst/>
          </a:prstGeom>
          <a:solidFill>
            <a:srgbClr val="CFE2F3"/>
          </a:solidFill>
        </p:spPr>
        <p:txBody>
          <a:bodyPr spcFirstLastPara="1" vert="horz" wrap="square" lIns="121900" tIns="121900" rIns="121900" bIns="121900" rtlCol="0" anchor="t" anchorCtr="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6000" dirty="0">
                <a:solidFill>
                  <a:schemeClr val="dk1"/>
                </a:solidFill>
              </a:rPr>
              <a:t>“we are to live in a world where every country can shape its own destiny”</a:t>
            </a:r>
          </a:p>
          <a:p>
            <a:pPr marL="0" indent="0">
              <a:lnSpc>
                <a:spcPct val="120000"/>
              </a:lnSpc>
              <a:buFont typeface="Arial" panose="020B0604020202020204" pitchFamily="34" charset="0"/>
              <a:buNone/>
            </a:pPr>
            <a:endParaRPr lang="en-GB" sz="6000" dirty="0">
              <a:solidFill>
                <a:schemeClr val="dk1"/>
              </a:solidFill>
            </a:endParaRPr>
          </a:p>
          <a:p>
            <a:pPr marL="0" indent="0">
              <a:lnSpc>
                <a:spcPct val="120000"/>
              </a:lnSpc>
              <a:buFont typeface="Arial" panose="020B0604020202020204" pitchFamily="34" charset="0"/>
              <a:buNone/>
            </a:pPr>
            <a:r>
              <a:rPr lang="en-GB" sz="6000" dirty="0">
                <a:solidFill>
                  <a:schemeClr val="dk1"/>
                </a:solidFill>
              </a:rPr>
              <a:t>“The contest in Vietnam is part of a wider pattern of aggressive purposes.”</a:t>
            </a:r>
          </a:p>
          <a:p>
            <a:pPr marL="0" indent="0">
              <a:lnSpc>
                <a:spcPct val="120000"/>
              </a:lnSpc>
              <a:buFont typeface="Arial" panose="020B0604020202020204" pitchFamily="34" charset="0"/>
              <a:buNone/>
            </a:pPr>
            <a:endParaRPr lang="en-GB" sz="6000" dirty="0">
              <a:solidFill>
                <a:schemeClr val="dk1"/>
              </a:solidFill>
            </a:endParaRPr>
          </a:p>
          <a:p>
            <a:pPr marL="0" indent="0">
              <a:lnSpc>
                <a:spcPct val="120000"/>
              </a:lnSpc>
              <a:buFont typeface="Arial" panose="020B0604020202020204" pitchFamily="34" charset="0"/>
              <a:buNone/>
            </a:pPr>
            <a:r>
              <a:rPr lang="en-GB" sz="6000" dirty="0">
                <a:solidFill>
                  <a:schemeClr val="dk1"/>
                </a:solidFill>
              </a:rPr>
              <a:t>“Our objective is the independence of South Viet-Nam and its freedom from attack.”</a:t>
            </a:r>
          </a:p>
          <a:p>
            <a:pPr marL="0" indent="0">
              <a:lnSpc>
                <a:spcPct val="120000"/>
              </a:lnSpc>
              <a:buFont typeface="Arial" panose="020B0604020202020204" pitchFamily="34" charset="0"/>
              <a:buNone/>
            </a:pPr>
            <a:endParaRPr lang="en-GB" sz="6000" dirty="0">
              <a:solidFill>
                <a:schemeClr val="dk1"/>
              </a:solidFill>
            </a:endParaRPr>
          </a:p>
          <a:p>
            <a:pPr marL="0" indent="0">
              <a:lnSpc>
                <a:spcPct val="120000"/>
              </a:lnSpc>
              <a:buFont typeface="Arial" panose="020B0604020202020204" pitchFamily="34" charset="0"/>
              <a:buNone/>
            </a:pPr>
            <a:r>
              <a:rPr lang="en-GB" sz="6000" dirty="0">
                <a:solidFill>
                  <a:schemeClr val="dk1"/>
                </a:solidFill>
              </a:rPr>
              <a:t>“We are there …to strengthen world order”</a:t>
            </a:r>
          </a:p>
          <a:p>
            <a:pPr marL="0" indent="0">
              <a:lnSpc>
                <a:spcPct val="120000"/>
              </a:lnSpc>
              <a:buFont typeface="Arial" panose="020B0604020202020204" pitchFamily="34" charset="0"/>
              <a:buNone/>
            </a:pPr>
            <a:endParaRPr lang="en-GB" sz="6000" dirty="0">
              <a:solidFill>
                <a:schemeClr val="dk1"/>
              </a:solidFill>
            </a:endParaRPr>
          </a:p>
          <a:p>
            <a:pPr marL="0" indent="0">
              <a:lnSpc>
                <a:spcPct val="120000"/>
              </a:lnSpc>
              <a:buFont typeface="Arial" panose="020B0604020202020204" pitchFamily="34" charset="0"/>
              <a:buNone/>
            </a:pPr>
            <a:r>
              <a:rPr lang="en-GB" sz="6000" dirty="0">
                <a:solidFill>
                  <a:schemeClr val="dk1"/>
                </a:solidFill>
              </a:rPr>
              <a:t>“we fight for values and we fight for principle”</a:t>
            </a:r>
          </a:p>
          <a:p>
            <a:pPr marL="0" indent="0">
              <a:lnSpc>
                <a:spcPct val="80000"/>
              </a:lnSpc>
              <a:buFont typeface="Arial" panose="020B0604020202020204" pitchFamily="34" charset="0"/>
              <a:buNone/>
            </a:pPr>
            <a:endParaRPr lang="en-GB" sz="1380" dirty="0">
              <a:solidFill>
                <a:schemeClr val="dk1"/>
              </a:solidFill>
            </a:endParaRPr>
          </a:p>
        </p:txBody>
      </p:sp>
      <p:sp>
        <p:nvSpPr>
          <p:cNvPr id="17" name="Flowchart: Process 16">
            <a:extLst>
              <a:ext uri="{FF2B5EF4-FFF2-40B4-BE49-F238E27FC236}">
                <a16:creationId xmlns:a16="http://schemas.microsoft.com/office/drawing/2014/main" id="{FD8B08C1-5053-5D83-E6B8-8949635357D8}"/>
              </a:ext>
            </a:extLst>
          </p:cNvPr>
          <p:cNvSpPr/>
          <p:nvPr/>
        </p:nvSpPr>
        <p:spPr>
          <a:xfrm>
            <a:off x="7736614" y="2129487"/>
            <a:ext cx="4012364" cy="376095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Arrow: Down 17">
            <a:extLst>
              <a:ext uri="{FF2B5EF4-FFF2-40B4-BE49-F238E27FC236}">
                <a16:creationId xmlns:a16="http://schemas.microsoft.com/office/drawing/2014/main" id="{62ABE0D3-83BF-C03F-61D1-897F0606EAD8}"/>
              </a:ext>
            </a:extLst>
          </p:cNvPr>
          <p:cNvSpPr/>
          <p:nvPr/>
        </p:nvSpPr>
        <p:spPr>
          <a:xfrm rot="16200000">
            <a:off x="7209058" y="2285998"/>
            <a:ext cx="542259" cy="512857"/>
          </a:xfrm>
          <a:prstGeom prst="downArrow">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AA904E6E-D591-688E-280E-52A8C01C73EA}"/>
              </a:ext>
            </a:extLst>
          </p:cNvPr>
          <p:cNvSpPr/>
          <p:nvPr/>
        </p:nvSpPr>
        <p:spPr>
          <a:xfrm rot="16200000">
            <a:off x="7209059" y="2970068"/>
            <a:ext cx="542259" cy="512857"/>
          </a:xfrm>
          <a:prstGeom prst="downArrow">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047B91FC-D690-09CA-2FCC-EBF152DD05F8}"/>
              </a:ext>
            </a:extLst>
          </p:cNvPr>
          <p:cNvSpPr/>
          <p:nvPr/>
        </p:nvSpPr>
        <p:spPr>
          <a:xfrm rot="16200000">
            <a:off x="7209057" y="3783136"/>
            <a:ext cx="542259" cy="512857"/>
          </a:xfrm>
          <a:prstGeom prst="downArrow">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13AC111E-A990-89D1-4B15-BB8CAD775D23}"/>
              </a:ext>
            </a:extLst>
          </p:cNvPr>
          <p:cNvSpPr/>
          <p:nvPr/>
        </p:nvSpPr>
        <p:spPr>
          <a:xfrm rot="16200000">
            <a:off x="7209056" y="4567122"/>
            <a:ext cx="542259" cy="512857"/>
          </a:xfrm>
          <a:prstGeom prst="downArrow">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50D43D53-768C-2D1C-1DCA-920808886C01}"/>
              </a:ext>
            </a:extLst>
          </p:cNvPr>
          <p:cNvSpPr/>
          <p:nvPr/>
        </p:nvSpPr>
        <p:spPr>
          <a:xfrm rot="16200000">
            <a:off x="7209056" y="5362879"/>
            <a:ext cx="542259" cy="512857"/>
          </a:xfrm>
          <a:prstGeom prst="downArrow">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279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4106-7E28-7453-55A8-145943E22D81}"/>
              </a:ext>
            </a:extLst>
          </p:cNvPr>
          <p:cNvSpPr>
            <a:spLocks noGrp="1"/>
          </p:cNvSpPr>
          <p:nvPr>
            <p:ph type="title"/>
          </p:nvPr>
        </p:nvSpPr>
        <p:spPr>
          <a:xfrm>
            <a:off x="415601" y="147145"/>
            <a:ext cx="3620372" cy="1041575"/>
          </a:xfrm>
        </p:spPr>
        <p:txBody>
          <a:bodyPr>
            <a:noAutofit/>
          </a:bodyPr>
          <a:lstStyle/>
          <a:p>
            <a:r>
              <a:rPr lang="en" sz="3200" dirty="0">
                <a:highlight>
                  <a:srgbClr val="00AD68"/>
                </a:highlight>
              </a:rPr>
              <a:t>Highlight</a:t>
            </a:r>
            <a:r>
              <a:rPr lang="en" sz="3200" dirty="0"/>
              <a:t>/</a:t>
            </a:r>
            <a:br>
              <a:rPr lang="en" sz="3200" dirty="0"/>
            </a:br>
            <a:r>
              <a:rPr lang="en" sz="3200" dirty="0">
                <a:ea typeface="Comic Sans MS"/>
                <a:sym typeface="Comic Sans MS"/>
              </a:rPr>
              <a:t>Annotate</a:t>
            </a:r>
            <a:endParaRPr lang="en-GB" sz="3200" dirty="0"/>
          </a:p>
        </p:txBody>
      </p:sp>
      <p:sp>
        <p:nvSpPr>
          <p:cNvPr id="3" name="Text Placeholder 2">
            <a:extLst>
              <a:ext uri="{FF2B5EF4-FFF2-40B4-BE49-F238E27FC236}">
                <a16:creationId xmlns:a16="http://schemas.microsoft.com/office/drawing/2014/main" id="{CBDDF32C-879B-DBB6-BA9C-EFF90A22922B}"/>
              </a:ext>
            </a:extLst>
          </p:cNvPr>
          <p:cNvSpPr>
            <a:spLocks noGrp="1"/>
          </p:cNvSpPr>
          <p:nvPr>
            <p:ph type="body" idx="1"/>
          </p:nvPr>
        </p:nvSpPr>
        <p:spPr>
          <a:xfrm>
            <a:off x="415600" y="1303020"/>
            <a:ext cx="3620372" cy="4733399"/>
          </a:xfrm>
        </p:spPr>
        <p:txBody>
          <a:bodyPr>
            <a:noAutofit/>
          </a:bodyPr>
          <a:lstStyle/>
          <a:p>
            <a:pPr marL="152396" indent="0">
              <a:lnSpc>
                <a:spcPct val="120000"/>
              </a:lnSpc>
              <a:buNone/>
            </a:pPr>
            <a:r>
              <a:rPr lang="en-GB" sz="1600" b="1" dirty="0"/>
              <a:t>Activity</a:t>
            </a:r>
          </a:p>
          <a:p>
            <a:pPr marL="152396" indent="0">
              <a:lnSpc>
                <a:spcPct val="120000"/>
              </a:lnSpc>
              <a:buNone/>
            </a:pPr>
            <a:r>
              <a:rPr lang="en-GB" sz="1600" b="1" dirty="0">
                <a:solidFill>
                  <a:schemeClr val="bg1"/>
                </a:solidFill>
                <a:highlight>
                  <a:srgbClr val="00AD68"/>
                </a:highlight>
              </a:rPr>
              <a:t>Highlight: </a:t>
            </a:r>
          </a:p>
          <a:p>
            <a:pPr marL="609585" indent="-406390">
              <a:lnSpc>
                <a:spcPct val="120000"/>
              </a:lnSpc>
              <a:buClr>
                <a:schemeClr val="dk1"/>
              </a:buClr>
              <a:buSzPts val="1200"/>
              <a:buChar char="●"/>
            </a:pPr>
            <a:r>
              <a:rPr lang="en-GB" sz="1600" dirty="0">
                <a:solidFill>
                  <a:schemeClr val="dk1"/>
                </a:solidFill>
              </a:rPr>
              <a:t>Key words/phrases that reveal/allude to his bias </a:t>
            </a:r>
            <a:r>
              <a:rPr lang="en-GB" sz="1600" dirty="0" err="1">
                <a:solidFill>
                  <a:schemeClr val="dk1"/>
                </a:solidFill>
              </a:rPr>
              <a:t>favoring</a:t>
            </a:r>
            <a:r>
              <a:rPr lang="en-GB" sz="1600" dirty="0">
                <a:solidFill>
                  <a:schemeClr val="dk1"/>
                </a:solidFill>
              </a:rPr>
              <a:t> democracy and that U.S. involvement in Vietnam is ideological</a:t>
            </a:r>
          </a:p>
          <a:p>
            <a:pPr marL="609585" indent="-406390">
              <a:lnSpc>
                <a:spcPct val="120000"/>
              </a:lnSpc>
              <a:buClr>
                <a:schemeClr val="dk1"/>
              </a:buClr>
              <a:buSzPts val="1200"/>
              <a:buChar char="●"/>
            </a:pPr>
            <a:r>
              <a:rPr lang="en-GB" sz="1600" dirty="0">
                <a:solidFill>
                  <a:schemeClr val="dk1"/>
                </a:solidFill>
              </a:rPr>
              <a:t>Key words/phrases that reveal/allude that U.S. involvement in Vietnam is out of fear of a perceived threat</a:t>
            </a:r>
          </a:p>
          <a:p>
            <a:pPr marL="152396" indent="0">
              <a:lnSpc>
                <a:spcPct val="120000"/>
              </a:lnSpc>
              <a:buNone/>
            </a:pPr>
            <a:endParaRPr lang="en-GB" sz="1600" dirty="0">
              <a:solidFill>
                <a:schemeClr val="dk1"/>
              </a:solidFill>
              <a:sym typeface="Comic Sans MS"/>
            </a:endParaRPr>
          </a:p>
          <a:p>
            <a:pPr marL="152396" indent="0">
              <a:lnSpc>
                <a:spcPct val="120000"/>
              </a:lnSpc>
              <a:buNone/>
            </a:pPr>
            <a:r>
              <a:rPr lang="en-GB" sz="1600" b="1" dirty="0">
                <a:solidFill>
                  <a:schemeClr val="dk1"/>
                </a:solidFill>
                <a:ea typeface="Comic Sans MS"/>
                <a:sym typeface="Comic Sans MS"/>
              </a:rPr>
              <a:t>Annotate:</a:t>
            </a:r>
          </a:p>
          <a:p>
            <a:pPr marL="609585" indent="-406390">
              <a:lnSpc>
                <a:spcPct val="120000"/>
              </a:lnSpc>
              <a:buClr>
                <a:schemeClr val="dk1"/>
              </a:buClr>
              <a:buSzPts val="1200"/>
              <a:buChar char="●"/>
            </a:pPr>
            <a:r>
              <a:rPr lang="en-GB" sz="1600" dirty="0">
                <a:solidFill>
                  <a:schemeClr val="dk1"/>
                </a:solidFill>
              </a:rPr>
              <a:t>What you’ve highlighted using the following sentences frame “This shows…”</a:t>
            </a:r>
          </a:p>
        </p:txBody>
      </p:sp>
      <p:sp>
        <p:nvSpPr>
          <p:cNvPr id="5" name="TextBox 4">
            <a:extLst>
              <a:ext uri="{FF2B5EF4-FFF2-40B4-BE49-F238E27FC236}">
                <a16:creationId xmlns:a16="http://schemas.microsoft.com/office/drawing/2014/main" id="{1F4586C5-56C8-61F2-8D51-566899B86EB0}"/>
              </a:ext>
            </a:extLst>
          </p:cNvPr>
          <p:cNvSpPr txBox="1"/>
          <p:nvPr/>
        </p:nvSpPr>
        <p:spPr>
          <a:xfrm>
            <a:off x="4195689" y="180449"/>
            <a:ext cx="7767145" cy="58046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lnSpc>
                <a:spcPct val="80000"/>
              </a:lnSpc>
              <a:buSzPts val="935"/>
              <a:buNone/>
            </a:pPr>
            <a:r>
              <a:rPr lang="en-GB" sz="1600" dirty="0">
                <a:solidFill>
                  <a:schemeClr val="dk1"/>
                </a:solidFill>
                <a:latin typeface="Arial" panose="020B0604020202020204" pitchFamily="34" charset="0"/>
                <a:cs typeface="Arial" panose="020B0604020202020204" pitchFamily="34" charset="0"/>
              </a:rPr>
              <a:t>We fight because we must fight if we are to live in a world where every country can shape its own destiny, and only in such a world will our own freedom be finally secure. </a:t>
            </a:r>
          </a:p>
          <a:p>
            <a:pPr marL="0" indent="0">
              <a:lnSpc>
                <a:spcPct val="80000"/>
              </a:lnSpc>
              <a:buClr>
                <a:schemeClr val="dk1"/>
              </a:buClr>
              <a:buSzPts val="935"/>
              <a:buNone/>
            </a:pPr>
            <a:endParaRPr lang="en-GB" sz="1600" dirty="0">
              <a:solidFill>
                <a:schemeClr val="dk1"/>
              </a:solidFill>
              <a:latin typeface="Arial" panose="020B0604020202020204" pitchFamily="34" charset="0"/>
              <a:cs typeface="Arial" panose="020B0604020202020204" pitchFamily="34" charset="0"/>
            </a:endParaRPr>
          </a:p>
          <a:p>
            <a:pPr marL="0" indent="0">
              <a:lnSpc>
                <a:spcPct val="80000"/>
              </a:lnSpc>
              <a:buClr>
                <a:schemeClr val="dk1"/>
              </a:buClr>
              <a:buSzPts val="935"/>
              <a:buNone/>
            </a:pPr>
            <a:r>
              <a:rPr lang="en-GB" sz="1600" dirty="0">
                <a:solidFill>
                  <a:schemeClr val="dk1"/>
                </a:solidFill>
                <a:latin typeface="Arial" panose="020B0604020202020204" pitchFamily="34" charset="0"/>
                <a:cs typeface="Arial" panose="020B0604020202020204" pitchFamily="34" charset="0"/>
              </a:rPr>
              <a:t>The world as it is in Asia is not a serene or peaceful place. The first reality is that North Viet-Nam has attacked the independent nation of South Viet-Nam. Its object is total conquest. . . And it is a war of unparalleled brutality. </a:t>
            </a:r>
          </a:p>
          <a:p>
            <a:pPr marL="0" indent="0">
              <a:lnSpc>
                <a:spcPct val="80000"/>
              </a:lnSpc>
              <a:buClr>
                <a:schemeClr val="dk1"/>
              </a:buClr>
              <a:buSzPts val="935"/>
              <a:buNone/>
            </a:pPr>
            <a:endParaRPr lang="en-GB" sz="1600" dirty="0">
              <a:solidFill>
                <a:schemeClr val="dk1"/>
              </a:solidFill>
              <a:latin typeface="Arial" panose="020B0604020202020204" pitchFamily="34" charset="0"/>
              <a:cs typeface="Arial" panose="020B0604020202020204" pitchFamily="34" charset="0"/>
            </a:endParaRPr>
          </a:p>
          <a:p>
            <a:pPr marL="0" indent="0">
              <a:lnSpc>
                <a:spcPct val="80000"/>
              </a:lnSpc>
              <a:buClr>
                <a:schemeClr val="dk1"/>
              </a:buClr>
              <a:buSzPts val="935"/>
              <a:buNone/>
            </a:pPr>
            <a:r>
              <a:rPr lang="en-GB" sz="1600" dirty="0">
                <a:solidFill>
                  <a:schemeClr val="dk1"/>
                </a:solidFill>
                <a:latin typeface="Arial" panose="020B0604020202020204" pitchFamily="34" charset="0"/>
                <a:cs typeface="Arial" panose="020B0604020202020204" pitchFamily="34" charset="0"/>
              </a:rPr>
              <a:t>The confused nature of this conflict cannot mask the fact that it is the new face of an old enemy. Over this war—and all Asia—is another reality: the deepening shadow of Communist China. The rulers in Hanoi are urged on by Peking. The contest in </a:t>
            </a:r>
            <a:r>
              <a:rPr lang="en-GB" sz="1600" dirty="0" err="1">
                <a:solidFill>
                  <a:schemeClr val="dk1"/>
                </a:solidFill>
                <a:latin typeface="Arial" panose="020B0604020202020204" pitchFamily="34" charset="0"/>
                <a:cs typeface="Arial" panose="020B0604020202020204" pitchFamily="34" charset="0"/>
              </a:rPr>
              <a:t>VietNam</a:t>
            </a:r>
            <a:r>
              <a:rPr lang="en-GB" sz="1600" dirty="0">
                <a:solidFill>
                  <a:schemeClr val="dk1"/>
                </a:solidFill>
                <a:latin typeface="Arial" panose="020B0604020202020204" pitchFamily="34" charset="0"/>
                <a:cs typeface="Arial" panose="020B0604020202020204" pitchFamily="34" charset="0"/>
              </a:rPr>
              <a:t> is part of a wider pattern of aggressive purposes.</a:t>
            </a:r>
          </a:p>
          <a:p>
            <a:pPr marL="0" indent="0">
              <a:lnSpc>
                <a:spcPct val="80000"/>
              </a:lnSpc>
              <a:buClr>
                <a:schemeClr val="dk1"/>
              </a:buClr>
              <a:buSzPts val="935"/>
              <a:buNone/>
            </a:pPr>
            <a:endParaRPr lang="en-GB" sz="1600" dirty="0">
              <a:solidFill>
                <a:schemeClr val="dk1"/>
              </a:solidFill>
              <a:latin typeface="Arial" panose="020B0604020202020204" pitchFamily="34" charset="0"/>
              <a:cs typeface="Arial" panose="020B0604020202020204" pitchFamily="34" charset="0"/>
            </a:endParaRPr>
          </a:p>
          <a:p>
            <a:pPr marL="0" indent="0">
              <a:lnSpc>
                <a:spcPct val="80000"/>
              </a:lnSpc>
              <a:buClr>
                <a:schemeClr val="dk1"/>
              </a:buClr>
              <a:buSzPts val="935"/>
              <a:buNone/>
            </a:pPr>
            <a:r>
              <a:rPr lang="en-GB" sz="1600" dirty="0">
                <a:solidFill>
                  <a:schemeClr val="dk1"/>
                </a:solidFill>
                <a:latin typeface="Arial" panose="020B0604020202020204" pitchFamily="34" charset="0"/>
                <a:cs typeface="Arial" panose="020B0604020202020204" pitchFamily="34" charset="0"/>
              </a:rPr>
              <a:t>Why are these realities our concern? Why are we in South Viet-Nam?</a:t>
            </a:r>
          </a:p>
          <a:p>
            <a:pPr marL="0" indent="0">
              <a:lnSpc>
                <a:spcPct val="80000"/>
              </a:lnSpc>
              <a:buClr>
                <a:schemeClr val="dk1"/>
              </a:buClr>
              <a:buSzPts val="935"/>
              <a:buNone/>
            </a:pPr>
            <a:endParaRPr lang="en-GB" sz="1600" dirty="0">
              <a:solidFill>
                <a:schemeClr val="dk1"/>
              </a:solidFill>
              <a:latin typeface="Arial" panose="020B0604020202020204" pitchFamily="34" charset="0"/>
              <a:cs typeface="Arial" panose="020B0604020202020204" pitchFamily="34" charset="0"/>
            </a:endParaRPr>
          </a:p>
          <a:p>
            <a:pPr marL="0" indent="0">
              <a:lnSpc>
                <a:spcPct val="80000"/>
              </a:lnSpc>
              <a:buClr>
                <a:schemeClr val="dk1"/>
              </a:buClr>
              <a:buSzPts val="935"/>
              <a:buNone/>
            </a:pPr>
            <a:r>
              <a:rPr lang="en-GB" sz="1600" dirty="0">
                <a:solidFill>
                  <a:schemeClr val="dk1"/>
                </a:solidFill>
                <a:latin typeface="Arial" panose="020B0604020202020204" pitchFamily="34" charset="0"/>
                <a:cs typeface="Arial" panose="020B0604020202020204" pitchFamily="34" charset="0"/>
              </a:rPr>
              <a:t>We are there …to strengthen world order. Around the globe from Berlin to Thailand are people whose well-being rests in part on the belief that they can count on us if they are attacked. To leave Viet-Nam to its fate would shake the confidence of all these people in the value of an American commitment and in the value of America’s word. The result would be increased instability, and even wider war.</a:t>
            </a:r>
          </a:p>
          <a:p>
            <a:pPr marL="0" indent="0">
              <a:lnSpc>
                <a:spcPct val="80000"/>
              </a:lnSpc>
              <a:buClr>
                <a:schemeClr val="dk1"/>
              </a:buClr>
              <a:buSzPts val="935"/>
              <a:buNone/>
            </a:pPr>
            <a:endParaRPr lang="en-GB" sz="1600" dirty="0">
              <a:solidFill>
                <a:schemeClr val="dk1"/>
              </a:solidFill>
              <a:latin typeface="Arial" panose="020B0604020202020204" pitchFamily="34" charset="0"/>
              <a:cs typeface="Arial" panose="020B0604020202020204" pitchFamily="34" charset="0"/>
            </a:endParaRPr>
          </a:p>
          <a:p>
            <a:pPr marL="0" indent="0">
              <a:lnSpc>
                <a:spcPct val="80000"/>
              </a:lnSpc>
              <a:buClr>
                <a:schemeClr val="dk1"/>
              </a:buClr>
              <a:buSzPts val="935"/>
              <a:buNone/>
            </a:pPr>
            <a:r>
              <a:rPr lang="en-GB" sz="1600" dirty="0">
                <a:solidFill>
                  <a:schemeClr val="dk1"/>
                </a:solidFill>
                <a:latin typeface="Arial" panose="020B0604020202020204" pitchFamily="34" charset="0"/>
                <a:cs typeface="Arial" panose="020B0604020202020204" pitchFamily="34" charset="0"/>
              </a:rPr>
              <a:t>Our objective is the independence of South Viet-Nam and its freedom from attack. We want nothing for ourselves—only that the people of South Viet-Nam be allowed to guide their own country in their own way.</a:t>
            </a:r>
          </a:p>
          <a:p>
            <a:pPr marL="0" indent="0">
              <a:lnSpc>
                <a:spcPct val="80000"/>
              </a:lnSpc>
              <a:buClr>
                <a:schemeClr val="dk1"/>
              </a:buClr>
              <a:buSzPts val="935"/>
              <a:buNone/>
            </a:pPr>
            <a:endParaRPr lang="en-GB" sz="1600" dirty="0">
              <a:solidFill>
                <a:schemeClr val="dk1"/>
              </a:solidFill>
              <a:latin typeface="Arial" panose="020B0604020202020204" pitchFamily="34" charset="0"/>
              <a:cs typeface="Arial" panose="020B0604020202020204" pitchFamily="34" charset="0"/>
            </a:endParaRPr>
          </a:p>
          <a:p>
            <a:pPr marL="0" indent="0">
              <a:lnSpc>
                <a:spcPct val="80000"/>
              </a:lnSpc>
              <a:buClr>
                <a:schemeClr val="dk1"/>
              </a:buClr>
              <a:buSzPts val="935"/>
              <a:buNone/>
            </a:pPr>
            <a:r>
              <a:rPr lang="en-GB" sz="1600" dirty="0">
                <a:solidFill>
                  <a:schemeClr val="dk1"/>
                </a:solidFill>
                <a:latin typeface="Arial" panose="020B0604020202020204" pitchFamily="34" charset="0"/>
                <a:cs typeface="Arial" panose="020B0604020202020204" pitchFamily="34" charset="0"/>
              </a:rPr>
              <a:t>We will not be defeated. Our resources are equal to any challenge because we fight for values and we fight for principle, rather than territory or colonies, our patience and our determination are unending.</a:t>
            </a:r>
            <a:endParaRPr lang="en-GB" sz="2800" dirty="0">
              <a:latin typeface="Arial" panose="020B0604020202020204" pitchFamily="34" charset="0"/>
              <a:cs typeface="Arial" panose="020B0604020202020204" pitchFamily="34" charset="0"/>
            </a:endParaRPr>
          </a:p>
        </p:txBody>
      </p:sp>
      <p:sp>
        <p:nvSpPr>
          <p:cNvPr id="10" name="Flowchart: Process 9">
            <a:extLst>
              <a:ext uri="{FF2B5EF4-FFF2-40B4-BE49-F238E27FC236}">
                <a16:creationId xmlns:a16="http://schemas.microsoft.com/office/drawing/2014/main" id="{0CC4B35A-C97B-1E9A-84DD-353F3796D08E}"/>
              </a:ext>
            </a:extLst>
          </p:cNvPr>
          <p:cNvSpPr/>
          <p:nvPr/>
        </p:nvSpPr>
        <p:spPr>
          <a:xfrm>
            <a:off x="4195690" y="6036419"/>
            <a:ext cx="7767144" cy="641132"/>
          </a:xfrm>
          <a:prstGeom prst="flowChartProcess">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Arial" panose="020B0604020202020204" pitchFamily="34" charset="0"/>
                <a:cs typeface="Arial" panose="020B0604020202020204" pitchFamily="34" charset="0"/>
              </a:rPr>
              <a:t>Doc 9: </a:t>
            </a:r>
            <a:r>
              <a:rPr lang="en-GB" sz="1600" dirty="0">
                <a:solidFill>
                  <a:schemeClr val="dk1"/>
                </a:solidFill>
                <a:latin typeface="Arial" panose="020B0604020202020204" pitchFamily="34" charset="0"/>
                <a:cs typeface="Arial" panose="020B0604020202020204" pitchFamily="34" charset="0"/>
              </a:rPr>
              <a:t>Lyndon B. Johnson, “Why Americans Fight in Vietnam” (1965) Speech delivered at Johns Hopkins University on April 7, 1965</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233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7377-AD63-878A-C213-29819543FFC5}"/>
              </a:ext>
            </a:extLst>
          </p:cNvPr>
          <p:cNvSpPr>
            <a:spLocks noGrp="1"/>
          </p:cNvSpPr>
          <p:nvPr>
            <p:ph type="title"/>
          </p:nvPr>
        </p:nvSpPr>
        <p:spPr>
          <a:xfrm>
            <a:off x="415600" y="180753"/>
            <a:ext cx="11360800" cy="655245"/>
          </a:xfrm>
          <a:solidFill>
            <a:srgbClr val="00AD68"/>
          </a:solidFill>
        </p:spPr>
        <p:txBody>
          <a:bodyPr>
            <a:noAutofit/>
          </a:bodyPr>
          <a:lstStyle/>
          <a:p>
            <a:r>
              <a:rPr lang="en-GB" sz="3600" dirty="0"/>
              <a:t>Perspectives on the Prague Spring</a:t>
            </a:r>
            <a:br>
              <a:rPr lang="en-GB" sz="3600" dirty="0"/>
            </a:br>
            <a:endParaRPr lang="en-GB" sz="3600" dirty="0"/>
          </a:p>
        </p:txBody>
      </p:sp>
      <p:pic>
        <p:nvPicPr>
          <p:cNvPr id="5" name="Google Shape;203;p28">
            <a:extLst>
              <a:ext uri="{FF2B5EF4-FFF2-40B4-BE49-F238E27FC236}">
                <a16:creationId xmlns:a16="http://schemas.microsoft.com/office/drawing/2014/main" id="{1E67DE36-45CD-ED6C-F601-199864B438F6}"/>
              </a:ext>
            </a:extLst>
          </p:cNvPr>
          <p:cNvPicPr preferRelativeResize="0"/>
          <p:nvPr/>
        </p:nvPicPr>
        <p:blipFill>
          <a:blip r:embed="rId3">
            <a:alphaModFix/>
          </a:blip>
          <a:stretch>
            <a:fillRect/>
          </a:stretch>
        </p:blipFill>
        <p:spPr>
          <a:xfrm>
            <a:off x="7245379" y="1657350"/>
            <a:ext cx="4531021" cy="4190466"/>
          </a:xfrm>
          <a:prstGeom prst="rect">
            <a:avLst/>
          </a:prstGeom>
          <a:noFill/>
          <a:ln>
            <a:noFill/>
          </a:ln>
        </p:spPr>
      </p:pic>
      <p:sp>
        <p:nvSpPr>
          <p:cNvPr id="8" name="Flowchart: Process 7">
            <a:extLst>
              <a:ext uri="{FF2B5EF4-FFF2-40B4-BE49-F238E27FC236}">
                <a16:creationId xmlns:a16="http://schemas.microsoft.com/office/drawing/2014/main" id="{B5EFE714-F266-6511-57C6-379A484A09A7}"/>
              </a:ext>
            </a:extLst>
          </p:cNvPr>
          <p:cNvSpPr/>
          <p:nvPr/>
        </p:nvSpPr>
        <p:spPr>
          <a:xfrm>
            <a:off x="2351612" y="5996763"/>
            <a:ext cx="4531021" cy="534806"/>
          </a:xfrm>
          <a:prstGeom prst="flowChartProcess">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panose="020B0604020202020204" pitchFamily="34" charset="0"/>
                <a:cs typeface="Arial" panose="020B0604020202020204" pitchFamily="34" charset="0"/>
              </a:rPr>
              <a:t>Doc 10: </a:t>
            </a:r>
            <a:r>
              <a:rPr lang="en-GB" sz="1400" dirty="0">
                <a:solidFill>
                  <a:srgbClr val="484247"/>
                </a:solidFill>
                <a:latin typeface="Arial" panose="020B0604020202020204" pitchFamily="34" charset="0"/>
                <a:cs typeface="Arial" panose="020B0604020202020204" pitchFamily="34" charset="0"/>
              </a:rPr>
              <a:t>The Brezhnev Doctrine, From </a:t>
            </a:r>
            <a:r>
              <a:rPr lang="en-GB" sz="1400" i="1" dirty="0">
                <a:solidFill>
                  <a:srgbClr val="484247"/>
                </a:solidFill>
                <a:latin typeface="Arial" panose="020B0604020202020204" pitchFamily="34" charset="0"/>
                <a:cs typeface="Arial" panose="020B0604020202020204" pitchFamily="34" charset="0"/>
              </a:rPr>
              <a:t>Pravda, </a:t>
            </a:r>
            <a:r>
              <a:rPr lang="en-GB" sz="1400" dirty="0">
                <a:solidFill>
                  <a:srgbClr val="484247"/>
                </a:solidFill>
                <a:latin typeface="Arial" panose="020B0604020202020204" pitchFamily="34" charset="0"/>
                <a:cs typeface="Arial" panose="020B0604020202020204" pitchFamily="34" charset="0"/>
              </a:rPr>
              <a:t>September 25, 1968</a:t>
            </a:r>
          </a:p>
        </p:txBody>
      </p:sp>
      <p:sp>
        <p:nvSpPr>
          <p:cNvPr id="10" name="TextBox 9">
            <a:extLst>
              <a:ext uri="{FF2B5EF4-FFF2-40B4-BE49-F238E27FC236}">
                <a16:creationId xmlns:a16="http://schemas.microsoft.com/office/drawing/2014/main" id="{4CF1182D-B70D-CCB8-E21E-EF0CB48CCABB}"/>
              </a:ext>
            </a:extLst>
          </p:cNvPr>
          <p:cNvSpPr txBox="1"/>
          <p:nvPr/>
        </p:nvSpPr>
        <p:spPr>
          <a:xfrm>
            <a:off x="440233" y="1522277"/>
            <a:ext cx="6467033"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lnSpc>
                <a:spcPct val="100000"/>
              </a:lnSpc>
              <a:buClr>
                <a:schemeClr val="dk1"/>
              </a:buClr>
              <a:buSzPts val="1100"/>
              <a:buNone/>
            </a:pPr>
            <a:r>
              <a:rPr lang="en-GB" sz="1400" dirty="0">
                <a:solidFill>
                  <a:srgbClr val="484247"/>
                </a:solidFill>
                <a:latin typeface="Arial" panose="020B0604020202020204" pitchFamily="34" charset="0"/>
                <a:cs typeface="Arial" panose="020B0604020202020204" pitchFamily="34" charset="0"/>
              </a:rPr>
              <a:t>The peoples of the socialist countries and Communist parties certainly do have and should have freedom for determining the ways of advance of their respective countries. However, none of their decisions should damage either socialism in their country or the fundamental interests of other socialist countries, and the whole working class movement, which is working for socialism. This means that each Communist party is responsible not only to its own people, but also to all the socialist countries, to the entire Communist movement. Whoever forget this, in stressing only the independence of the Communist party, becomes one sided. He deviates from his international duty….Czechoslovakia's detachment from the socialist community, would have come into conflict with its own vital interests and would have been detrimental to the other socialist states. Such "self determination," as a result of which NATO troops would have been able to come up to the Soviet border, while the community of European socialist countries would have been split, in effect encroaches upon the vital interests of the peoples of these countries and conflicts, as the very root of it, with the right of these people to socialist self determination. Discharging their internationalist duty toward the fraternal peoples of Czechoslovakia and defending their own socialist gains, the U.S.S.R. and the other socialist states had to act decisively and they did act against the antisocialist forces in Czechoslovakia.</a:t>
            </a:r>
            <a:endParaRPr lang="en-GB" sz="1400" dirty="0">
              <a:latin typeface="Arial" panose="020B0604020202020204" pitchFamily="34" charset="0"/>
              <a:cs typeface="Arial" panose="020B0604020202020204" pitchFamily="34" charset="0"/>
            </a:endParaRPr>
          </a:p>
        </p:txBody>
      </p:sp>
      <p:sp>
        <p:nvSpPr>
          <p:cNvPr id="11" name="Flowchart: Process 10">
            <a:extLst>
              <a:ext uri="{FF2B5EF4-FFF2-40B4-BE49-F238E27FC236}">
                <a16:creationId xmlns:a16="http://schemas.microsoft.com/office/drawing/2014/main" id="{7AD81EEB-A6BC-FB7D-0660-B6F4E1A99817}"/>
              </a:ext>
            </a:extLst>
          </p:cNvPr>
          <p:cNvSpPr/>
          <p:nvPr/>
        </p:nvSpPr>
        <p:spPr>
          <a:xfrm>
            <a:off x="7245379" y="5996763"/>
            <a:ext cx="4531021" cy="534806"/>
          </a:xfrm>
          <a:prstGeom prst="flowChartProcess">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panose="020B0604020202020204" pitchFamily="34" charset="0"/>
                <a:cs typeface="Arial" panose="020B0604020202020204" pitchFamily="34" charset="0"/>
              </a:rPr>
              <a:t>Doc 11: </a:t>
            </a:r>
            <a:r>
              <a:rPr lang="en-GB" sz="1400" dirty="0">
                <a:solidFill>
                  <a:srgbClr val="484247"/>
                </a:solidFill>
                <a:latin typeface="Arial" panose="020B0604020202020204" pitchFamily="34" charset="0"/>
                <a:cs typeface="Arial" panose="020B0604020202020204" pitchFamily="34" charset="0"/>
              </a:rPr>
              <a:t>A US cartoon on the Prague Spring</a:t>
            </a:r>
          </a:p>
        </p:txBody>
      </p:sp>
      <p:sp>
        <p:nvSpPr>
          <p:cNvPr id="4" name="TextBox 3">
            <a:extLst>
              <a:ext uri="{FF2B5EF4-FFF2-40B4-BE49-F238E27FC236}">
                <a16:creationId xmlns:a16="http://schemas.microsoft.com/office/drawing/2014/main" id="{FD9AD77A-29D3-A08B-3ADB-F95D170E01CC}"/>
              </a:ext>
            </a:extLst>
          </p:cNvPr>
          <p:cNvSpPr txBox="1"/>
          <p:nvPr/>
        </p:nvSpPr>
        <p:spPr>
          <a:xfrm>
            <a:off x="414359" y="854511"/>
            <a:ext cx="11337408" cy="923330"/>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Activity: </a:t>
            </a:r>
            <a:r>
              <a:rPr lang="en-GB" dirty="0">
                <a:latin typeface="Arial" panose="020B0604020202020204" pitchFamily="34" charset="0"/>
                <a:cs typeface="Arial" panose="020B0604020202020204" pitchFamily="34" charset="0"/>
              </a:rPr>
              <a:t>Compare and Contrast Soviet and U.S. perspectives on the Prague Spring and complete the Venn diagram on handout #2</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03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body" idx="1"/>
          </p:nvPr>
        </p:nvSpPr>
        <p:spPr>
          <a:xfrm>
            <a:off x="1552353" y="1606085"/>
            <a:ext cx="8771862" cy="3104138"/>
          </a:xfrm>
          <a:prstGeom prst="rect">
            <a:avLst/>
          </a:prstGeom>
          <a:solidFill>
            <a:srgbClr val="CFE2F3"/>
          </a:solidFill>
        </p:spPr>
        <p:txBody>
          <a:bodyPr spcFirstLastPara="1" vert="horz" wrap="square" lIns="121900" tIns="121900" rIns="121900" bIns="121900" rtlCol="0" anchor="t" anchorCtr="0">
            <a:normAutofit/>
          </a:bodyPr>
          <a:lstStyle/>
          <a:p>
            <a:pPr marL="0" indent="0" algn="ctr">
              <a:spcAft>
                <a:spcPts val="1600"/>
              </a:spcAft>
              <a:buNone/>
            </a:pPr>
            <a:r>
              <a:rPr lang="en" sz="4400" dirty="0"/>
              <a:t>Was the Cold War driven by </a:t>
            </a:r>
            <a:r>
              <a:rPr lang="en" sz="4400" b="1" dirty="0"/>
              <a:t>fear</a:t>
            </a:r>
            <a:r>
              <a:rPr lang="en" sz="4400" dirty="0"/>
              <a:t> of a perceived threat </a:t>
            </a:r>
            <a:r>
              <a:rPr lang="en" sz="4400" i="1" dirty="0"/>
              <a:t>or</a:t>
            </a:r>
            <a:r>
              <a:rPr lang="en" sz="4400" dirty="0"/>
              <a:t> the promotion of one </a:t>
            </a:r>
            <a:r>
              <a:rPr lang="en" sz="4400" b="1" dirty="0"/>
              <a:t>ideology</a:t>
            </a:r>
            <a:r>
              <a:rPr lang="en" sz="4400" dirty="0"/>
              <a:t> over another? Explain using examples. </a:t>
            </a:r>
            <a:endParaRPr sz="4400" dirty="0"/>
          </a:p>
        </p:txBody>
      </p:sp>
      <p:sp>
        <p:nvSpPr>
          <p:cNvPr id="217" name="Google Shape;217;p30"/>
          <p:cNvSpPr txBox="1"/>
          <p:nvPr/>
        </p:nvSpPr>
        <p:spPr>
          <a:xfrm>
            <a:off x="415600" y="335012"/>
            <a:ext cx="4558700" cy="861734"/>
          </a:xfrm>
          <a:prstGeom prst="rect">
            <a:avLst/>
          </a:prstGeom>
          <a:solidFill>
            <a:srgbClr val="52B0E4"/>
          </a:solidFill>
          <a:ln>
            <a:noFill/>
          </a:ln>
        </p:spPr>
        <p:txBody>
          <a:bodyPr spcFirstLastPara="1" wrap="square" lIns="121900" tIns="121900" rIns="121900" bIns="121900" anchor="t" anchorCtr="0">
            <a:spAutoFit/>
          </a:bodyPr>
          <a:lstStyle/>
          <a:p>
            <a:pPr algn="ctr"/>
            <a:r>
              <a:rPr lang="en" sz="4000" dirty="0">
                <a:solidFill>
                  <a:schemeClr val="bg1"/>
                </a:solidFill>
                <a:latin typeface="Arial" panose="020B0604020202020204" pitchFamily="34" charset="0"/>
                <a:cs typeface="Arial" panose="020B0604020202020204" pitchFamily="34" charset="0"/>
              </a:rPr>
              <a:t>Summarize</a:t>
            </a:r>
            <a:endParaRP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46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00" y="318397"/>
            <a:ext cx="11360800" cy="1258943"/>
          </a:xfrm>
          <a:prstGeom prst="rect">
            <a:avLst/>
          </a:prstGeom>
          <a:solidFill>
            <a:srgbClr val="00AD68"/>
          </a:solidFill>
        </p:spPr>
        <p:txBody>
          <a:bodyPr spcFirstLastPara="1" vert="horz" wrap="square" lIns="121900" tIns="121900" rIns="121900" bIns="121900" rtlCol="0" anchor="b" anchorCtr="0">
            <a:normAutofit/>
          </a:bodyPr>
          <a:lstStyle/>
          <a:p>
            <a:r>
              <a:rPr lang="en" dirty="0">
                <a:solidFill>
                  <a:schemeClr val="bg1"/>
                </a:solidFill>
              </a:rPr>
              <a:t>Cold War Perspectives</a:t>
            </a:r>
            <a:endParaRPr dirty="0">
              <a:solidFill>
                <a:schemeClr val="bg1"/>
              </a:solidFill>
            </a:endParaRPr>
          </a:p>
        </p:txBody>
      </p:sp>
      <p:pic>
        <p:nvPicPr>
          <p:cNvPr id="1026" name="Picture 2" descr="Cold War historiography">
            <a:extLst>
              <a:ext uri="{FF2B5EF4-FFF2-40B4-BE49-F238E27FC236}">
                <a16:creationId xmlns:a16="http://schemas.microsoft.com/office/drawing/2014/main" id="{45BBBA8D-BDF7-A10B-23CF-07775E2D90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599" y="1668980"/>
            <a:ext cx="11360801" cy="4178927"/>
          </a:xfrm>
          <a:prstGeom prst="rect">
            <a:avLst/>
          </a:prstGeom>
          <a:noFill/>
          <a:ln>
            <a:solidFill>
              <a:srgbClr val="0066C2"/>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7B085-2EDD-3A4F-F790-D7F62A66693B}"/>
              </a:ext>
            </a:extLst>
          </p:cNvPr>
          <p:cNvSpPr>
            <a:spLocks noGrp="1"/>
          </p:cNvSpPr>
          <p:nvPr>
            <p:ph type="title"/>
          </p:nvPr>
        </p:nvSpPr>
        <p:spPr>
          <a:xfrm>
            <a:off x="838200" y="365126"/>
            <a:ext cx="4865370" cy="875096"/>
          </a:xfrm>
          <a:solidFill>
            <a:srgbClr val="52B0E4"/>
          </a:solidFill>
        </p:spPr>
        <p:txBody>
          <a:bodyPr/>
          <a:lstStyle/>
          <a:p>
            <a:r>
              <a:rPr lang="en" dirty="0">
                <a:solidFill>
                  <a:schemeClr val="bg1"/>
                </a:solidFill>
              </a:rPr>
              <a:t>Bell Ringer</a:t>
            </a:r>
            <a:endParaRPr lang="en-GB" dirty="0">
              <a:solidFill>
                <a:schemeClr val="bg1"/>
              </a:solidFill>
            </a:endParaRPr>
          </a:p>
        </p:txBody>
      </p:sp>
      <p:sp>
        <p:nvSpPr>
          <p:cNvPr id="4" name="Content Placeholder 3">
            <a:extLst>
              <a:ext uri="{FF2B5EF4-FFF2-40B4-BE49-F238E27FC236}">
                <a16:creationId xmlns:a16="http://schemas.microsoft.com/office/drawing/2014/main" id="{25B021FB-241B-2794-0867-189598767C0F}"/>
              </a:ext>
            </a:extLst>
          </p:cNvPr>
          <p:cNvSpPr>
            <a:spLocks noGrp="1"/>
          </p:cNvSpPr>
          <p:nvPr>
            <p:ph idx="1"/>
          </p:nvPr>
        </p:nvSpPr>
        <p:spPr>
          <a:xfrm>
            <a:off x="6096000" y="4012913"/>
            <a:ext cx="5257800" cy="2707927"/>
          </a:xfrm>
        </p:spPr>
        <p:txBody>
          <a:bodyPr>
            <a:normAutofit lnSpcReduction="10000"/>
          </a:bodyPr>
          <a:lstStyle/>
          <a:p>
            <a:pPr marL="0" indent="0">
              <a:lnSpc>
                <a:spcPct val="100000"/>
              </a:lnSpc>
              <a:buNone/>
            </a:pPr>
            <a:r>
              <a:rPr lang="en-GB" sz="2000" b="1" dirty="0"/>
              <a:t>Discussion questions: </a:t>
            </a:r>
            <a:endParaRPr lang="en-GB" sz="2000" dirty="0"/>
          </a:p>
          <a:p>
            <a:pPr>
              <a:lnSpc>
                <a:spcPct val="100000"/>
              </a:lnSpc>
            </a:pPr>
            <a:r>
              <a:rPr lang="en-GB" sz="2000" dirty="0"/>
              <a:t>According to this video, what was the American rationale for preventing the spread of communism?</a:t>
            </a:r>
          </a:p>
          <a:p>
            <a:pPr>
              <a:lnSpc>
                <a:spcPct val="100000"/>
              </a:lnSpc>
            </a:pPr>
            <a:r>
              <a:rPr lang="en-GB" sz="2000" dirty="0"/>
              <a:t>What do you think the Soviet rationale was for involvement in Turkey and Greece?</a:t>
            </a:r>
          </a:p>
          <a:p>
            <a:pPr>
              <a:lnSpc>
                <a:spcPct val="100000"/>
              </a:lnSpc>
            </a:pPr>
            <a:r>
              <a:rPr lang="en-GB" sz="2000" dirty="0"/>
              <a:t>What does this video foreshadow about the Cold War?</a:t>
            </a:r>
          </a:p>
        </p:txBody>
      </p:sp>
      <p:pic>
        <p:nvPicPr>
          <p:cNvPr id="7" name="Google Shape;68;p15">
            <a:hlinkClick r:id="rId3"/>
            <a:extLst>
              <a:ext uri="{FF2B5EF4-FFF2-40B4-BE49-F238E27FC236}">
                <a16:creationId xmlns:a16="http://schemas.microsoft.com/office/drawing/2014/main" id="{0C0C0084-10E1-A258-93E1-A459FF493710}"/>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8200" y="3247103"/>
            <a:ext cx="4865370" cy="2707927"/>
          </a:xfrm>
          <a:prstGeom prst="rect">
            <a:avLst/>
          </a:prstGeom>
          <a:noFill/>
          <a:ln>
            <a:solidFill>
              <a:srgbClr val="0066C2"/>
            </a:solidFill>
          </a:ln>
        </p:spPr>
      </p:pic>
      <p:sp>
        <p:nvSpPr>
          <p:cNvPr id="9" name="TextBox 8">
            <a:extLst>
              <a:ext uri="{FF2B5EF4-FFF2-40B4-BE49-F238E27FC236}">
                <a16:creationId xmlns:a16="http://schemas.microsoft.com/office/drawing/2014/main" id="{2B059722-E600-484D-107B-4DA14941A263}"/>
              </a:ext>
            </a:extLst>
          </p:cNvPr>
          <p:cNvSpPr txBox="1"/>
          <p:nvPr/>
        </p:nvSpPr>
        <p:spPr>
          <a:xfrm>
            <a:off x="2704767" y="1494629"/>
            <a:ext cx="2998803" cy="1631216"/>
          </a:xfrm>
          <a:prstGeom prst="rect">
            <a:avLst/>
          </a:prstGeom>
          <a:noFill/>
          <a:ln>
            <a:solidFill>
              <a:srgbClr val="0066C2"/>
            </a:solidFill>
          </a:ln>
        </p:spPr>
        <p:txBody>
          <a:bodyPr wrap="square">
            <a:spAutoFit/>
          </a:bodyPr>
          <a:lstStyle/>
          <a:p>
            <a:r>
              <a:rPr lang="en-GB" sz="2000" dirty="0">
                <a:latin typeface="Arial" panose="020B0604020202020204" pitchFamily="34" charset="0"/>
                <a:cs typeface="Arial" panose="020B0604020202020204" pitchFamily="34" charset="0"/>
              </a:rPr>
              <a:t>Use this QR code or click the image below to access the video needed to complete this bellringer.</a:t>
            </a:r>
          </a:p>
        </p:txBody>
      </p:sp>
      <p:pic>
        <p:nvPicPr>
          <p:cNvPr id="10" name="Google Shape;70;p15">
            <a:extLst>
              <a:ext uri="{FF2B5EF4-FFF2-40B4-BE49-F238E27FC236}">
                <a16:creationId xmlns:a16="http://schemas.microsoft.com/office/drawing/2014/main" id="{07548561-E20F-17E6-8C12-55E6DFD0FC85}"/>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38200" y="1373371"/>
            <a:ext cx="1866567" cy="1873733"/>
          </a:xfrm>
          <a:prstGeom prst="rect">
            <a:avLst/>
          </a:prstGeom>
          <a:noFill/>
          <a:ln>
            <a:noFill/>
          </a:ln>
        </p:spPr>
      </p:pic>
      <p:pic>
        <p:nvPicPr>
          <p:cNvPr id="11" name="Picture 10" descr="Map&#10;&#10;Description automatically generated">
            <a:extLst>
              <a:ext uri="{FF2B5EF4-FFF2-40B4-BE49-F238E27FC236}">
                <a16:creationId xmlns:a16="http://schemas.microsoft.com/office/drawing/2014/main" id="{8A3A6E53-B83A-CAA6-FF05-3AF46487888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96000" y="365126"/>
            <a:ext cx="5257800" cy="3566794"/>
          </a:xfrm>
          <a:prstGeom prst="rect">
            <a:avLst/>
          </a:prstGeom>
        </p:spPr>
      </p:pic>
    </p:spTree>
    <p:extLst>
      <p:ext uri="{BB962C8B-B14F-4D97-AF65-F5344CB8AC3E}">
        <p14:creationId xmlns:p14="http://schemas.microsoft.com/office/powerpoint/2010/main" val="243192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0FAE1BB9-9D83-D416-448B-3C789D09138F}"/>
              </a:ext>
            </a:extLst>
          </p:cNvPr>
          <p:cNvGraphicFramePr>
            <a:graphicFrameLocks noGrp="1"/>
          </p:cNvGraphicFramePr>
          <p:nvPr>
            <p:extLst>
              <p:ext uri="{D42A27DB-BD31-4B8C-83A1-F6EECF244321}">
                <p14:modId xmlns:p14="http://schemas.microsoft.com/office/powerpoint/2010/main" val="2656285504"/>
              </p:ext>
            </p:extLst>
          </p:nvPr>
        </p:nvGraphicFramePr>
        <p:xfrm>
          <a:off x="1637750" y="183320"/>
          <a:ext cx="3449257" cy="5679440"/>
        </p:xfrm>
        <a:graphic>
          <a:graphicData uri="http://schemas.openxmlformats.org/drawingml/2006/table">
            <a:tbl>
              <a:tblPr firstRow="1" bandRow="1">
                <a:tableStyleId>{5C22544A-7EE6-4342-B048-85BDC9FD1C3A}</a:tableStyleId>
              </a:tblPr>
              <a:tblGrid>
                <a:gridCol w="3449257">
                  <a:extLst>
                    <a:ext uri="{9D8B030D-6E8A-4147-A177-3AD203B41FA5}">
                      <a16:colId xmlns:a16="http://schemas.microsoft.com/office/drawing/2014/main" val="320372431"/>
                    </a:ext>
                  </a:extLst>
                </a:gridCol>
              </a:tblGrid>
              <a:tr h="5471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cs typeface="Arial" panose="020B0604020202020204" pitchFamily="34" charset="0"/>
                        </a:rPr>
                        <a:t>Activity: </a:t>
                      </a:r>
                      <a:r>
                        <a:rPr lang="en-GB" sz="2000" b="0" dirty="0">
                          <a:solidFill>
                            <a:schemeClr val="tx1"/>
                          </a:solidFill>
                          <a:latin typeface="Arial" panose="020B0604020202020204" pitchFamily="34" charset="0"/>
                          <a:cs typeface="Arial" panose="020B0604020202020204" pitchFamily="34" charset="0"/>
                        </a:rPr>
                        <a:t>Study the cartoon and answer the questions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2000" b="0" dirty="0">
                          <a:solidFill>
                            <a:schemeClr val="tx1"/>
                          </a:solidFill>
                          <a:latin typeface="Arial" panose="020B0604020202020204" pitchFamily="34" charset="0"/>
                          <a:cs typeface="Arial" panose="020B0604020202020204" pitchFamily="34" charset="0"/>
                        </a:rPr>
                        <a:t>What does this American political cartoon reveal about American attitudes towards the Soviet Union in 1962?</a:t>
                      </a:r>
                    </a:p>
                    <a:p>
                      <a:pPr marL="342900" indent="-342900">
                        <a:lnSpc>
                          <a:spcPct val="100000"/>
                        </a:lnSpc>
                        <a:spcBef>
                          <a:spcPts val="1600"/>
                        </a:spcBef>
                        <a:buFont typeface="Arial" panose="020B0604020202020204" pitchFamily="34" charset="0"/>
                        <a:buChar char="•"/>
                      </a:pPr>
                      <a:r>
                        <a:rPr lang="en-GB" sz="2000" b="0" dirty="0">
                          <a:solidFill>
                            <a:schemeClr val="tx1"/>
                          </a:solidFill>
                          <a:latin typeface="Arial" panose="020B0604020202020204" pitchFamily="34" charset="0"/>
                          <a:cs typeface="Arial" panose="020B0604020202020204" pitchFamily="34" charset="0"/>
                        </a:rPr>
                        <a:t>What does this cartoon imply about American involvement in the Cold War?</a:t>
                      </a:r>
                    </a:p>
                    <a:p>
                      <a:pPr marL="342900" indent="-342900">
                        <a:lnSpc>
                          <a:spcPct val="100000"/>
                        </a:lnSpc>
                        <a:spcBef>
                          <a:spcPts val="1600"/>
                        </a:spcBef>
                        <a:buFont typeface="Arial" panose="020B0604020202020204" pitchFamily="34" charset="0"/>
                        <a:buChar char="•"/>
                      </a:pPr>
                      <a:r>
                        <a:rPr lang="en-GB" sz="2000" b="0" dirty="0">
                          <a:solidFill>
                            <a:schemeClr val="tx1"/>
                          </a:solidFill>
                          <a:latin typeface="Arial" panose="020B0604020202020204" pitchFamily="34" charset="0"/>
                          <a:cs typeface="Arial" panose="020B0604020202020204" pitchFamily="34" charset="0"/>
                        </a:rPr>
                        <a:t>How would this cartoon shape the historical narrative of the Cold War?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207029"/>
                  </a:ext>
                </a:extLst>
              </a:tr>
            </a:tbl>
          </a:graphicData>
        </a:graphic>
      </p:graphicFrame>
      <p:pic>
        <p:nvPicPr>
          <p:cNvPr id="13" name="Google Shape;84;p16">
            <a:extLst>
              <a:ext uri="{FF2B5EF4-FFF2-40B4-BE49-F238E27FC236}">
                <a16:creationId xmlns:a16="http://schemas.microsoft.com/office/drawing/2014/main" id="{40C2AFDC-F23F-189E-FB85-69D90B80C736}"/>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275310" y="183320"/>
            <a:ext cx="4467867" cy="4751777"/>
          </a:xfrm>
          <a:prstGeom prst="rect">
            <a:avLst/>
          </a:prstGeom>
          <a:ln/>
        </p:spPr>
        <p:style>
          <a:lnRef idx="2">
            <a:schemeClr val="accent1"/>
          </a:lnRef>
          <a:fillRef idx="1">
            <a:schemeClr val="lt1"/>
          </a:fillRef>
          <a:effectRef idx="0">
            <a:schemeClr val="accent1"/>
          </a:effectRef>
          <a:fontRef idx="minor">
            <a:schemeClr val="dk1"/>
          </a:fontRef>
        </p:style>
      </p:pic>
      <p:sp>
        <p:nvSpPr>
          <p:cNvPr id="14" name="Flowchart: Process 13">
            <a:extLst>
              <a:ext uri="{FF2B5EF4-FFF2-40B4-BE49-F238E27FC236}">
                <a16:creationId xmlns:a16="http://schemas.microsoft.com/office/drawing/2014/main" id="{0F5EBD7F-104C-B6A8-1A91-2F2FF3B5DB89}"/>
              </a:ext>
            </a:extLst>
          </p:cNvPr>
          <p:cNvSpPr/>
          <p:nvPr/>
        </p:nvSpPr>
        <p:spPr>
          <a:xfrm>
            <a:off x="7275310" y="5013434"/>
            <a:ext cx="4467867" cy="641132"/>
          </a:xfrm>
          <a:prstGeom prst="flowChartProcess">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Doc 1: </a:t>
            </a:r>
            <a:r>
              <a:rPr lang="en-GB" dirty="0">
                <a:solidFill>
                  <a:schemeClr val="tx1"/>
                </a:solidFill>
              </a:rPr>
              <a:t>A cartoon by Stuart McDonald, 1962</a:t>
            </a:r>
          </a:p>
        </p:txBody>
      </p:sp>
      <p:pic>
        <p:nvPicPr>
          <p:cNvPr id="16" name="Google Shape;87;p16">
            <a:extLst>
              <a:ext uri="{FF2B5EF4-FFF2-40B4-BE49-F238E27FC236}">
                <a16:creationId xmlns:a16="http://schemas.microsoft.com/office/drawing/2014/main" id="{997A1B53-2DDA-F8AB-DABA-6AB55877978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71997" y="3703980"/>
            <a:ext cx="1648006" cy="1950586"/>
          </a:xfrm>
          <a:prstGeom prst="rect">
            <a:avLst/>
          </a:prstGeom>
          <a:noFill/>
          <a:ln>
            <a:noFill/>
          </a:ln>
        </p:spPr>
      </p:pic>
      <p:sp>
        <p:nvSpPr>
          <p:cNvPr id="17" name="Flowchart: Process 16">
            <a:extLst>
              <a:ext uri="{FF2B5EF4-FFF2-40B4-BE49-F238E27FC236}">
                <a16:creationId xmlns:a16="http://schemas.microsoft.com/office/drawing/2014/main" id="{41FEC71C-6330-744C-42FE-F6C839989CE0}"/>
              </a:ext>
            </a:extLst>
          </p:cNvPr>
          <p:cNvSpPr/>
          <p:nvPr/>
        </p:nvSpPr>
        <p:spPr>
          <a:xfrm>
            <a:off x="325821" y="183320"/>
            <a:ext cx="1147034" cy="5471246"/>
          </a:xfrm>
          <a:prstGeom prst="flowChartProcess">
            <a:avLst/>
          </a:prstGeom>
          <a:solidFill>
            <a:srgbClr val="52B0E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000" dirty="0">
                <a:latin typeface="Arial" panose="020B0604020202020204" pitchFamily="34" charset="0"/>
                <a:cs typeface="Arial" panose="020B0604020202020204" pitchFamily="34" charset="0"/>
              </a:rPr>
              <a:t>1) THINK</a:t>
            </a:r>
          </a:p>
        </p:txBody>
      </p:sp>
      <p:sp>
        <p:nvSpPr>
          <p:cNvPr id="18" name="Arrow: Right 17">
            <a:extLst>
              <a:ext uri="{FF2B5EF4-FFF2-40B4-BE49-F238E27FC236}">
                <a16:creationId xmlns:a16="http://schemas.microsoft.com/office/drawing/2014/main" id="{919D21F8-9766-10E2-6232-FB3B832C6A21}"/>
              </a:ext>
            </a:extLst>
          </p:cNvPr>
          <p:cNvSpPr/>
          <p:nvPr/>
        </p:nvSpPr>
        <p:spPr>
          <a:xfrm rot="19842294">
            <a:off x="6504150" y="3780213"/>
            <a:ext cx="1377423" cy="6411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Google Shape;86;p16">
            <a:extLst>
              <a:ext uri="{FF2B5EF4-FFF2-40B4-BE49-F238E27FC236}">
                <a16:creationId xmlns:a16="http://schemas.microsoft.com/office/drawing/2014/main" id="{0EE10AB9-3D05-9779-892E-AF90942C7B85}"/>
              </a:ext>
            </a:extLst>
          </p:cNvPr>
          <p:cNvSpPr txBox="1"/>
          <p:nvPr/>
        </p:nvSpPr>
        <p:spPr>
          <a:xfrm>
            <a:off x="5265682" y="834122"/>
            <a:ext cx="2009627" cy="984845"/>
          </a:xfrm>
          <a:prstGeom prst="rect">
            <a:avLst/>
          </a:prstGeom>
          <a:noFill/>
          <a:ln>
            <a:noFill/>
          </a:ln>
        </p:spPr>
        <p:txBody>
          <a:bodyPr spcFirstLastPara="1" wrap="square" lIns="121900" tIns="121900" rIns="121900" bIns="121900" anchor="t" anchorCtr="0">
            <a:spAutoFit/>
          </a:bodyPr>
          <a:lstStyle/>
          <a:p>
            <a:r>
              <a:rPr lang="en" sz="2400" dirty="0">
                <a:solidFill>
                  <a:schemeClr val="dk1"/>
                </a:solidFill>
                <a:latin typeface="Arial" panose="020B0604020202020204" pitchFamily="34" charset="0"/>
                <a:cs typeface="Arial" panose="020B0604020202020204" pitchFamily="34" charset="0"/>
              </a:rPr>
              <a:t>Nikita Khrushchev</a:t>
            </a:r>
            <a:endParaRPr sz="3600" dirty="0">
              <a:latin typeface="Arial" panose="020B0604020202020204" pitchFamily="34" charset="0"/>
              <a:cs typeface="Arial" panose="020B0604020202020204" pitchFamily="34" charset="0"/>
            </a:endParaRPr>
          </a:p>
        </p:txBody>
      </p:sp>
      <p:sp>
        <p:nvSpPr>
          <p:cNvPr id="20" name="Arrow: Right 19">
            <a:extLst>
              <a:ext uri="{FF2B5EF4-FFF2-40B4-BE49-F238E27FC236}">
                <a16:creationId xmlns:a16="http://schemas.microsoft.com/office/drawing/2014/main" id="{7C74CA8C-ADFF-CDC4-DA8F-A2EF230C12F2}"/>
              </a:ext>
            </a:extLst>
          </p:cNvPr>
          <p:cNvSpPr/>
          <p:nvPr/>
        </p:nvSpPr>
        <p:spPr>
          <a:xfrm rot="1174270">
            <a:off x="6670229" y="901517"/>
            <a:ext cx="1377423" cy="6411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Process 20">
            <a:extLst>
              <a:ext uri="{FF2B5EF4-FFF2-40B4-BE49-F238E27FC236}">
                <a16:creationId xmlns:a16="http://schemas.microsoft.com/office/drawing/2014/main" id="{02B2A53F-1724-78CE-B086-BD3DD8A1334F}"/>
              </a:ext>
            </a:extLst>
          </p:cNvPr>
          <p:cNvSpPr/>
          <p:nvPr/>
        </p:nvSpPr>
        <p:spPr>
          <a:xfrm rot="5400000">
            <a:off x="2863293" y="5370011"/>
            <a:ext cx="677915" cy="1772546"/>
          </a:xfrm>
          <a:prstGeom prst="flowChartProcess">
            <a:avLst/>
          </a:prstGeom>
          <a:solidFill>
            <a:srgbClr val="52B0E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000" dirty="0">
                <a:latin typeface="Arial" panose="020B0604020202020204" pitchFamily="34" charset="0"/>
                <a:cs typeface="Arial" panose="020B0604020202020204" pitchFamily="34" charset="0"/>
              </a:rPr>
              <a:t>2) PAIR</a:t>
            </a:r>
          </a:p>
        </p:txBody>
      </p:sp>
      <p:sp>
        <p:nvSpPr>
          <p:cNvPr id="22" name="Flowchart: Process 21">
            <a:extLst>
              <a:ext uri="{FF2B5EF4-FFF2-40B4-BE49-F238E27FC236}">
                <a16:creationId xmlns:a16="http://schemas.microsoft.com/office/drawing/2014/main" id="{460FE206-0D24-7B50-FA68-6C0CCF5B6FCB}"/>
              </a:ext>
            </a:extLst>
          </p:cNvPr>
          <p:cNvSpPr/>
          <p:nvPr/>
        </p:nvSpPr>
        <p:spPr>
          <a:xfrm rot="5400000">
            <a:off x="7950599" y="5242036"/>
            <a:ext cx="677915" cy="2028495"/>
          </a:xfrm>
          <a:prstGeom prst="flowChartProcess">
            <a:avLst/>
          </a:prstGeom>
          <a:solidFill>
            <a:srgbClr val="52B0E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000" dirty="0">
                <a:latin typeface="Arial" panose="020B0604020202020204" pitchFamily="34" charset="0"/>
                <a:cs typeface="Arial" panose="020B0604020202020204" pitchFamily="34" charset="0"/>
              </a:rPr>
              <a:t>3) SHARE</a:t>
            </a:r>
          </a:p>
        </p:txBody>
      </p:sp>
      <p:sp>
        <p:nvSpPr>
          <p:cNvPr id="24" name="TextBox 23">
            <a:extLst>
              <a:ext uri="{FF2B5EF4-FFF2-40B4-BE49-F238E27FC236}">
                <a16:creationId xmlns:a16="http://schemas.microsoft.com/office/drawing/2014/main" id="{94EDA935-C5C8-703F-01F5-0EB5CB8561E8}"/>
              </a:ext>
            </a:extLst>
          </p:cNvPr>
          <p:cNvSpPr txBox="1"/>
          <p:nvPr/>
        </p:nvSpPr>
        <p:spPr>
          <a:xfrm>
            <a:off x="4185944" y="5900615"/>
            <a:ext cx="2734059" cy="646331"/>
          </a:xfrm>
          <a:prstGeom prst="rect">
            <a:avLst/>
          </a:prstGeom>
          <a:noFill/>
        </p:spPr>
        <p:txBody>
          <a:bodyPr wrap="square">
            <a:spAutoFit/>
          </a:bodyPr>
          <a:lstStyle/>
          <a:p>
            <a:r>
              <a:rPr lang="en-GB" dirty="0">
                <a:solidFill>
                  <a:schemeClr val="dk1"/>
                </a:solidFill>
                <a:latin typeface="Arial" panose="020B0604020202020204" pitchFamily="34" charset="0"/>
                <a:cs typeface="Arial" panose="020B0604020202020204" pitchFamily="34" charset="0"/>
              </a:rPr>
              <a:t>Discuss the questions with your </a:t>
            </a:r>
            <a:r>
              <a:rPr lang="en-GB" dirty="0" err="1">
                <a:solidFill>
                  <a:schemeClr val="dk1"/>
                </a:solidFill>
                <a:latin typeface="Arial" panose="020B0604020202020204" pitchFamily="34" charset="0"/>
                <a:cs typeface="Arial" panose="020B0604020202020204" pitchFamily="34" charset="0"/>
              </a:rPr>
              <a:t>neighbor</a:t>
            </a:r>
            <a:endParaRPr lang="en-GB" dirty="0">
              <a:solidFill>
                <a:schemeClr val="dk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AEDFE26-D36B-263A-4C77-AC6DFBE1DAC5}"/>
              </a:ext>
            </a:extLst>
          </p:cNvPr>
          <p:cNvSpPr txBox="1"/>
          <p:nvPr/>
        </p:nvSpPr>
        <p:spPr>
          <a:xfrm>
            <a:off x="9303804" y="5903853"/>
            <a:ext cx="2835693" cy="646331"/>
          </a:xfrm>
          <a:prstGeom prst="rect">
            <a:avLst/>
          </a:prstGeom>
          <a:noFill/>
        </p:spPr>
        <p:txBody>
          <a:bodyPr wrap="square">
            <a:spAutoFit/>
          </a:bodyPr>
          <a:lstStyle/>
          <a:p>
            <a:r>
              <a:rPr lang="en-GB" sz="1800" dirty="0">
                <a:solidFill>
                  <a:schemeClr val="dk1"/>
                </a:solidFill>
                <a:latin typeface="Arial" panose="020B0604020202020204" pitchFamily="34" charset="0"/>
                <a:cs typeface="Arial" panose="020B0604020202020204" pitchFamily="34" charset="0"/>
              </a:rPr>
              <a:t>Share out to and record as you listen to everyone</a:t>
            </a:r>
            <a:endParaRPr lang="en-GB" sz="28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59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7EAF5-68FA-F3D6-B975-ED55506EF224}"/>
              </a:ext>
            </a:extLst>
          </p:cNvPr>
          <p:cNvSpPr>
            <a:spLocks noGrp="1"/>
          </p:cNvSpPr>
          <p:nvPr>
            <p:ph idx="1"/>
          </p:nvPr>
        </p:nvSpPr>
        <p:spPr>
          <a:xfrm>
            <a:off x="9126005" y="945931"/>
            <a:ext cx="2876809" cy="4971395"/>
          </a:xfrm>
        </p:spPr>
        <p:txBody>
          <a:bodyPr>
            <a:normAutofit fontScale="92500" lnSpcReduction="10000"/>
          </a:bodyPr>
          <a:lstStyle/>
          <a:p>
            <a:pPr marL="0" indent="0">
              <a:buNone/>
            </a:pPr>
            <a:r>
              <a:rPr lang="en-GB" sz="2000" b="1" dirty="0"/>
              <a:t>Activity: </a:t>
            </a:r>
            <a:r>
              <a:rPr lang="en-GB" sz="2000" b="0" dirty="0">
                <a:solidFill>
                  <a:schemeClr val="tx1"/>
                </a:solidFill>
                <a:latin typeface="Arial" panose="020B0604020202020204" pitchFamily="34" charset="0"/>
                <a:cs typeface="Arial" panose="020B0604020202020204" pitchFamily="34" charset="0"/>
              </a:rPr>
              <a:t>Study the cartoon and answer the questions below:</a:t>
            </a:r>
          </a:p>
          <a:p>
            <a:pPr marL="0" indent="0">
              <a:buNone/>
            </a:pPr>
            <a:endParaRPr lang="en-GB" sz="2000" dirty="0"/>
          </a:p>
          <a:p>
            <a:r>
              <a:rPr lang="en-GB" sz="2000" dirty="0"/>
              <a:t>What does this Soviet cartoon reveal about Soviet attitudes towards the United States?</a:t>
            </a:r>
          </a:p>
          <a:p>
            <a:pPr>
              <a:spcBef>
                <a:spcPts val="1600"/>
              </a:spcBef>
            </a:pPr>
            <a:r>
              <a:rPr lang="en-GB" sz="2000" dirty="0"/>
              <a:t>What does this cartoon imply about American involvement in the Cold War?</a:t>
            </a:r>
          </a:p>
          <a:p>
            <a:pPr>
              <a:spcBef>
                <a:spcPts val="1600"/>
              </a:spcBef>
            </a:pPr>
            <a:r>
              <a:rPr lang="en-GB" sz="2000" dirty="0"/>
              <a:t>How would this cartoon challenge the American historical narrative of the Cold War</a:t>
            </a:r>
          </a:p>
          <a:p>
            <a:pPr marL="0" indent="0">
              <a:buNone/>
            </a:pPr>
            <a:endParaRPr lang="en-GB" dirty="0"/>
          </a:p>
        </p:txBody>
      </p:sp>
      <p:sp>
        <p:nvSpPr>
          <p:cNvPr id="4" name="Content Placeholder 3">
            <a:extLst>
              <a:ext uri="{FF2B5EF4-FFF2-40B4-BE49-F238E27FC236}">
                <a16:creationId xmlns:a16="http://schemas.microsoft.com/office/drawing/2014/main" id="{ACEC4FFE-191E-E224-B5E9-434922817C13}"/>
              </a:ext>
            </a:extLst>
          </p:cNvPr>
          <p:cNvSpPr>
            <a:spLocks noGrp="1"/>
          </p:cNvSpPr>
          <p:nvPr>
            <p:ph idx="10"/>
          </p:nvPr>
        </p:nvSpPr>
        <p:spPr>
          <a:xfrm>
            <a:off x="285093" y="4944329"/>
            <a:ext cx="8648699" cy="972997"/>
          </a:xfrm>
          <a:solidFill>
            <a:srgbClr val="FBAF17"/>
          </a:solidFill>
        </p:spPr>
        <p:txBody>
          <a:bodyPr>
            <a:noAutofit/>
          </a:bodyPr>
          <a:lstStyle/>
          <a:p>
            <a:r>
              <a:rPr lang="en-GB" sz="1800" b="1" dirty="0">
                <a:solidFill>
                  <a:schemeClr val="tx1"/>
                </a:solidFill>
                <a:ea typeface="Times New Roman"/>
                <a:sym typeface="Times New Roman"/>
              </a:rPr>
              <a:t>Doc 2: </a:t>
            </a:r>
            <a:r>
              <a:rPr lang="en-GB" sz="1800" dirty="0">
                <a:solidFill>
                  <a:schemeClr val="tx1"/>
                </a:solidFill>
                <a:ea typeface="Times New Roman"/>
                <a:sym typeface="Times New Roman"/>
              </a:rPr>
              <a:t>Soviet Poster, “Washington’s Dove of Peace”</a:t>
            </a:r>
          </a:p>
          <a:p>
            <a:r>
              <a:rPr lang="en-GB" sz="1800" dirty="0">
                <a:solidFill>
                  <a:schemeClr val="tx1"/>
                </a:solidFill>
                <a:ea typeface="Times New Roman"/>
                <a:sym typeface="Times New Roman"/>
              </a:rPr>
              <a:t>“Washington’s dove of peace. Although they are sneakily disguising it, they will not hide its sleazy gut!”</a:t>
            </a:r>
          </a:p>
        </p:txBody>
      </p:sp>
      <p:pic>
        <p:nvPicPr>
          <p:cNvPr id="6" name="Google Shape;99;p17">
            <a:extLst>
              <a:ext uri="{FF2B5EF4-FFF2-40B4-BE49-F238E27FC236}">
                <a16:creationId xmlns:a16="http://schemas.microsoft.com/office/drawing/2014/main" id="{023D5002-6C33-B448-4A35-75A935D712CA}"/>
              </a:ext>
            </a:extLst>
          </p:cNvPr>
          <p:cNvPicPr preferRelativeResize="0"/>
          <p:nvPr/>
        </p:nvPicPr>
        <p:blipFill rotWithShape="1">
          <a:blip r:embed="rId2" cstate="email">
            <a:alphaModFix/>
            <a:extLst>
              <a:ext uri="{28A0092B-C50C-407E-A947-70E740481C1C}">
                <a14:useLocalDpi xmlns:a14="http://schemas.microsoft.com/office/drawing/2010/main"/>
              </a:ext>
            </a:extLst>
          </a:blip>
          <a:srcRect l="1268" t="1658" r="2614"/>
          <a:stretch/>
        </p:blipFill>
        <p:spPr>
          <a:xfrm>
            <a:off x="365233" y="157655"/>
            <a:ext cx="8568559" cy="4624551"/>
          </a:xfrm>
          <a:prstGeom prst="rect">
            <a:avLst/>
          </a:prstGeom>
          <a:noFill/>
          <a:ln>
            <a:solidFill>
              <a:srgbClr val="0066C2"/>
            </a:solidFill>
          </a:ln>
        </p:spPr>
      </p:pic>
      <p:sp>
        <p:nvSpPr>
          <p:cNvPr id="13" name="Flowchart: Process 12">
            <a:extLst>
              <a:ext uri="{FF2B5EF4-FFF2-40B4-BE49-F238E27FC236}">
                <a16:creationId xmlns:a16="http://schemas.microsoft.com/office/drawing/2014/main" id="{9E9FBB8D-87D7-FF91-CF91-73C187593188}"/>
              </a:ext>
            </a:extLst>
          </p:cNvPr>
          <p:cNvSpPr/>
          <p:nvPr/>
        </p:nvSpPr>
        <p:spPr>
          <a:xfrm rot="5400000">
            <a:off x="10193920" y="-910258"/>
            <a:ext cx="667409" cy="2803236"/>
          </a:xfrm>
          <a:prstGeom prst="flowChartProcess">
            <a:avLst/>
          </a:prstGeom>
          <a:solidFill>
            <a:srgbClr val="52B0E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000" dirty="0">
                <a:latin typeface="Arial" panose="020B0604020202020204" pitchFamily="34" charset="0"/>
                <a:cs typeface="Arial" panose="020B0604020202020204" pitchFamily="34" charset="0"/>
              </a:rPr>
              <a:t>1) THINK</a:t>
            </a:r>
          </a:p>
        </p:txBody>
      </p:sp>
      <p:sp>
        <p:nvSpPr>
          <p:cNvPr id="14" name="Flowchart: Process 13">
            <a:extLst>
              <a:ext uri="{FF2B5EF4-FFF2-40B4-BE49-F238E27FC236}">
                <a16:creationId xmlns:a16="http://schemas.microsoft.com/office/drawing/2014/main" id="{44C3E740-F95F-7ED3-36B4-4BBC1FC03798}"/>
              </a:ext>
            </a:extLst>
          </p:cNvPr>
          <p:cNvSpPr/>
          <p:nvPr/>
        </p:nvSpPr>
        <p:spPr>
          <a:xfrm rot="5400000">
            <a:off x="2864607" y="5485622"/>
            <a:ext cx="677915" cy="1772546"/>
          </a:xfrm>
          <a:prstGeom prst="flowChartProcess">
            <a:avLst/>
          </a:prstGeom>
          <a:solidFill>
            <a:srgbClr val="52B0E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000" dirty="0">
                <a:latin typeface="Arial" panose="020B0604020202020204" pitchFamily="34" charset="0"/>
                <a:cs typeface="Arial" panose="020B0604020202020204" pitchFamily="34" charset="0"/>
              </a:rPr>
              <a:t>2) PAIR</a:t>
            </a:r>
          </a:p>
        </p:txBody>
      </p:sp>
      <p:sp>
        <p:nvSpPr>
          <p:cNvPr id="15" name="Flowchart: Process 14">
            <a:extLst>
              <a:ext uri="{FF2B5EF4-FFF2-40B4-BE49-F238E27FC236}">
                <a16:creationId xmlns:a16="http://schemas.microsoft.com/office/drawing/2014/main" id="{F829DB5D-5FC3-7321-382F-3821F1C0840B}"/>
              </a:ext>
            </a:extLst>
          </p:cNvPr>
          <p:cNvSpPr/>
          <p:nvPr/>
        </p:nvSpPr>
        <p:spPr>
          <a:xfrm rot="5400000">
            <a:off x="7580587" y="5362903"/>
            <a:ext cx="677915" cy="2028495"/>
          </a:xfrm>
          <a:prstGeom prst="flowChartProcess">
            <a:avLst/>
          </a:prstGeom>
          <a:solidFill>
            <a:srgbClr val="52B0E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000" dirty="0">
                <a:latin typeface="Arial" panose="020B0604020202020204" pitchFamily="34" charset="0"/>
                <a:cs typeface="Arial" panose="020B0604020202020204" pitchFamily="34" charset="0"/>
              </a:rPr>
              <a:t>3) SHARE</a:t>
            </a:r>
          </a:p>
        </p:txBody>
      </p:sp>
      <p:sp>
        <p:nvSpPr>
          <p:cNvPr id="16" name="TextBox 15">
            <a:extLst>
              <a:ext uri="{FF2B5EF4-FFF2-40B4-BE49-F238E27FC236}">
                <a16:creationId xmlns:a16="http://schemas.microsoft.com/office/drawing/2014/main" id="{980BFE2C-3804-F32C-3259-0574A64757FE}"/>
              </a:ext>
            </a:extLst>
          </p:cNvPr>
          <p:cNvSpPr txBox="1"/>
          <p:nvPr/>
        </p:nvSpPr>
        <p:spPr>
          <a:xfrm>
            <a:off x="4188468" y="6032937"/>
            <a:ext cx="2734059" cy="646331"/>
          </a:xfrm>
          <a:prstGeom prst="rect">
            <a:avLst/>
          </a:prstGeom>
          <a:noFill/>
        </p:spPr>
        <p:txBody>
          <a:bodyPr wrap="square">
            <a:spAutoFit/>
          </a:bodyPr>
          <a:lstStyle/>
          <a:p>
            <a:r>
              <a:rPr lang="en-GB" dirty="0">
                <a:solidFill>
                  <a:schemeClr val="dk1"/>
                </a:solidFill>
                <a:latin typeface="Arial" panose="020B0604020202020204" pitchFamily="34" charset="0"/>
                <a:cs typeface="Arial" panose="020B0604020202020204" pitchFamily="34" charset="0"/>
              </a:rPr>
              <a:t>Discuss the questions with your </a:t>
            </a:r>
            <a:r>
              <a:rPr lang="en-GB" dirty="0" err="1">
                <a:solidFill>
                  <a:schemeClr val="dk1"/>
                </a:solidFill>
                <a:latin typeface="Arial" panose="020B0604020202020204" pitchFamily="34" charset="0"/>
                <a:cs typeface="Arial" panose="020B0604020202020204" pitchFamily="34" charset="0"/>
              </a:rPr>
              <a:t>neighbor</a:t>
            </a:r>
            <a:endParaRPr lang="en-GB" dirty="0">
              <a:solidFill>
                <a:schemeClr val="dk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7C8BA96-F12C-6A0E-0011-A50B1224F7A6}"/>
              </a:ext>
            </a:extLst>
          </p:cNvPr>
          <p:cNvSpPr txBox="1"/>
          <p:nvPr/>
        </p:nvSpPr>
        <p:spPr>
          <a:xfrm>
            <a:off x="9126005" y="6032936"/>
            <a:ext cx="2835693" cy="646331"/>
          </a:xfrm>
          <a:prstGeom prst="rect">
            <a:avLst/>
          </a:prstGeom>
          <a:noFill/>
        </p:spPr>
        <p:txBody>
          <a:bodyPr wrap="square">
            <a:spAutoFit/>
          </a:bodyPr>
          <a:lstStyle/>
          <a:p>
            <a:r>
              <a:rPr lang="en-GB" sz="1800" dirty="0">
                <a:solidFill>
                  <a:schemeClr val="dk1"/>
                </a:solidFill>
                <a:latin typeface="Arial" panose="020B0604020202020204" pitchFamily="34" charset="0"/>
                <a:cs typeface="Arial" panose="020B0604020202020204" pitchFamily="34" charset="0"/>
              </a:rPr>
              <a:t>Share out to and record as you listen to everyone</a:t>
            </a:r>
            <a:endParaRPr lang="en-GB" sz="28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19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00" y="318397"/>
            <a:ext cx="11360800" cy="1258943"/>
          </a:xfrm>
          <a:prstGeom prst="rect">
            <a:avLst/>
          </a:prstGeom>
          <a:solidFill>
            <a:srgbClr val="00AD68"/>
          </a:solidFill>
        </p:spPr>
        <p:txBody>
          <a:bodyPr spcFirstLastPara="1" vert="horz" wrap="square" lIns="121900" tIns="121900" rIns="121900" bIns="121900" rtlCol="0" anchor="b" anchorCtr="0">
            <a:normAutofit/>
          </a:bodyPr>
          <a:lstStyle/>
          <a:p>
            <a:r>
              <a:rPr lang="en" dirty="0">
                <a:solidFill>
                  <a:schemeClr val="bg1"/>
                </a:solidFill>
              </a:rPr>
              <a:t>The Berlin Wall 1961</a:t>
            </a:r>
            <a:endParaRPr dirty="0">
              <a:solidFill>
                <a:schemeClr val="bg1"/>
              </a:solidFill>
            </a:endParaRPr>
          </a:p>
        </p:txBody>
      </p:sp>
      <p:pic>
        <p:nvPicPr>
          <p:cNvPr id="2" name="Google Shape;110;p18" descr="Check out this short overview of the creation of the Belrin Wall" title="The Berlin Wall is Built">
            <a:hlinkClick r:id="rId3"/>
            <a:extLst>
              <a:ext uri="{FF2B5EF4-FFF2-40B4-BE49-F238E27FC236}">
                <a16:creationId xmlns:a16="http://schemas.microsoft.com/office/drawing/2014/main" id="{C01FAFCC-0D55-13A9-9B38-95445F2519F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04455" y="1797268"/>
            <a:ext cx="8071945" cy="4416513"/>
          </a:xfrm>
          <a:prstGeom prst="rect">
            <a:avLst/>
          </a:prstGeom>
          <a:noFill/>
          <a:ln>
            <a:noFill/>
          </a:ln>
        </p:spPr>
      </p:pic>
      <p:sp>
        <p:nvSpPr>
          <p:cNvPr id="4" name="TextBox 3">
            <a:extLst>
              <a:ext uri="{FF2B5EF4-FFF2-40B4-BE49-F238E27FC236}">
                <a16:creationId xmlns:a16="http://schemas.microsoft.com/office/drawing/2014/main" id="{1B9BFF46-E3CB-799D-9079-99481B3170AF}"/>
              </a:ext>
            </a:extLst>
          </p:cNvPr>
          <p:cNvSpPr txBox="1"/>
          <p:nvPr/>
        </p:nvSpPr>
        <p:spPr>
          <a:xfrm>
            <a:off x="415601" y="1797268"/>
            <a:ext cx="3115876" cy="2308324"/>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Activity: </a:t>
            </a:r>
            <a:r>
              <a:rPr lang="en-GB" sz="2400" dirty="0">
                <a:latin typeface="Arial" panose="020B0604020202020204" pitchFamily="34" charset="0"/>
                <a:cs typeface="Arial" panose="020B0604020202020204" pitchFamily="34" charset="0"/>
              </a:rPr>
              <a:t>Click the image to watch the clip on the Berlin Wall from </a:t>
            </a:r>
            <a:r>
              <a:rPr lang="en-GB" sz="2400" i="1" dirty="0">
                <a:latin typeface="Arial" panose="020B0604020202020204" pitchFamily="34" charset="0"/>
                <a:cs typeface="Arial" panose="020B0604020202020204" pitchFamily="34" charset="0"/>
              </a:rPr>
              <a:t>A day that shook the world, 20</a:t>
            </a:r>
            <a:r>
              <a:rPr lang="en-GB" sz="2400" i="1" baseline="30000" dirty="0">
                <a:latin typeface="Arial" panose="020B0604020202020204" pitchFamily="34" charset="0"/>
                <a:cs typeface="Arial" panose="020B0604020202020204" pitchFamily="34" charset="0"/>
              </a:rPr>
              <a:t>th</a:t>
            </a:r>
            <a:r>
              <a:rPr lang="en-GB" sz="2400" i="1" dirty="0">
                <a:latin typeface="Arial" panose="020B0604020202020204" pitchFamily="34" charset="0"/>
                <a:cs typeface="Arial" panose="020B0604020202020204" pitchFamily="34" charset="0"/>
              </a:rPr>
              <a:t> August 1961.</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8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97B9-7E13-8428-35F1-18E1EF89D75C}"/>
              </a:ext>
            </a:extLst>
          </p:cNvPr>
          <p:cNvSpPr>
            <a:spLocks noGrp="1"/>
          </p:cNvSpPr>
          <p:nvPr>
            <p:ph type="title"/>
          </p:nvPr>
        </p:nvSpPr>
        <p:spPr>
          <a:xfrm>
            <a:off x="415599" y="593366"/>
            <a:ext cx="5512235" cy="1309005"/>
          </a:xfrm>
          <a:solidFill>
            <a:srgbClr val="52B0E4"/>
          </a:solidFill>
        </p:spPr>
        <p:txBody>
          <a:bodyPr>
            <a:normAutofit fontScale="90000"/>
          </a:bodyPr>
          <a:lstStyle/>
          <a:p>
            <a:r>
              <a:rPr lang="en-GB" sz="4400" dirty="0">
                <a:solidFill>
                  <a:schemeClr val="bg1"/>
                </a:solidFill>
              </a:rPr>
              <a:t>Western Perspective: The Berlin Wall</a:t>
            </a:r>
            <a:br>
              <a:rPr lang="en-GB" sz="4400" dirty="0">
                <a:solidFill>
                  <a:schemeClr val="bg1"/>
                </a:solidFill>
              </a:rPr>
            </a:br>
            <a:endParaRPr lang="en-GB" dirty="0">
              <a:solidFill>
                <a:schemeClr val="bg1"/>
              </a:solidFill>
            </a:endParaRPr>
          </a:p>
        </p:txBody>
      </p:sp>
      <p:sp>
        <p:nvSpPr>
          <p:cNvPr id="3" name="Text Placeholder 2">
            <a:extLst>
              <a:ext uri="{FF2B5EF4-FFF2-40B4-BE49-F238E27FC236}">
                <a16:creationId xmlns:a16="http://schemas.microsoft.com/office/drawing/2014/main" id="{BCBD7477-55F2-C2D5-E213-B8224465424E}"/>
              </a:ext>
            </a:extLst>
          </p:cNvPr>
          <p:cNvSpPr>
            <a:spLocks noGrp="1"/>
          </p:cNvSpPr>
          <p:nvPr>
            <p:ph type="body" idx="1"/>
          </p:nvPr>
        </p:nvSpPr>
        <p:spPr>
          <a:xfrm>
            <a:off x="415598" y="3832675"/>
            <a:ext cx="5512235" cy="1863931"/>
          </a:xfrm>
        </p:spPr>
        <p:txBody>
          <a:bodyPr>
            <a:normAutofit/>
          </a:bodyPr>
          <a:lstStyle/>
          <a:p>
            <a:pPr marL="152396" indent="0">
              <a:lnSpc>
                <a:spcPct val="110000"/>
              </a:lnSpc>
              <a:buNone/>
            </a:pPr>
            <a:r>
              <a:rPr lang="en-GB" sz="2400" dirty="0">
                <a:solidFill>
                  <a:schemeClr val="dk1"/>
                </a:solidFill>
              </a:rPr>
              <a:t>Identify and describe aspects from this cartoon that shows what this American cartoonist believed was the impact of the Berlin Wall.</a:t>
            </a:r>
            <a:endParaRPr lang="en-GB" sz="2400" dirty="0"/>
          </a:p>
          <a:p>
            <a:pPr marL="152396" indent="0">
              <a:buNone/>
            </a:pPr>
            <a:endParaRPr lang="en-GB" dirty="0"/>
          </a:p>
        </p:txBody>
      </p:sp>
      <p:pic>
        <p:nvPicPr>
          <p:cNvPr id="4" name="Google Shape;115;p19">
            <a:extLst>
              <a:ext uri="{FF2B5EF4-FFF2-40B4-BE49-F238E27FC236}">
                <a16:creationId xmlns:a16="http://schemas.microsoft.com/office/drawing/2014/main" id="{9D31B2B6-B3AE-AFCF-55C0-7DD8FB548FBC}"/>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095999" y="327944"/>
            <a:ext cx="5875283" cy="6377656"/>
          </a:xfrm>
          <a:prstGeom prst="rect">
            <a:avLst/>
          </a:prstGeom>
          <a:noFill/>
          <a:ln>
            <a:noFill/>
          </a:ln>
        </p:spPr>
      </p:pic>
      <p:pic>
        <p:nvPicPr>
          <p:cNvPr id="5" name="Google Shape;118;p19">
            <a:extLst>
              <a:ext uri="{FF2B5EF4-FFF2-40B4-BE49-F238E27FC236}">
                <a16:creationId xmlns:a16="http://schemas.microsoft.com/office/drawing/2014/main" id="{28F20EEA-337F-46ED-D309-FA6744A629EB}"/>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15599" y="2177964"/>
            <a:ext cx="1870915" cy="1403200"/>
          </a:xfrm>
          <a:prstGeom prst="rect">
            <a:avLst/>
          </a:prstGeom>
          <a:noFill/>
          <a:ln>
            <a:noFill/>
          </a:ln>
        </p:spPr>
      </p:pic>
      <p:sp>
        <p:nvSpPr>
          <p:cNvPr id="7" name="TextBox 6">
            <a:extLst>
              <a:ext uri="{FF2B5EF4-FFF2-40B4-BE49-F238E27FC236}">
                <a16:creationId xmlns:a16="http://schemas.microsoft.com/office/drawing/2014/main" id="{97EB677F-9B31-2E52-DB29-E43A0FBB4EFB}"/>
              </a:ext>
            </a:extLst>
          </p:cNvPr>
          <p:cNvSpPr txBox="1"/>
          <p:nvPr/>
        </p:nvSpPr>
        <p:spPr>
          <a:xfrm>
            <a:off x="2751338" y="2063956"/>
            <a:ext cx="3176495" cy="1631216"/>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Activity: </a:t>
            </a:r>
            <a:r>
              <a:rPr lang="en-GB" sz="2000" dirty="0">
                <a:latin typeface="Arial" panose="020B0604020202020204" pitchFamily="34" charset="0"/>
                <a:cs typeface="Arial" panose="020B0604020202020204" pitchFamily="34" charset="0"/>
              </a:rPr>
              <a:t>Turn to someone near you and use the prompt below to guide your discussion of the cartoon</a:t>
            </a:r>
          </a:p>
        </p:txBody>
      </p:sp>
      <p:sp>
        <p:nvSpPr>
          <p:cNvPr id="8" name="Content Placeholder 3">
            <a:extLst>
              <a:ext uri="{FF2B5EF4-FFF2-40B4-BE49-F238E27FC236}">
                <a16:creationId xmlns:a16="http://schemas.microsoft.com/office/drawing/2014/main" id="{927385C4-1143-175B-1F27-E7F7C5850288}"/>
              </a:ext>
            </a:extLst>
          </p:cNvPr>
          <p:cNvSpPr txBox="1">
            <a:spLocks/>
          </p:cNvSpPr>
          <p:nvPr/>
        </p:nvSpPr>
        <p:spPr>
          <a:xfrm>
            <a:off x="7111196" y="6360030"/>
            <a:ext cx="1277893" cy="340052"/>
          </a:xfrm>
          <a:prstGeom prst="rect">
            <a:avLst/>
          </a:prstGeom>
          <a:solidFill>
            <a:srgbClr val="FBAF17"/>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ea typeface="Times New Roman"/>
                <a:sym typeface="Times New Roman"/>
              </a:rPr>
              <a:t>Doc 3: </a:t>
            </a:r>
            <a:endParaRPr lang="en-GB" sz="1800" dirty="0">
              <a:ea typeface="Times New Roman"/>
              <a:sym typeface="Times New Roman"/>
            </a:endParaRPr>
          </a:p>
        </p:txBody>
      </p:sp>
    </p:spTree>
    <p:extLst>
      <p:ext uri="{BB962C8B-B14F-4D97-AF65-F5344CB8AC3E}">
        <p14:creationId xmlns:p14="http://schemas.microsoft.com/office/powerpoint/2010/main" val="253155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68EF-F869-214C-348B-028F5E640411}"/>
              </a:ext>
            </a:extLst>
          </p:cNvPr>
          <p:cNvSpPr>
            <a:spLocks noGrp="1"/>
          </p:cNvSpPr>
          <p:nvPr>
            <p:ph type="title"/>
          </p:nvPr>
        </p:nvSpPr>
        <p:spPr>
          <a:xfrm>
            <a:off x="415600" y="336331"/>
            <a:ext cx="7246441" cy="1198179"/>
          </a:xfrm>
          <a:solidFill>
            <a:srgbClr val="52B0E4"/>
          </a:solidFill>
        </p:spPr>
        <p:txBody>
          <a:bodyPr>
            <a:noAutofit/>
          </a:bodyPr>
          <a:lstStyle/>
          <a:p>
            <a:r>
              <a:rPr lang="en" sz="3500" dirty="0">
                <a:solidFill>
                  <a:schemeClr val="bg1"/>
                </a:solidFill>
              </a:rPr>
              <a:t>Soviet Perspective: The Berlin Wall August 13, 1961</a:t>
            </a:r>
            <a:endParaRPr lang="en-GB" sz="3500" dirty="0">
              <a:solidFill>
                <a:schemeClr val="bg1"/>
              </a:solidFill>
            </a:endParaRPr>
          </a:p>
        </p:txBody>
      </p:sp>
      <p:sp>
        <p:nvSpPr>
          <p:cNvPr id="3" name="Text Placeholder 2">
            <a:extLst>
              <a:ext uri="{FF2B5EF4-FFF2-40B4-BE49-F238E27FC236}">
                <a16:creationId xmlns:a16="http://schemas.microsoft.com/office/drawing/2014/main" id="{46E4392A-BEFC-21AC-E080-6B912FF444A4}"/>
              </a:ext>
            </a:extLst>
          </p:cNvPr>
          <p:cNvSpPr>
            <a:spLocks noGrp="1"/>
          </p:cNvSpPr>
          <p:nvPr>
            <p:ph type="body" idx="1"/>
          </p:nvPr>
        </p:nvSpPr>
        <p:spPr>
          <a:xfrm>
            <a:off x="415600" y="1707931"/>
            <a:ext cx="7246441" cy="3095296"/>
          </a:xfrm>
        </p:spPr>
        <p:txBody>
          <a:bodyPr>
            <a:normAutofit lnSpcReduction="10000"/>
          </a:bodyPr>
          <a:lstStyle/>
          <a:p>
            <a:pPr marL="365751" indent="-301404">
              <a:lnSpc>
                <a:spcPct val="100000"/>
              </a:lnSpc>
              <a:buClr>
                <a:schemeClr val="dk1"/>
              </a:buClr>
              <a:buSzPts val="1400"/>
            </a:pPr>
            <a:r>
              <a:rPr lang="en-GB" sz="2000" dirty="0">
                <a:solidFill>
                  <a:schemeClr val="dk1"/>
                </a:solidFill>
              </a:rPr>
              <a:t>East Germans referred to the Berlin Wall as “</a:t>
            </a:r>
            <a:r>
              <a:rPr lang="en-GB" sz="2000" dirty="0" err="1">
                <a:solidFill>
                  <a:schemeClr val="dk1"/>
                </a:solidFill>
              </a:rPr>
              <a:t>Antifascistischer</a:t>
            </a:r>
            <a:r>
              <a:rPr lang="en-GB" sz="2000" dirty="0">
                <a:solidFill>
                  <a:schemeClr val="dk1"/>
                </a:solidFill>
              </a:rPr>
              <a:t> </a:t>
            </a:r>
            <a:r>
              <a:rPr lang="en-GB" sz="2000" dirty="0" err="1">
                <a:solidFill>
                  <a:schemeClr val="dk1"/>
                </a:solidFill>
              </a:rPr>
              <a:t>Schutzwall</a:t>
            </a:r>
            <a:r>
              <a:rPr lang="en-GB" sz="2000" dirty="0">
                <a:solidFill>
                  <a:schemeClr val="dk1"/>
                </a:solidFill>
              </a:rPr>
              <a:t>,” or “antifascist bulwark,” between East and West Berlin. </a:t>
            </a:r>
          </a:p>
          <a:p>
            <a:pPr marL="365751" indent="-301404">
              <a:lnSpc>
                <a:spcPct val="100000"/>
              </a:lnSpc>
              <a:buClr>
                <a:schemeClr val="dk1"/>
              </a:buClr>
              <a:buSzPts val="1400"/>
            </a:pPr>
            <a:r>
              <a:rPr lang="en-GB" sz="2000" dirty="0">
                <a:solidFill>
                  <a:schemeClr val="dk1"/>
                </a:solidFill>
              </a:rPr>
              <a:t>The Soviets claimed its purpose was to keep Western “fascists” from entering East Germany and undermining the socialist state.</a:t>
            </a:r>
          </a:p>
          <a:p>
            <a:pPr marL="365751" indent="-301404">
              <a:lnSpc>
                <a:spcPct val="100000"/>
              </a:lnSpc>
              <a:buClr>
                <a:schemeClr val="dk1"/>
              </a:buClr>
              <a:buSzPts val="1400"/>
            </a:pPr>
            <a:r>
              <a:rPr lang="en-GB" sz="2000" dirty="0">
                <a:solidFill>
                  <a:schemeClr val="dk1"/>
                </a:solidFill>
              </a:rPr>
              <a:t>Soviet government claimed that workers  from the East who were going to the West to work were being taken advantage of, justifying the wall’s ability to keep people from leaving the East.</a:t>
            </a:r>
          </a:p>
        </p:txBody>
      </p:sp>
      <p:pic>
        <p:nvPicPr>
          <p:cNvPr id="4" name="Google Shape;126;p20">
            <a:extLst>
              <a:ext uri="{FF2B5EF4-FFF2-40B4-BE49-F238E27FC236}">
                <a16:creationId xmlns:a16="http://schemas.microsoft.com/office/drawing/2014/main" id="{96D0B20D-22EB-1C32-648F-D02160BF03B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45820" y="336331"/>
            <a:ext cx="3752193" cy="4477407"/>
          </a:xfrm>
          <a:prstGeom prst="rect">
            <a:avLst/>
          </a:prstGeom>
          <a:noFill/>
          <a:ln>
            <a:solidFill>
              <a:srgbClr val="0066C2"/>
            </a:solidFill>
          </a:ln>
        </p:spPr>
      </p:pic>
      <p:sp>
        <p:nvSpPr>
          <p:cNvPr id="6" name="TextBox 5">
            <a:extLst>
              <a:ext uri="{FF2B5EF4-FFF2-40B4-BE49-F238E27FC236}">
                <a16:creationId xmlns:a16="http://schemas.microsoft.com/office/drawing/2014/main" id="{26949A62-E7C7-83F8-A539-45934E633D53}"/>
              </a:ext>
            </a:extLst>
          </p:cNvPr>
          <p:cNvSpPr txBox="1"/>
          <p:nvPr/>
        </p:nvSpPr>
        <p:spPr>
          <a:xfrm>
            <a:off x="2204292" y="5932245"/>
            <a:ext cx="9493721" cy="7107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15000"/>
              </a:lnSpc>
              <a:spcBef>
                <a:spcPts val="1600"/>
              </a:spcBef>
              <a:spcAft>
                <a:spcPts val="1600"/>
              </a:spcAft>
            </a:pPr>
            <a:r>
              <a:rPr lang="en-GB" sz="1800" i="1" dirty="0">
                <a:solidFill>
                  <a:srgbClr val="181818"/>
                </a:solidFill>
              </a:rPr>
              <a:t>The victory was achieved by peace-loving Germans, by good Germans... The USA’s war policy failed. We say: “Ami go home!”</a:t>
            </a:r>
            <a:endParaRPr lang="en-GB" sz="1800" dirty="0"/>
          </a:p>
        </p:txBody>
      </p:sp>
      <p:sp>
        <p:nvSpPr>
          <p:cNvPr id="8" name="TextBox 7">
            <a:extLst>
              <a:ext uri="{FF2B5EF4-FFF2-40B4-BE49-F238E27FC236}">
                <a16:creationId xmlns:a16="http://schemas.microsoft.com/office/drawing/2014/main" id="{C52669F2-8308-F99C-6649-0ADA76965095}"/>
              </a:ext>
            </a:extLst>
          </p:cNvPr>
          <p:cNvSpPr txBox="1"/>
          <p:nvPr/>
        </p:nvSpPr>
        <p:spPr>
          <a:xfrm>
            <a:off x="445197" y="5213131"/>
            <a:ext cx="11282414" cy="369332"/>
          </a:xfrm>
          <a:prstGeom prst="rect">
            <a:avLst/>
          </a:prstGeom>
          <a:noFill/>
        </p:spPr>
        <p:txBody>
          <a:bodyPr wrap="square">
            <a:spAutoFit/>
          </a:bodyPr>
          <a:lstStyle/>
          <a:p>
            <a:r>
              <a:rPr lang="en-GB" sz="1800" b="1" dirty="0"/>
              <a:t>After the wall was built, the East German Communist party began justifying and celebrating the building of the wall:</a:t>
            </a:r>
            <a:endParaRPr lang="en-GB" sz="1400" b="1" dirty="0">
              <a:solidFill>
                <a:srgbClr val="181818"/>
              </a:solidFill>
            </a:endParaRPr>
          </a:p>
        </p:txBody>
      </p:sp>
      <p:sp>
        <p:nvSpPr>
          <p:cNvPr id="9" name="Google Shape;129;p20">
            <a:extLst>
              <a:ext uri="{FF2B5EF4-FFF2-40B4-BE49-F238E27FC236}">
                <a16:creationId xmlns:a16="http://schemas.microsoft.com/office/drawing/2014/main" id="{CC1844A1-746C-1861-1772-D0BC5980191C}"/>
              </a:ext>
            </a:extLst>
          </p:cNvPr>
          <p:cNvSpPr/>
          <p:nvPr/>
        </p:nvSpPr>
        <p:spPr>
          <a:xfrm rot="2532127">
            <a:off x="7358754" y="1789850"/>
            <a:ext cx="1981696" cy="53351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en" sz="2400" dirty="0">
                <a:solidFill>
                  <a:schemeClr val="dk1"/>
                </a:solidFill>
              </a:rPr>
              <a:t>“</a:t>
            </a:r>
            <a:r>
              <a:rPr lang="en" sz="1467" dirty="0">
                <a:solidFill>
                  <a:schemeClr val="dk1"/>
                </a:solidFill>
              </a:rPr>
              <a:t>Western Fascists” </a:t>
            </a:r>
            <a:endParaRPr sz="2400" dirty="0"/>
          </a:p>
        </p:txBody>
      </p:sp>
      <p:sp>
        <p:nvSpPr>
          <p:cNvPr id="11" name="TextBox 10">
            <a:extLst>
              <a:ext uri="{FF2B5EF4-FFF2-40B4-BE49-F238E27FC236}">
                <a16:creationId xmlns:a16="http://schemas.microsoft.com/office/drawing/2014/main" id="{CD577EAB-B372-DE4C-9AE7-B902C76F667F}"/>
              </a:ext>
            </a:extLst>
          </p:cNvPr>
          <p:cNvSpPr txBox="1"/>
          <p:nvPr/>
        </p:nvSpPr>
        <p:spPr>
          <a:xfrm>
            <a:off x="493986" y="5582463"/>
            <a:ext cx="10951779" cy="369332"/>
          </a:xfrm>
          <a:prstGeom prst="rect">
            <a:avLst/>
          </a:prstGeom>
          <a:noFill/>
        </p:spPr>
        <p:txBody>
          <a:bodyPr wrap="square">
            <a:spAutoFit/>
          </a:bodyPr>
          <a:lstStyle/>
          <a:p>
            <a:r>
              <a:rPr lang="en-GB" sz="1800" i="1" dirty="0">
                <a:solidFill>
                  <a:srgbClr val="181818"/>
                </a:solidFill>
              </a:rPr>
              <a:t>“13 August was a victory for the forces of peace and socialism. The forces of war and reaction were defeated. </a:t>
            </a:r>
            <a:endParaRPr lang="en-GB" dirty="0"/>
          </a:p>
        </p:txBody>
      </p:sp>
      <p:sp>
        <p:nvSpPr>
          <p:cNvPr id="5" name="Content Placeholder 3">
            <a:extLst>
              <a:ext uri="{FF2B5EF4-FFF2-40B4-BE49-F238E27FC236}">
                <a16:creationId xmlns:a16="http://schemas.microsoft.com/office/drawing/2014/main" id="{8977A2C6-F381-D5FF-C7E4-FC81715FFF26}"/>
              </a:ext>
            </a:extLst>
          </p:cNvPr>
          <p:cNvSpPr txBox="1">
            <a:spLocks/>
          </p:cNvSpPr>
          <p:nvPr/>
        </p:nvSpPr>
        <p:spPr>
          <a:xfrm>
            <a:off x="7945820" y="4473686"/>
            <a:ext cx="1277893" cy="340052"/>
          </a:xfrm>
          <a:prstGeom prst="rect">
            <a:avLst/>
          </a:prstGeom>
          <a:solidFill>
            <a:srgbClr val="FBAF17"/>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ea typeface="Times New Roman"/>
                <a:sym typeface="Times New Roman"/>
              </a:rPr>
              <a:t>Doc 4: </a:t>
            </a:r>
            <a:endParaRPr lang="en-GB" sz="1800" dirty="0">
              <a:ea typeface="Times New Roman"/>
              <a:sym typeface="Times New Roman"/>
            </a:endParaRPr>
          </a:p>
        </p:txBody>
      </p:sp>
      <p:sp>
        <p:nvSpPr>
          <p:cNvPr id="7" name="Content Placeholder 3">
            <a:extLst>
              <a:ext uri="{FF2B5EF4-FFF2-40B4-BE49-F238E27FC236}">
                <a16:creationId xmlns:a16="http://schemas.microsoft.com/office/drawing/2014/main" id="{13B0B676-9211-F32E-E739-2AAC89880832}"/>
              </a:ext>
            </a:extLst>
          </p:cNvPr>
          <p:cNvSpPr txBox="1">
            <a:spLocks/>
          </p:cNvSpPr>
          <p:nvPr/>
        </p:nvSpPr>
        <p:spPr>
          <a:xfrm>
            <a:off x="433470" y="4887719"/>
            <a:ext cx="1277893" cy="340052"/>
          </a:xfrm>
          <a:prstGeom prst="rect">
            <a:avLst/>
          </a:prstGeom>
          <a:solidFill>
            <a:srgbClr val="FBAF17"/>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ea typeface="Times New Roman"/>
                <a:sym typeface="Times New Roman"/>
              </a:rPr>
              <a:t>Doc 5: </a:t>
            </a:r>
            <a:endParaRPr lang="en-GB" sz="1800" dirty="0">
              <a:ea typeface="Times New Roman"/>
              <a:sym typeface="Times New Roman"/>
            </a:endParaRPr>
          </a:p>
        </p:txBody>
      </p:sp>
    </p:spTree>
    <p:extLst>
      <p:ext uri="{BB962C8B-B14F-4D97-AF65-F5344CB8AC3E}">
        <p14:creationId xmlns:p14="http://schemas.microsoft.com/office/powerpoint/2010/main" val="333805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4106-7E28-7453-55A8-145943E22D81}"/>
              </a:ext>
            </a:extLst>
          </p:cNvPr>
          <p:cNvSpPr>
            <a:spLocks noGrp="1"/>
          </p:cNvSpPr>
          <p:nvPr>
            <p:ph type="title"/>
          </p:nvPr>
        </p:nvSpPr>
        <p:spPr>
          <a:xfrm>
            <a:off x="415601" y="147145"/>
            <a:ext cx="3620372" cy="1209822"/>
          </a:xfrm>
        </p:spPr>
        <p:txBody>
          <a:bodyPr>
            <a:normAutofit fontScale="90000"/>
          </a:bodyPr>
          <a:lstStyle/>
          <a:p>
            <a:r>
              <a:rPr lang="en" sz="4400" dirty="0">
                <a:highlight>
                  <a:srgbClr val="00AD68"/>
                </a:highlight>
              </a:rPr>
              <a:t>Highlight</a:t>
            </a:r>
            <a:r>
              <a:rPr lang="en" sz="4400" dirty="0"/>
              <a:t>/</a:t>
            </a:r>
            <a:br>
              <a:rPr lang="en" sz="4400" dirty="0"/>
            </a:br>
            <a:r>
              <a:rPr lang="en" sz="4400" dirty="0">
                <a:ea typeface="Comic Sans MS"/>
                <a:sym typeface="Comic Sans MS"/>
              </a:rPr>
              <a:t>Annotate</a:t>
            </a:r>
            <a:endParaRPr lang="en-GB" dirty="0"/>
          </a:p>
        </p:txBody>
      </p:sp>
      <p:sp>
        <p:nvSpPr>
          <p:cNvPr id="3" name="Text Placeholder 2">
            <a:extLst>
              <a:ext uri="{FF2B5EF4-FFF2-40B4-BE49-F238E27FC236}">
                <a16:creationId xmlns:a16="http://schemas.microsoft.com/office/drawing/2014/main" id="{CBDDF32C-879B-DBB6-BA9C-EFF90A22922B}"/>
              </a:ext>
            </a:extLst>
          </p:cNvPr>
          <p:cNvSpPr>
            <a:spLocks noGrp="1"/>
          </p:cNvSpPr>
          <p:nvPr>
            <p:ph type="body" idx="1"/>
          </p:nvPr>
        </p:nvSpPr>
        <p:spPr>
          <a:xfrm>
            <a:off x="415600" y="1557655"/>
            <a:ext cx="3620372" cy="4159974"/>
          </a:xfrm>
        </p:spPr>
        <p:txBody>
          <a:bodyPr>
            <a:normAutofit fontScale="85000" lnSpcReduction="20000"/>
          </a:bodyPr>
          <a:lstStyle/>
          <a:p>
            <a:pPr marL="152396" indent="0">
              <a:lnSpc>
                <a:spcPct val="110000"/>
              </a:lnSpc>
              <a:buNone/>
            </a:pPr>
            <a:r>
              <a:rPr lang="en-GB" sz="2200" b="1" dirty="0"/>
              <a:t>Activity</a:t>
            </a:r>
          </a:p>
          <a:p>
            <a:pPr marL="152396" indent="0">
              <a:lnSpc>
                <a:spcPct val="110000"/>
              </a:lnSpc>
              <a:buNone/>
            </a:pPr>
            <a:endParaRPr lang="en-GB" sz="2200" b="1" dirty="0">
              <a:solidFill>
                <a:schemeClr val="bg1"/>
              </a:solidFill>
              <a:highlight>
                <a:srgbClr val="00AD68"/>
              </a:highlight>
            </a:endParaRPr>
          </a:p>
          <a:p>
            <a:pPr marL="152396" indent="0">
              <a:lnSpc>
                <a:spcPct val="110000"/>
              </a:lnSpc>
              <a:buNone/>
            </a:pPr>
            <a:r>
              <a:rPr lang="en-GB" sz="2200" b="1" dirty="0">
                <a:solidFill>
                  <a:schemeClr val="bg1"/>
                </a:solidFill>
                <a:highlight>
                  <a:srgbClr val="00AD68"/>
                </a:highlight>
              </a:rPr>
              <a:t>Highlight: </a:t>
            </a:r>
          </a:p>
          <a:p>
            <a:pPr marL="609585" indent="-423323">
              <a:lnSpc>
                <a:spcPct val="110000"/>
              </a:lnSpc>
              <a:buClr>
                <a:schemeClr val="dk1"/>
              </a:buClr>
              <a:buSzPts val="1400"/>
              <a:buChar char="●"/>
            </a:pPr>
            <a:r>
              <a:rPr lang="en-GB" sz="2200" dirty="0">
                <a:solidFill>
                  <a:schemeClr val="dk1"/>
                </a:solidFill>
              </a:rPr>
              <a:t>Evidence that shows what he believed was the impact of the Berlin Wall</a:t>
            </a:r>
          </a:p>
          <a:p>
            <a:pPr marL="609585" indent="-423323">
              <a:lnSpc>
                <a:spcPct val="110000"/>
              </a:lnSpc>
              <a:buClr>
                <a:schemeClr val="dk1"/>
              </a:buClr>
              <a:buSzPts val="1400"/>
              <a:buChar char="●"/>
            </a:pPr>
            <a:r>
              <a:rPr lang="en-GB" sz="2200" dirty="0">
                <a:solidFill>
                  <a:schemeClr val="dk1"/>
                </a:solidFill>
              </a:rPr>
              <a:t>Key words/phrases that reveal his view on the West</a:t>
            </a:r>
          </a:p>
          <a:p>
            <a:pPr marL="152396" indent="0">
              <a:lnSpc>
                <a:spcPct val="110000"/>
              </a:lnSpc>
              <a:buNone/>
            </a:pPr>
            <a:endParaRPr lang="en-GB" sz="2200" dirty="0">
              <a:solidFill>
                <a:schemeClr val="dk1"/>
              </a:solidFill>
              <a:sym typeface="Comic Sans MS"/>
            </a:endParaRPr>
          </a:p>
          <a:p>
            <a:pPr marL="152396" indent="0">
              <a:lnSpc>
                <a:spcPct val="110000"/>
              </a:lnSpc>
              <a:buNone/>
            </a:pPr>
            <a:r>
              <a:rPr lang="en-GB" sz="2200" b="1" dirty="0">
                <a:solidFill>
                  <a:schemeClr val="dk1"/>
                </a:solidFill>
                <a:ea typeface="Comic Sans MS"/>
                <a:sym typeface="Comic Sans MS"/>
              </a:rPr>
              <a:t>Annotate:</a:t>
            </a:r>
          </a:p>
          <a:p>
            <a:pPr marL="609585" indent="-423323">
              <a:lnSpc>
                <a:spcPct val="110000"/>
              </a:lnSpc>
              <a:buClr>
                <a:schemeClr val="dk1"/>
              </a:buClr>
              <a:buSzPts val="1400"/>
              <a:buChar char="●"/>
            </a:pPr>
            <a:r>
              <a:rPr lang="en-GB" sz="2200" dirty="0">
                <a:solidFill>
                  <a:schemeClr val="dk1"/>
                </a:solidFill>
              </a:rPr>
              <a:t>What you’ve highlighted using the following sentences frame “This shows…”</a:t>
            </a:r>
          </a:p>
          <a:p>
            <a:pPr marL="152396" indent="0">
              <a:buNone/>
            </a:pPr>
            <a:endParaRPr lang="en-GB" dirty="0"/>
          </a:p>
        </p:txBody>
      </p:sp>
      <p:sp>
        <p:nvSpPr>
          <p:cNvPr id="5" name="TextBox 4">
            <a:extLst>
              <a:ext uri="{FF2B5EF4-FFF2-40B4-BE49-F238E27FC236}">
                <a16:creationId xmlns:a16="http://schemas.microsoft.com/office/drawing/2014/main" id="{1F4586C5-56C8-61F2-8D51-566899B86EB0}"/>
              </a:ext>
            </a:extLst>
          </p:cNvPr>
          <p:cNvSpPr txBox="1"/>
          <p:nvPr/>
        </p:nvSpPr>
        <p:spPr>
          <a:xfrm>
            <a:off x="4195689" y="180449"/>
            <a:ext cx="7767145" cy="46705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Clr>
                <a:schemeClr val="dk1"/>
              </a:buClr>
              <a:buSzPts val="1018"/>
              <a:buNone/>
            </a:pPr>
            <a:r>
              <a:rPr lang="en-GB" sz="1750" dirty="0">
                <a:solidFill>
                  <a:schemeClr val="dk1"/>
                </a:solidFill>
                <a:latin typeface="Arial" panose="020B0604020202020204" pitchFamily="34" charset="0"/>
                <a:cs typeface="Arial" panose="020B0604020202020204" pitchFamily="34" charset="0"/>
              </a:rPr>
              <a:t>After the closing of the border, suddenly there was still present in the East German capital even in the evenings, enough meat of the best quality, while before, especially on weekends, it was already sold out by midday. We also do not have any more problems with bread or butter in the capital. Even the women are satisfied that they can now go to the hairdresser's, since until now the big hair dressing salons were occupied by West Berlin women. In West Germany, the </a:t>
            </a:r>
            <a:r>
              <a:rPr lang="en-GB" sz="1750" dirty="0" err="1">
                <a:solidFill>
                  <a:schemeClr val="dk1"/>
                </a:solidFill>
                <a:latin typeface="Arial" panose="020B0604020202020204" pitchFamily="34" charset="0"/>
                <a:cs typeface="Arial" panose="020B0604020202020204" pitchFamily="34" charset="0"/>
              </a:rPr>
              <a:t>defense</a:t>
            </a:r>
            <a:r>
              <a:rPr lang="en-GB" sz="1750" dirty="0">
                <a:solidFill>
                  <a:schemeClr val="dk1"/>
                </a:solidFill>
                <a:latin typeface="Arial" panose="020B0604020202020204" pitchFamily="34" charset="0"/>
                <a:cs typeface="Arial" panose="020B0604020202020204" pitchFamily="34" charset="0"/>
              </a:rPr>
              <a:t> measures of August 13 also led to a sobering up among a part of the bourgeoisie. … The strengthening of the workers-and-peasants state of East Germany and the victory of socialism is the basic condition to overcoming the imperialist past and present in all of Germany and to establishing a militarily neutral and flourishing Germany. We assess the situation such that East Germany will be strengthened further. In this we must see that also when the borders are closed the competition with West Germany will continue. Thus, we must overcome in the next years the losses which we have suffered because of West Berlin aggression; we must carry out economic cooperation with the USSR consistently, and reach the figures of the Seven-Year Plan again in 1963.</a:t>
            </a:r>
          </a:p>
        </p:txBody>
      </p:sp>
      <p:sp>
        <p:nvSpPr>
          <p:cNvPr id="6" name="Google Shape;137;p21">
            <a:extLst>
              <a:ext uri="{FF2B5EF4-FFF2-40B4-BE49-F238E27FC236}">
                <a16:creationId xmlns:a16="http://schemas.microsoft.com/office/drawing/2014/main" id="{41238D61-A703-7968-690E-2F9D0BA7E6A0}"/>
              </a:ext>
            </a:extLst>
          </p:cNvPr>
          <p:cNvSpPr txBox="1"/>
          <p:nvPr/>
        </p:nvSpPr>
        <p:spPr>
          <a:xfrm>
            <a:off x="3134634" y="5808022"/>
            <a:ext cx="4000000" cy="1066662"/>
          </a:xfrm>
          <a:prstGeom prst="rect">
            <a:avLst/>
          </a:prstGeom>
          <a:noFill/>
          <a:ln>
            <a:noFill/>
          </a:ln>
        </p:spPr>
        <p:txBody>
          <a:bodyPr spcFirstLastPara="1" wrap="square" lIns="121900" tIns="121900" rIns="121900" bIns="121900" anchor="t" anchorCtr="0">
            <a:spAutoFit/>
          </a:bodyPr>
          <a:lstStyle/>
          <a:p>
            <a:r>
              <a:rPr lang="en" sz="1333" dirty="0">
                <a:solidFill>
                  <a:srgbClr val="202122"/>
                </a:solidFill>
                <a:highlight>
                  <a:srgbClr val="FFFFFF"/>
                </a:highlight>
                <a:latin typeface="Arial" panose="020B0604020202020204" pitchFamily="34" charset="0"/>
                <a:cs typeface="Arial" panose="020B0604020202020204" pitchFamily="34" charset="0"/>
              </a:rPr>
              <a:t>Walter Ulbricht was the First Secretary of the East German Communist Party from 1950 to 1971 giving him power as the chief decision-maker in East Germany</a:t>
            </a:r>
            <a:endParaRPr sz="1333" dirty="0">
              <a:latin typeface="Arial" panose="020B0604020202020204" pitchFamily="34" charset="0"/>
              <a:cs typeface="Arial" panose="020B0604020202020204" pitchFamily="34" charset="0"/>
            </a:endParaRPr>
          </a:p>
        </p:txBody>
      </p:sp>
      <p:pic>
        <p:nvPicPr>
          <p:cNvPr id="7" name="Google Shape;138;p21">
            <a:extLst>
              <a:ext uri="{FF2B5EF4-FFF2-40B4-BE49-F238E27FC236}">
                <a16:creationId xmlns:a16="http://schemas.microsoft.com/office/drawing/2014/main" id="{9A7CC64D-281F-B1BA-F3B3-3E256132E93B}"/>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06433" y="5816009"/>
            <a:ext cx="779601" cy="990692"/>
          </a:xfrm>
          <a:prstGeom prst="rect">
            <a:avLst/>
          </a:prstGeom>
          <a:noFill/>
          <a:ln>
            <a:noFill/>
          </a:ln>
        </p:spPr>
      </p:pic>
      <p:pic>
        <p:nvPicPr>
          <p:cNvPr id="8" name="Google Shape;139;p21">
            <a:extLst>
              <a:ext uri="{FF2B5EF4-FFF2-40B4-BE49-F238E27FC236}">
                <a16:creationId xmlns:a16="http://schemas.microsoft.com/office/drawing/2014/main" id="{5CD5463E-697C-EB8F-C3DA-1F9763B3A30F}"/>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134634" y="5816009"/>
            <a:ext cx="828200" cy="932524"/>
          </a:xfrm>
          <a:prstGeom prst="rect">
            <a:avLst/>
          </a:prstGeom>
          <a:noFill/>
          <a:ln>
            <a:noFill/>
          </a:ln>
        </p:spPr>
      </p:pic>
      <p:sp>
        <p:nvSpPr>
          <p:cNvPr id="9" name="Google Shape;140;p21">
            <a:extLst>
              <a:ext uri="{FF2B5EF4-FFF2-40B4-BE49-F238E27FC236}">
                <a16:creationId xmlns:a16="http://schemas.microsoft.com/office/drawing/2014/main" id="{BF6A0615-CBC1-FECA-5DA5-A0C5612DDF93}"/>
              </a:ext>
            </a:extLst>
          </p:cNvPr>
          <p:cNvSpPr txBox="1"/>
          <p:nvPr/>
        </p:nvSpPr>
        <p:spPr>
          <a:xfrm>
            <a:off x="8126034" y="5816009"/>
            <a:ext cx="3836800" cy="861542"/>
          </a:xfrm>
          <a:prstGeom prst="rect">
            <a:avLst/>
          </a:prstGeom>
          <a:noFill/>
          <a:ln>
            <a:noFill/>
          </a:ln>
        </p:spPr>
        <p:txBody>
          <a:bodyPr spcFirstLastPara="1" wrap="square" lIns="121900" tIns="121900" rIns="121900" bIns="121900" anchor="t" anchorCtr="0">
            <a:spAutoFit/>
          </a:bodyPr>
          <a:lstStyle/>
          <a:p>
            <a:r>
              <a:rPr lang="en" sz="1333" dirty="0">
                <a:latin typeface="Arial" panose="020B0604020202020204" pitchFamily="34" charset="0"/>
                <a:cs typeface="Arial" panose="020B0604020202020204" pitchFamily="34" charset="0"/>
              </a:rPr>
              <a:t>Nikita Khrushchev was the First </a:t>
            </a:r>
            <a:r>
              <a:rPr lang="en" sz="1333" dirty="0">
                <a:highlight>
                  <a:srgbClr val="FFFFFF"/>
                </a:highlight>
                <a:latin typeface="Arial" panose="020B0604020202020204" pitchFamily="34" charset="0"/>
                <a:cs typeface="Arial" panose="020B0604020202020204" pitchFamily="34" charset="0"/>
              </a:rPr>
              <a:t>Secretary of the Communist Party of the Soviet Union</a:t>
            </a:r>
            <a:r>
              <a:rPr lang="en" sz="1333" dirty="0">
                <a:solidFill>
                  <a:srgbClr val="202122"/>
                </a:solidFill>
                <a:highlight>
                  <a:srgbClr val="FFFFFF"/>
                </a:highlight>
                <a:latin typeface="Arial" panose="020B0604020202020204" pitchFamily="34" charset="0"/>
                <a:cs typeface="Arial" panose="020B0604020202020204" pitchFamily="34" charset="0"/>
              </a:rPr>
              <a:t> from 1953 to 1964</a:t>
            </a:r>
            <a:endParaRPr sz="1333" dirty="0">
              <a:latin typeface="Arial" panose="020B0604020202020204" pitchFamily="34" charset="0"/>
              <a:cs typeface="Arial" panose="020B0604020202020204" pitchFamily="34" charset="0"/>
            </a:endParaRPr>
          </a:p>
        </p:txBody>
      </p:sp>
      <p:sp>
        <p:nvSpPr>
          <p:cNvPr id="10" name="Flowchart: Process 9">
            <a:extLst>
              <a:ext uri="{FF2B5EF4-FFF2-40B4-BE49-F238E27FC236}">
                <a16:creationId xmlns:a16="http://schemas.microsoft.com/office/drawing/2014/main" id="{0CC4B35A-C97B-1E9A-84DD-353F3796D08E}"/>
              </a:ext>
            </a:extLst>
          </p:cNvPr>
          <p:cNvSpPr/>
          <p:nvPr/>
        </p:nvSpPr>
        <p:spPr>
          <a:xfrm>
            <a:off x="4195690" y="5076497"/>
            <a:ext cx="7767144" cy="641132"/>
          </a:xfrm>
          <a:prstGeom prst="flowChartProcess">
            <a:avLst/>
          </a:prstGeom>
          <a:solidFill>
            <a:srgbClr val="FBAF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Doc 6: </a:t>
            </a:r>
            <a:r>
              <a:rPr lang="en-GB" dirty="0">
                <a:solidFill>
                  <a:schemeClr val="tx1"/>
                </a:solidFill>
              </a:rPr>
              <a:t>Letter from Walter Ulbricht, leader of East Germany to Khrushchev, 15 September 1961. </a:t>
            </a:r>
          </a:p>
        </p:txBody>
      </p:sp>
    </p:spTree>
    <p:extLst>
      <p:ext uri="{BB962C8B-B14F-4D97-AF65-F5344CB8AC3E}">
        <p14:creationId xmlns:p14="http://schemas.microsoft.com/office/powerpoint/2010/main" val="4759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3002</Words>
  <Application>Microsoft Office PowerPoint</Application>
  <PresentationFormat>Widescreen</PresentationFormat>
  <Paragraphs>164</Paragraphs>
  <Slides>17</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Comic Sans MS</vt:lpstr>
      <vt:lpstr>Calibri</vt:lpstr>
      <vt:lpstr>Office Theme</vt:lpstr>
      <vt:lpstr>Custom Design</vt:lpstr>
      <vt:lpstr>PowerPoint Presentation</vt:lpstr>
      <vt:lpstr>Cold War Perspectives</vt:lpstr>
      <vt:lpstr>Bell Ringer</vt:lpstr>
      <vt:lpstr>PowerPoint Presentation</vt:lpstr>
      <vt:lpstr>PowerPoint Presentation</vt:lpstr>
      <vt:lpstr>The Berlin Wall 1961</vt:lpstr>
      <vt:lpstr>Western Perspective: The Berlin Wall </vt:lpstr>
      <vt:lpstr>Soviet Perspective: The Berlin Wall August 13, 1961</vt:lpstr>
      <vt:lpstr>Highlight/ Annotate</vt:lpstr>
      <vt:lpstr>Highlight/Annotate</vt:lpstr>
      <vt:lpstr>Bell ringer</vt:lpstr>
      <vt:lpstr>Perspectives on the Vietnam War</vt:lpstr>
      <vt:lpstr>PowerPoint Presentation</vt:lpstr>
      <vt:lpstr>How might the Soviets have responded to President Johnson?</vt:lpstr>
      <vt:lpstr>Highlight/ Annotate</vt:lpstr>
      <vt:lpstr>Perspectives on the Prague Spring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Gillen</dc:creator>
  <cp:lastModifiedBy>Sarah Gillen</cp:lastModifiedBy>
  <cp:revision>16</cp:revision>
  <dcterms:created xsi:type="dcterms:W3CDTF">2023-04-03T08:17:05Z</dcterms:created>
  <dcterms:modified xsi:type="dcterms:W3CDTF">2023-04-06T10:39:40Z</dcterms:modified>
</cp:coreProperties>
</file>